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2" r:id="rId2"/>
    <p:sldId id="303" r:id="rId3"/>
    <p:sldId id="304" r:id="rId4"/>
    <p:sldId id="305" r:id="rId5"/>
    <p:sldId id="306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DB3E4-2066-4E4B-991F-5E1CA389C0C3}" type="datetimeFigureOut">
              <a:rPr lang="es-CO" smtClean="0"/>
              <a:t>16/05/2021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C5ED1-F3CC-4052-B03C-720153897413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643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B744-9A40-4123-8E86-BA8E13CBF618}" type="datetimeFigureOut">
              <a:rPr lang="es-CO" smtClean="0"/>
              <a:t>16/05/2021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AADF-2006-400D-8C6A-6B1BA056651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567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B744-9A40-4123-8E86-BA8E13CBF618}" type="datetimeFigureOut">
              <a:rPr lang="es-CO" smtClean="0"/>
              <a:t>16/05/2021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AADF-2006-400D-8C6A-6B1BA056651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93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B744-9A40-4123-8E86-BA8E13CBF618}" type="datetimeFigureOut">
              <a:rPr lang="es-CO" smtClean="0"/>
              <a:t>16/05/2021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AADF-2006-400D-8C6A-6B1BA056651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14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B744-9A40-4123-8E86-BA8E13CBF618}" type="datetimeFigureOut">
              <a:rPr lang="es-CO" smtClean="0"/>
              <a:t>16/05/2021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AADF-2006-400D-8C6A-6B1BA056651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436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B744-9A40-4123-8E86-BA8E13CBF618}" type="datetimeFigureOut">
              <a:rPr lang="es-CO" smtClean="0"/>
              <a:t>16/05/2021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AADF-2006-400D-8C6A-6B1BA056651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731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B744-9A40-4123-8E86-BA8E13CBF618}" type="datetimeFigureOut">
              <a:rPr lang="es-CO" smtClean="0"/>
              <a:t>16/05/2021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AADF-2006-400D-8C6A-6B1BA056651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502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B744-9A40-4123-8E86-BA8E13CBF618}" type="datetimeFigureOut">
              <a:rPr lang="es-CO" smtClean="0"/>
              <a:t>16/05/2021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AADF-2006-400D-8C6A-6B1BA056651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2119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B744-9A40-4123-8E86-BA8E13CBF618}" type="datetimeFigureOut">
              <a:rPr lang="es-CO" smtClean="0"/>
              <a:t>16/05/2021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AADF-2006-400D-8C6A-6B1BA056651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1421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B744-9A40-4123-8E86-BA8E13CBF618}" type="datetimeFigureOut">
              <a:rPr lang="es-CO" smtClean="0"/>
              <a:t>16/05/2021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AADF-2006-400D-8C6A-6B1BA056651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1623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B744-9A40-4123-8E86-BA8E13CBF618}" type="datetimeFigureOut">
              <a:rPr lang="es-CO" smtClean="0"/>
              <a:t>16/05/2021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AADF-2006-400D-8C6A-6B1BA056651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083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B744-9A40-4123-8E86-BA8E13CBF618}" type="datetimeFigureOut">
              <a:rPr lang="es-CO" smtClean="0"/>
              <a:t>16/05/2021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7AADF-2006-400D-8C6A-6B1BA056651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172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7B744-9A40-4123-8E86-BA8E13CBF618}" type="datetimeFigureOut">
              <a:rPr lang="es-CO" smtClean="0"/>
              <a:t>16/05/2021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7AADF-2006-400D-8C6A-6B1BA0566511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335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8884" y="2610381"/>
            <a:ext cx="535979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es-CO" sz="2400" b="1" kern="0" dirty="0">
                <a:solidFill>
                  <a:srgbClr val="009900"/>
                </a:solidFill>
                <a:latin typeface="Arial" panose="020B0604020202020204" pitchFamily="34" charset="0"/>
              </a:rPr>
              <a:t>OFICINA CITES – </a:t>
            </a:r>
            <a:r>
              <a:rPr lang="es-ES" altLang="es-CO" sz="2400" b="1" kern="0" dirty="0">
                <a:solidFill>
                  <a:srgbClr val="009900"/>
                </a:solidFill>
                <a:latin typeface="Arial" panose="020B0604020202020204" pitchFamily="34" charset="0"/>
              </a:rPr>
              <a:t>CORNARE</a:t>
            </a:r>
          </a:p>
          <a:p>
            <a:r>
              <a:rPr lang="es-CO" altLang="es-CO" sz="2400" b="1" kern="0" dirty="0">
                <a:solidFill>
                  <a:srgbClr val="009900"/>
                </a:solidFill>
                <a:latin typeface="Arial" panose="020B0604020202020204" pitchFamily="34" charset="0"/>
              </a:rPr>
              <a:t>Aclaraciones</a:t>
            </a:r>
            <a:r>
              <a:rPr lang="fr-FR" altLang="es-CO" sz="2400" b="1" kern="0" dirty="0">
                <a:solidFill>
                  <a:srgbClr val="009900"/>
                </a:solidFill>
                <a:latin typeface="Arial" panose="020B0604020202020204" pitchFamily="34" charset="0"/>
              </a:rPr>
              <a:t> sobre el </a:t>
            </a:r>
            <a:r>
              <a:rPr lang="es-ES" altLang="es-CO" sz="2400" b="1" kern="0" dirty="0">
                <a:solidFill>
                  <a:srgbClr val="009900"/>
                </a:solidFill>
                <a:latin typeface="Arial" panose="020B0604020202020204" pitchFamily="34" charset="0"/>
              </a:rPr>
              <a:t>trafico</a:t>
            </a:r>
            <a:r>
              <a:rPr lang="fr-FR" altLang="es-CO" sz="2400" b="1" kern="0" dirty="0">
                <a:solidFill>
                  <a:srgbClr val="009900"/>
                </a:solidFill>
                <a:latin typeface="Arial" panose="020B0604020202020204" pitchFamily="34" charset="0"/>
              </a:rPr>
              <a:t> de </a:t>
            </a:r>
            <a:r>
              <a:rPr lang="es-CO" altLang="es-CO" sz="2400" b="1" kern="0" dirty="0">
                <a:solidFill>
                  <a:srgbClr val="009900"/>
                </a:solidFill>
                <a:latin typeface="Arial" panose="020B0604020202020204" pitchFamily="34" charset="0"/>
              </a:rPr>
              <a:t>especímenes</a:t>
            </a:r>
            <a:r>
              <a:rPr lang="fr-FR" altLang="es-CO" sz="2400" b="1" kern="0" dirty="0">
                <a:solidFill>
                  <a:srgbClr val="009900"/>
                </a:solidFill>
                <a:latin typeface="Arial" panose="020B0604020202020204" pitchFamily="34" charset="0"/>
              </a:rPr>
              <a:t> de fauna marina </a:t>
            </a:r>
            <a:r>
              <a:rPr lang="es-ES" altLang="es-CO" sz="2400" b="1" kern="0" dirty="0">
                <a:solidFill>
                  <a:srgbClr val="009900"/>
                </a:solidFill>
                <a:latin typeface="Arial" panose="020B0604020202020204" pitchFamily="34" charset="0"/>
              </a:rPr>
              <a:t>por</a:t>
            </a:r>
            <a:r>
              <a:rPr lang="fr-FR" altLang="es-CO" sz="2400" b="1" kern="0" dirty="0">
                <a:solidFill>
                  <a:srgbClr val="009900"/>
                </a:solidFill>
                <a:latin typeface="Arial" panose="020B0604020202020204" pitchFamily="34" charset="0"/>
              </a:rPr>
              <a:t> turistas</a:t>
            </a:r>
            <a:br>
              <a:rPr lang="fr-FR" altLang="es-CO" sz="2400" b="1" kern="0" dirty="0">
                <a:solidFill>
                  <a:srgbClr val="009900"/>
                </a:solidFill>
                <a:latin typeface="Arial" panose="020B0604020202020204" pitchFamily="34" charset="0"/>
              </a:rPr>
            </a:br>
            <a:endParaRPr lang="es-CO" dirty="0">
              <a:solidFill>
                <a:prstClr val="black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94CA15-8803-45BE-8826-9E591E6E5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503"/>
          <a:stretch/>
        </p:blipFill>
        <p:spPr>
          <a:xfrm>
            <a:off x="3123028" y="3782991"/>
            <a:ext cx="2798780" cy="2325916"/>
          </a:xfrm>
          <a:prstGeom prst="rect">
            <a:avLst/>
          </a:prstGeom>
        </p:spPr>
      </p:pic>
      <p:pic>
        <p:nvPicPr>
          <p:cNvPr id="1026" name="Picture 2" descr="Conservar las Islas del Rosario es trabajo de todos | Parque Natural  Corales del Rosario y San Bernardo | EL UNIVERSAL - Cartagena | EL  UNIVERSAL - Cartagena">
            <a:extLst>
              <a:ext uri="{FF2B5EF4-FFF2-40B4-BE49-F238E27FC236}">
                <a16:creationId xmlns:a16="http://schemas.microsoft.com/office/drawing/2014/main" id="{D4F18027-E013-43F2-ACFF-6663538D2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" y="232941"/>
            <a:ext cx="3555999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27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59DE4-43BE-4ADA-9E01-BF529DE8A7C0}"/>
              </a:ext>
            </a:extLst>
          </p:cNvPr>
          <p:cNvSpPr txBox="1"/>
          <p:nvPr/>
        </p:nvSpPr>
        <p:spPr>
          <a:xfrm>
            <a:off x="155575" y="337055"/>
            <a:ext cx="11717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prstClr val="black"/>
                </a:solidFill>
                <a:latin typeface="Calibri" panose="020F0502020204030204"/>
              </a:rPr>
              <a:t>¿qué daño puede ocasionar una actividad tan aparentemente inocente?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7A70005-74D9-414A-B0A9-8D6434D44CA2}"/>
              </a:ext>
            </a:extLst>
          </p:cNvPr>
          <p:cNvSpPr txBox="1"/>
          <p:nvPr/>
        </p:nvSpPr>
        <p:spPr>
          <a:xfrm>
            <a:off x="155575" y="1223889"/>
            <a:ext cx="119004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Es un efecto acumulativo que esta disminuyendo de manera preocupante las cantidades de conchas, corales y otros restos de material de playa en el mundo. La disminución se debe únicamente al turismo (en Costa Rica se decomisan hasta 10 toneladas al año).</a:t>
            </a:r>
          </a:p>
          <a:p>
            <a:endParaRPr lang="es-ES" sz="2000" dirty="0"/>
          </a:p>
          <a:p>
            <a:r>
              <a:rPr lang="es-ES" sz="2000" dirty="0"/>
              <a:t>Algunos estudios en Australia demuestran que, para algunos casos, si el turismo aumenta el 30% las conchas se reducen en un 60%.   </a:t>
            </a:r>
          </a:p>
          <a:p>
            <a:endParaRPr lang="es-ES" sz="2000" dirty="0"/>
          </a:p>
          <a:p>
            <a:r>
              <a:rPr lang="es-ES" sz="2000" dirty="0"/>
              <a:t>Al haber menos conchas también habrá menor arena de playa, como consecuencia aumenta los procesos erosivos.</a:t>
            </a:r>
          </a:p>
          <a:p>
            <a:endParaRPr lang="es-ES" sz="2000" dirty="0"/>
          </a:p>
          <a:p>
            <a:r>
              <a:rPr lang="es-ES" sz="2000" dirty="0"/>
              <a:t>Muchos organismos dependen de las conchas para su subsistencia (las usan como escondite o como hogar) entre ellos están: peces pequeños, cangrejo ermitaño, pastos marinos, esponjas y algas, entre otros).</a:t>
            </a:r>
          </a:p>
          <a:p>
            <a:endParaRPr lang="es-ES" sz="2000" dirty="0"/>
          </a:p>
          <a:p>
            <a:r>
              <a:rPr lang="es-ES" sz="2000" dirty="0"/>
              <a:t>El material de estos productos al disolverse en el mar se convierte en materia prima para que los organismos vivos elaboren sus conchas y esqueletos. </a:t>
            </a:r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54502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59DE4-43BE-4ADA-9E01-BF529DE8A7C0}"/>
              </a:ext>
            </a:extLst>
          </p:cNvPr>
          <p:cNvSpPr txBox="1"/>
          <p:nvPr/>
        </p:nvSpPr>
        <p:spPr>
          <a:xfrm>
            <a:off x="155575" y="294108"/>
            <a:ext cx="117175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prstClr val="black"/>
                </a:solidFill>
                <a:latin typeface="Calibri" panose="020F0502020204030204"/>
              </a:rPr>
              <a:t>¿qué daño puede ocasionar una actividad tan aparentemente inocente?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prstClr val="black"/>
                </a:solidFill>
                <a:latin typeface="Calibri" panose="020F0502020204030204"/>
              </a:rPr>
              <a:t>Ejemplo: el cangrejo ermitaño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6CA9F64-2159-42A1-9B46-36493994ED83}"/>
              </a:ext>
            </a:extLst>
          </p:cNvPr>
          <p:cNvSpPr txBox="1"/>
          <p:nvPr/>
        </p:nvSpPr>
        <p:spPr>
          <a:xfrm>
            <a:off x="150054" y="1679103"/>
            <a:ext cx="53082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cangrejo ermitaño usa las conchas de caracol como su hogar, depende de ellas para protegerse.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Cada que va creciendo requiere de una concha más grande.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Al escasear las conchas de caracol también van a escasear los cangrejos ermitaños porque se vuelven más vulnerables a los predadores.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Al escasear el cangrejo ermitaño comenzaran a disminuir las poblaciones de especies que se alimentan de él (por ejemplo aves y peces).</a:t>
            </a:r>
            <a:endParaRPr lang="es-CO" sz="2000" dirty="0"/>
          </a:p>
        </p:txBody>
      </p:sp>
      <p:pic>
        <p:nvPicPr>
          <p:cNvPr id="2050" name="Picture 2" descr="Shell We Move? Suumo y el cangrejo ermitaño - SAD KOALA | Purpose-driven  marketing bits">
            <a:extLst>
              <a:ext uri="{FF2B5EF4-FFF2-40B4-BE49-F238E27FC236}">
                <a16:creationId xmlns:a16="http://schemas.microsoft.com/office/drawing/2014/main" id="{97F4264D-99FD-4E1A-9633-5C63EEA33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99" y="3593709"/>
            <a:ext cx="2787881" cy="184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9B37A0-5CE8-4C92-8BE3-70267E5176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71" t="4070" r="32087"/>
          <a:stretch/>
        </p:blipFill>
        <p:spPr>
          <a:xfrm>
            <a:off x="9336151" y="823583"/>
            <a:ext cx="2700274" cy="3368589"/>
          </a:xfrm>
          <a:prstGeom prst="rect">
            <a:avLst/>
          </a:prstGeom>
        </p:spPr>
      </p:pic>
      <p:pic>
        <p:nvPicPr>
          <p:cNvPr id="2052" name="Picture 4" descr="Cangrejo Ermitaño | Cangrejo ermitaño, Cangrejo, Tortugas">
            <a:extLst>
              <a:ext uri="{FF2B5EF4-FFF2-40B4-BE49-F238E27FC236}">
                <a16:creationId xmlns:a16="http://schemas.microsoft.com/office/drawing/2014/main" id="{4DF52064-21D1-4A16-B107-5445B8BDA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7"/>
          <a:stretch/>
        </p:blipFill>
        <p:spPr bwMode="auto">
          <a:xfrm>
            <a:off x="8516674" y="4192173"/>
            <a:ext cx="3525272" cy="249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ngrejo ermitaño en la playa | Foto Gratis">
            <a:extLst>
              <a:ext uri="{FF2B5EF4-FFF2-40B4-BE49-F238E27FC236}">
                <a16:creationId xmlns:a16="http://schemas.microsoft.com/office/drawing/2014/main" id="{CB043754-26FE-4DEF-8C3C-5DE16B42C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0" t="-1267" r="10274" b="1"/>
          <a:stretch/>
        </p:blipFill>
        <p:spPr bwMode="auto">
          <a:xfrm>
            <a:off x="5637332" y="823584"/>
            <a:ext cx="2700274" cy="27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9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59DE4-43BE-4ADA-9E01-BF529DE8A7C0}"/>
              </a:ext>
            </a:extLst>
          </p:cNvPr>
          <p:cNvSpPr txBox="1"/>
          <p:nvPr/>
        </p:nvSpPr>
        <p:spPr>
          <a:xfrm>
            <a:off x="155575" y="294108"/>
            <a:ext cx="12036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prstClr val="black"/>
                </a:solidFill>
                <a:latin typeface="Calibri" panose="020F0502020204030204"/>
              </a:rPr>
              <a:t>¿En otras partes del país también incautan las conchas de caracol, corales y otros especímenes de la fauna marina?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norma que </a:t>
            </a:r>
            <a:r>
              <a:rPr lang="es-ES" sz="2800" dirty="0">
                <a:solidFill>
                  <a:prstClr val="black"/>
                </a:solidFill>
                <a:latin typeface="Calibri" panose="020F0502020204030204"/>
              </a:rPr>
              <a:t>prohíbe esta actividad </a:t>
            </a: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 para todo el territorio nacional</a:t>
            </a:r>
            <a:r>
              <a:rPr lang="es-ES" sz="2800" dirty="0">
                <a:solidFill>
                  <a:prstClr val="black"/>
                </a:solidFill>
                <a:latin typeface="Calibri" panose="020F0502020204030204"/>
              </a:rPr>
              <a:t>, como se aprecia en los siguientes ejemplos:</a:t>
            </a:r>
            <a:endParaRPr kumimoji="0" lang="es-C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A323049-C5F5-4B1A-9D3F-21B8F331C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2159392"/>
            <a:ext cx="4199290" cy="3174267"/>
          </a:xfrm>
          <a:prstGeom prst="rect">
            <a:avLst/>
          </a:prstGeom>
        </p:spPr>
      </p:pic>
      <p:pic>
        <p:nvPicPr>
          <p:cNvPr id="15" name="Picture 2" descr="Resultado de imagen para incautan artesanías de caracol coral estrellas de mar">
            <a:extLst>
              <a:ext uri="{FF2B5EF4-FFF2-40B4-BE49-F238E27FC236}">
                <a16:creationId xmlns:a16="http://schemas.microsoft.com/office/drawing/2014/main" id="{5D8256C4-458C-4710-BD9B-D91261DEA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67" y="4624495"/>
            <a:ext cx="3369458" cy="193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589764D-F3F3-4561-B8F4-8A0988A9D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2288" y="2159392"/>
            <a:ext cx="4314137" cy="224676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9386210-593D-44D8-9E94-D05449C365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140" y="2969093"/>
            <a:ext cx="3143563" cy="236456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3A962E1-C3A5-4437-AA16-385128400A45}"/>
              </a:ext>
            </a:extLst>
          </p:cNvPr>
          <p:cNvSpPr txBox="1"/>
          <p:nvPr/>
        </p:nvSpPr>
        <p:spPr>
          <a:xfrm>
            <a:off x="4479743" y="5333659"/>
            <a:ext cx="310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Decomiso de 147 fragmentos de corales en Cartagena.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171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59DE4-43BE-4ADA-9E01-BF529DE8A7C0}"/>
              </a:ext>
            </a:extLst>
          </p:cNvPr>
          <p:cNvSpPr txBox="1"/>
          <p:nvPr/>
        </p:nvSpPr>
        <p:spPr>
          <a:xfrm>
            <a:off x="155575" y="294108"/>
            <a:ext cx="120364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dirty="0">
                <a:solidFill>
                  <a:prstClr val="black"/>
                </a:solidFill>
                <a:latin typeface="Calibri" panose="020F0502020204030204"/>
              </a:rPr>
              <a:t>¿Las artesanías hechas con conchas de caracol, corales y otros especímenes de la fauna marina son permitidas en Colombia?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 uso y aprovechamiento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r>
              <a:rPr kumimoji="0" lang="es-E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están permitidos por la normatividad ambiental colombiana, constituye</a:t>
            </a:r>
            <a:r>
              <a:rPr lang="es-ES" sz="2800" dirty="0">
                <a:solidFill>
                  <a:prstClr val="black"/>
                </a:solidFill>
                <a:latin typeface="Calibri" panose="020F0502020204030204"/>
              </a:rPr>
              <a:t> un delito denominado: ilícito aprovechamiento de fauna silvestre. </a:t>
            </a:r>
            <a:endParaRPr kumimoji="0" lang="es-CO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0E051A-D542-442B-9642-5750CA1F0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64" t="33598" r="34705"/>
          <a:stretch/>
        </p:blipFill>
        <p:spPr>
          <a:xfrm>
            <a:off x="126059" y="2863500"/>
            <a:ext cx="2025748" cy="37003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7D6247-0745-4257-AAC5-615F085194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11" t="3262" r="18935" b="10061"/>
          <a:stretch/>
        </p:blipFill>
        <p:spPr>
          <a:xfrm>
            <a:off x="1825895" y="2472434"/>
            <a:ext cx="3289930" cy="28276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E5B516-8ED8-4FA6-820B-755803409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7649" y="4866388"/>
            <a:ext cx="1623420" cy="180984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EB4BE18-E2F4-475F-905D-C87FAEC3D0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9385" y="2472434"/>
            <a:ext cx="1804572" cy="355427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6475356-2ACE-47E7-A6FC-2EDD5C019A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111" t="4143" r="28163" b="14536"/>
          <a:stretch/>
        </p:blipFill>
        <p:spPr>
          <a:xfrm>
            <a:off x="8340933" y="2472434"/>
            <a:ext cx="3617532" cy="302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13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370</Words>
  <Application>Microsoft Office PowerPoint</Application>
  <PresentationFormat>Panorámica</PresentationFormat>
  <Paragraphs>28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</dc:creator>
  <cp:lastModifiedBy>octavio betancur garcia</cp:lastModifiedBy>
  <cp:revision>243</cp:revision>
  <dcterms:created xsi:type="dcterms:W3CDTF">2017-05-04T15:24:07Z</dcterms:created>
  <dcterms:modified xsi:type="dcterms:W3CDTF">2021-05-17T04:49:06Z</dcterms:modified>
</cp:coreProperties>
</file>