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27" r:id="rId2"/>
    <p:sldId id="329" r:id="rId3"/>
    <p:sldId id="338" r:id="rId4"/>
    <p:sldId id="350" r:id="rId5"/>
    <p:sldId id="351" r:id="rId6"/>
    <p:sldId id="288" r:id="rId7"/>
    <p:sldId id="289" r:id="rId8"/>
    <p:sldId id="290" r:id="rId9"/>
    <p:sldId id="284" r:id="rId10"/>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83" d="100"/>
          <a:sy n="83" d="100"/>
        </p:scale>
        <p:origin x="1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59275D-BCF9-49B8-BBBA-A56B5C90C752}" type="datetimeFigureOut">
              <a:rPr lang="es-CO" smtClean="0"/>
              <a:t>23/11/2021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3F00F-2D49-42BF-BA69-FE9C150C1FD5}" type="slidenum">
              <a:rPr lang="es-CO" smtClean="0"/>
              <a:t>‹Nº›</a:t>
            </a:fld>
            <a:endParaRPr lang="es-CO"/>
          </a:p>
        </p:txBody>
      </p:sp>
    </p:spTree>
    <p:extLst>
      <p:ext uri="{BB962C8B-B14F-4D97-AF65-F5344CB8AC3E}">
        <p14:creationId xmlns:p14="http://schemas.microsoft.com/office/powerpoint/2010/main" val="2902628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178567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0893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66146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834361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0357B744-9A40-4123-8E86-BA8E13CBF618}" type="datetimeFigureOut">
              <a:rPr lang="es-CO" smtClean="0"/>
              <a:t>23/11/2021</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4087318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255026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0357B744-9A40-4123-8E86-BA8E13CBF618}" type="datetimeFigureOut">
              <a:rPr lang="es-CO" smtClean="0"/>
              <a:t>23/11/2021</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2921198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0357B744-9A40-4123-8E86-BA8E13CBF618}" type="datetimeFigureOut">
              <a:rPr lang="es-CO" smtClean="0"/>
              <a:t>23/11/2021</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411421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357B744-9A40-4123-8E86-BA8E13CBF618}" type="datetimeFigureOut">
              <a:rPr lang="es-CO" smtClean="0"/>
              <a:t>23/11/2021</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1416232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3500837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357B744-9A40-4123-8E86-BA8E13CBF618}" type="datetimeFigureOut">
              <a:rPr lang="es-CO" smtClean="0"/>
              <a:t>23/11/2021</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B087AADF-2006-400D-8C6A-6B1BA0566511}" type="slidenum">
              <a:rPr lang="es-CO" smtClean="0"/>
              <a:t>‹Nº›</a:t>
            </a:fld>
            <a:endParaRPr lang="es-CO"/>
          </a:p>
        </p:txBody>
      </p:sp>
    </p:spTree>
    <p:extLst>
      <p:ext uri="{BB962C8B-B14F-4D97-AF65-F5344CB8AC3E}">
        <p14:creationId xmlns:p14="http://schemas.microsoft.com/office/powerpoint/2010/main" val="821721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57B744-9A40-4123-8E86-BA8E13CBF618}" type="datetimeFigureOut">
              <a:rPr lang="es-CO" smtClean="0"/>
              <a:t>23/11/2021</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87AADF-2006-400D-8C6A-6B1BA0566511}" type="slidenum">
              <a:rPr lang="es-CO" smtClean="0"/>
              <a:t>‹Nº›</a:t>
            </a:fld>
            <a:endParaRPr lang="es-CO"/>
          </a:p>
        </p:txBody>
      </p:sp>
    </p:spTree>
    <p:extLst>
      <p:ext uri="{BB962C8B-B14F-4D97-AF65-F5344CB8AC3E}">
        <p14:creationId xmlns:p14="http://schemas.microsoft.com/office/powerpoint/2010/main" val="3733358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hyperlink" Target="https://sostenibilidad.semana.com/noticias/animales/2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2192000" cy="571500"/>
          </a:xfrm>
        </p:spPr>
        <p:txBody>
          <a:bodyPr>
            <a:normAutofit fontScale="90000"/>
          </a:bodyPr>
          <a:lstStyle/>
          <a:p>
            <a:pPr>
              <a:spcBef>
                <a:spcPct val="50000"/>
              </a:spcBef>
            </a:pPr>
            <a:r>
              <a:rPr lang="es-CO" altLang="es-CO" sz="2800" b="1" dirty="0">
                <a:latin typeface="+mn-lt"/>
              </a:rPr>
              <a:t>Toda importación o exportación de especímenes listados en los apéndices CITES debe contar con permisos CITES. </a:t>
            </a:r>
            <a:endParaRPr lang="es-ES" altLang="es-CO" sz="2800" b="1" dirty="0">
              <a:latin typeface="+mn-lt"/>
            </a:endParaRPr>
          </a:p>
        </p:txBody>
      </p:sp>
      <p:pic>
        <p:nvPicPr>
          <p:cNvPr id="6" name="Marcador de contenido 5"/>
          <p:cNvPicPr>
            <a:picLocks noGrp="1" noChangeAspect="1"/>
          </p:cNvPicPr>
          <p:nvPr>
            <p:ph idx="1"/>
          </p:nvPr>
        </p:nvPicPr>
        <p:blipFill>
          <a:blip r:embed="rId3"/>
          <a:stretch>
            <a:fillRect/>
          </a:stretch>
        </p:blipFill>
        <p:spPr>
          <a:xfrm>
            <a:off x="0" y="779318"/>
            <a:ext cx="3448620" cy="5145807"/>
          </a:xfrm>
          <a:prstGeom prst="rect">
            <a:avLst/>
          </a:prstGeom>
        </p:spPr>
      </p:pic>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Imagen 7"/>
          <p:cNvPicPr>
            <a:picLocks noChangeAspect="1"/>
          </p:cNvPicPr>
          <p:nvPr/>
        </p:nvPicPr>
        <p:blipFill>
          <a:blip r:embed="rId4"/>
          <a:stretch>
            <a:fillRect/>
          </a:stretch>
        </p:blipFill>
        <p:spPr>
          <a:xfrm>
            <a:off x="4208713" y="779318"/>
            <a:ext cx="2582655" cy="2457212"/>
          </a:xfrm>
          <a:prstGeom prst="rect">
            <a:avLst/>
          </a:prstGeom>
        </p:spPr>
      </p:pic>
      <p:pic>
        <p:nvPicPr>
          <p:cNvPr id="14" name="Imagen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94914" y="3482868"/>
            <a:ext cx="1768475"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4"/>
          <p:cNvPicPr>
            <a:picLocks noChangeAspect="1"/>
          </p:cNvPicPr>
          <p:nvPr/>
        </p:nvPicPr>
        <p:blipFill>
          <a:blip r:embed="rId6">
            <a:extLst>
              <a:ext uri="{28A0092B-C50C-407E-A947-70E740481C1C}">
                <a14:useLocalDpi xmlns:a14="http://schemas.microsoft.com/office/drawing/2010/main" val="0"/>
              </a:ext>
            </a:extLst>
          </a:blip>
          <a:srcRect l="7677" t="11227" r="8820"/>
          <a:stretch>
            <a:fillRect/>
          </a:stretch>
        </p:blipFill>
        <p:spPr bwMode="auto">
          <a:xfrm>
            <a:off x="7722762" y="3960539"/>
            <a:ext cx="1777056" cy="170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Imagen 5"/>
          <p:cNvPicPr>
            <a:picLocks noChangeAspect="1"/>
          </p:cNvPicPr>
          <p:nvPr/>
        </p:nvPicPr>
        <p:blipFill>
          <a:blip r:embed="rId7" cstate="print">
            <a:extLst>
              <a:ext uri="{28A0092B-C50C-407E-A947-70E740481C1C}">
                <a14:useLocalDpi xmlns:a14="http://schemas.microsoft.com/office/drawing/2010/main" val="0"/>
              </a:ext>
            </a:extLst>
          </a:blip>
          <a:srcRect l="7550" t="41698"/>
          <a:stretch>
            <a:fillRect/>
          </a:stretch>
        </p:blipFill>
        <p:spPr bwMode="auto">
          <a:xfrm>
            <a:off x="9572988" y="4460789"/>
            <a:ext cx="2533888" cy="1064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Scarabaeidae - Dynastes satana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4117" y="2891481"/>
            <a:ext cx="1972759" cy="1475624"/>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p:cNvPicPr>
            <a:picLocks noChangeAspect="1"/>
          </p:cNvPicPr>
          <p:nvPr/>
        </p:nvPicPr>
        <p:blipFill>
          <a:blip r:embed="rId9"/>
          <a:stretch>
            <a:fillRect/>
          </a:stretch>
        </p:blipFill>
        <p:spPr>
          <a:xfrm>
            <a:off x="6995131" y="779318"/>
            <a:ext cx="2627661" cy="1745518"/>
          </a:xfrm>
          <a:prstGeom prst="rect">
            <a:avLst/>
          </a:prstGeom>
        </p:spPr>
      </p:pic>
      <p:pic>
        <p:nvPicPr>
          <p:cNvPr id="3" name="Imagen 2"/>
          <p:cNvPicPr>
            <a:picLocks noChangeAspect="1"/>
          </p:cNvPicPr>
          <p:nvPr/>
        </p:nvPicPr>
        <p:blipFill>
          <a:blip r:embed="rId10"/>
          <a:stretch>
            <a:fillRect/>
          </a:stretch>
        </p:blipFill>
        <p:spPr>
          <a:xfrm>
            <a:off x="10356568" y="559558"/>
            <a:ext cx="1340618" cy="2155713"/>
          </a:xfrm>
          <a:prstGeom prst="rect">
            <a:avLst/>
          </a:prstGeom>
        </p:spPr>
      </p:pic>
      <p:pic>
        <p:nvPicPr>
          <p:cNvPr id="4" name="Imagen 3"/>
          <p:cNvPicPr>
            <a:picLocks noChangeAspect="1"/>
          </p:cNvPicPr>
          <p:nvPr/>
        </p:nvPicPr>
        <p:blipFill>
          <a:blip r:embed="rId11"/>
          <a:stretch>
            <a:fillRect/>
          </a:stretch>
        </p:blipFill>
        <p:spPr>
          <a:xfrm>
            <a:off x="3645505" y="3638545"/>
            <a:ext cx="1940185" cy="1457119"/>
          </a:xfrm>
          <a:prstGeom prst="rect">
            <a:avLst/>
          </a:prstGeom>
        </p:spPr>
      </p:pic>
      <p:pic>
        <p:nvPicPr>
          <p:cNvPr id="5" name="Imagen 4"/>
          <p:cNvPicPr>
            <a:picLocks noChangeAspect="1"/>
          </p:cNvPicPr>
          <p:nvPr/>
        </p:nvPicPr>
        <p:blipFill rotWithShape="1">
          <a:blip r:embed="rId12"/>
          <a:srcRect l="16307" t="8489" r="17993" b="11783"/>
          <a:stretch/>
        </p:blipFill>
        <p:spPr>
          <a:xfrm>
            <a:off x="8197165" y="2589364"/>
            <a:ext cx="931333" cy="1306646"/>
          </a:xfrm>
          <a:prstGeom prst="rect">
            <a:avLst/>
          </a:prstGeom>
        </p:spPr>
      </p:pic>
    </p:spTree>
    <p:extLst>
      <p:ext uri="{BB962C8B-B14F-4D97-AF65-F5344CB8AC3E}">
        <p14:creationId xmlns:p14="http://schemas.microsoft.com/office/powerpoint/2010/main" val="252038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rmAutofit/>
          </a:bodyPr>
          <a:lstStyle/>
          <a:p>
            <a:pPr>
              <a:spcBef>
                <a:spcPct val="50000"/>
              </a:spcBef>
            </a:pPr>
            <a:r>
              <a:rPr lang="es-ES" altLang="es-CO" sz="2800" b="1" dirty="0">
                <a:latin typeface="+mn-lt"/>
              </a:rPr>
              <a:t>Permisos no CITES</a:t>
            </a:r>
          </a:p>
        </p:txBody>
      </p:sp>
      <p:sp>
        <p:nvSpPr>
          <p:cNvPr id="3" name="Marcador de contenido 2"/>
          <p:cNvSpPr>
            <a:spLocks noGrp="1"/>
          </p:cNvSpPr>
          <p:nvPr>
            <p:ph idx="1"/>
          </p:nvPr>
        </p:nvSpPr>
        <p:spPr>
          <a:xfrm>
            <a:off x="0" y="924791"/>
            <a:ext cx="12001500" cy="4638727"/>
          </a:xfrm>
        </p:spPr>
        <p:txBody>
          <a:bodyPr>
            <a:normAutofit/>
          </a:bodyPr>
          <a:lstStyle/>
          <a:p>
            <a:pPr marL="0" indent="0">
              <a:buNone/>
            </a:pPr>
            <a:r>
              <a:rPr lang="es-CO" b="1" dirty="0"/>
              <a:t>Resolución No. 1367  29  diciembre de 2000</a:t>
            </a:r>
            <a:r>
              <a:rPr lang="es-CO" dirty="0"/>
              <a:t>. “Por la cual se establece el procedimiento para las autorizaciones de importación y exportación de </a:t>
            </a:r>
            <a:r>
              <a:rPr lang="es-CO" b="1" dirty="0"/>
              <a:t>especímenes de la diversidad biológica que no se encuentran listadas en los Apéndices de la Convención CITES</a:t>
            </a:r>
            <a:r>
              <a:rPr lang="es-CO" dirty="0"/>
              <a:t>”.</a:t>
            </a:r>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Imagen 25"/>
          <p:cNvPicPr>
            <a:picLocks noChangeAspect="1"/>
          </p:cNvPicPr>
          <p:nvPr/>
        </p:nvPicPr>
        <p:blipFill>
          <a:blip r:embed="rId3"/>
          <a:stretch>
            <a:fillRect/>
          </a:stretch>
        </p:blipFill>
        <p:spPr>
          <a:xfrm>
            <a:off x="3066676" y="3298004"/>
            <a:ext cx="2083547" cy="1644048"/>
          </a:xfrm>
          <a:prstGeom prst="rect">
            <a:avLst/>
          </a:prstGeom>
        </p:spPr>
      </p:pic>
      <p:pic>
        <p:nvPicPr>
          <p:cNvPr id="27" name="Imagen 26"/>
          <p:cNvPicPr>
            <a:picLocks noChangeAspect="1"/>
          </p:cNvPicPr>
          <p:nvPr/>
        </p:nvPicPr>
        <p:blipFill>
          <a:blip r:embed="rId4"/>
          <a:stretch>
            <a:fillRect/>
          </a:stretch>
        </p:blipFill>
        <p:spPr>
          <a:xfrm>
            <a:off x="5088809" y="2776047"/>
            <a:ext cx="3073725" cy="2057218"/>
          </a:xfrm>
          <a:prstGeom prst="rect">
            <a:avLst/>
          </a:prstGeom>
        </p:spPr>
      </p:pic>
      <p:pic>
        <p:nvPicPr>
          <p:cNvPr id="28" name="Imagen 27"/>
          <p:cNvPicPr>
            <a:picLocks noChangeAspect="1"/>
          </p:cNvPicPr>
          <p:nvPr/>
        </p:nvPicPr>
        <p:blipFill>
          <a:blip r:embed="rId5"/>
          <a:stretch>
            <a:fillRect/>
          </a:stretch>
        </p:blipFill>
        <p:spPr>
          <a:xfrm>
            <a:off x="8452681" y="2733423"/>
            <a:ext cx="3258672" cy="2010094"/>
          </a:xfrm>
          <a:prstGeom prst="rect">
            <a:avLst/>
          </a:prstGeom>
        </p:spPr>
      </p:pic>
      <p:pic>
        <p:nvPicPr>
          <p:cNvPr id="6" name="Imagen 5"/>
          <p:cNvPicPr>
            <a:picLocks noChangeAspect="1"/>
          </p:cNvPicPr>
          <p:nvPr/>
        </p:nvPicPr>
        <p:blipFill rotWithShape="1">
          <a:blip r:embed="rId6" cstate="print">
            <a:extLst>
              <a:ext uri="{28A0092B-C50C-407E-A947-70E740481C1C}">
                <a14:useLocalDpi xmlns:a14="http://schemas.microsoft.com/office/drawing/2010/main" val="0"/>
              </a:ext>
            </a:extLst>
          </a:blip>
          <a:srcRect l="3846" t="16898" r="16667" b="5338"/>
          <a:stretch/>
        </p:blipFill>
        <p:spPr>
          <a:xfrm>
            <a:off x="155575" y="2549318"/>
            <a:ext cx="2770366" cy="1653283"/>
          </a:xfrm>
          <a:prstGeom prst="rect">
            <a:avLst/>
          </a:prstGeom>
        </p:spPr>
      </p:pic>
      <p:pic>
        <p:nvPicPr>
          <p:cNvPr id="4" name="Imagen 3"/>
          <p:cNvPicPr>
            <a:picLocks noChangeAspect="1"/>
          </p:cNvPicPr>
          <p:nvPr/>
        </p:nvPicPr>
        <p:blipFill>
          <a:blip r:embed="rId7"/>
          <a:stretch>
            <a:fillRect/>
          </a:stretch>
        </p:blipFill>
        <p:spPr>
          <a:xfrm>
            <a:off x="460374" y="4348074"/>
            <a:ext cx="2200775" cy="1467183"/>
          </a:xfrm>
          <a:prstGeom prst="rect">
            <a:avLst/>
          </a:prstGeom>
        </p:spPr>
      </p:pic>
    </p:spTree>
    <p:extLst>
      <p:ext uri="{BB962C8B-B14F-4D97-AF65-F5344CB8AC3E}">
        <p14:creationId xmlns:p14="http://schemas.microsoft.com/office/powerpoint/2010/main" val="2435454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207818"/>
            <a:ext cx="10920845" cy="571500"/>
          </a:xfrm>
        </p:spPr>
        <p:txBody>
          <a:bodyPr>
            <a:normAutofit/>
          </a:bodyPr>
          <a:lstStyle/>
          <a:p>
            <a:pPr>
              <a:spcBef>
                <a:spcPct val="50000"/>
              </a:spcBef>
            </a:pPr>
            <a:r>
              <a:rPr lang="es-ES" altLang="es-CO" sz="2800" b="1" dirty="0">
                <a:latin typeface="+mn-lt"/>
              </a:rPr>
              <a:t>Permisos no CITES</a:t>
            </a:r>
          </a:p>
        </p:txBody>
      </p:sp>
      <p:pic>
        <p:nvPicPr>
          <p:cNvPr id="5" name="Marcador de contenido 4"/>
          <p:cNvPicPr>
            <a:picLocks noGrp="1" noChangeAspect="1"/>
          </p:cNvPicPr>
          <p:nvPr>
            <p:ph idx="1"/>
          </p:nvPr>
        </p:nvPicPr>
        <p:blipFill>
          <a:blip r:embed="rId3"/>
          <a:stretch>
            <a:fillRect/>
          </a:stretch>
        </p:blipFill>
        <p:spPr>
          <a:xfrm>
            <a:off x="155575" y="629395"/>
            <a:ext cx="8329285" cy="4948808"/>
          </a:xfrm>
          <a:prstGeom prst="rect">
            <a:avLst/>
          </a:prstGeom>
        </p:spPr>
      </p:pic>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Imagen 10"/>
          <p:cNvPicPr>
            <a:picLocks noChangeAspect="1"/>
          </p:cNvPicPr>
          <p:nvPr/>
        </p:nvPicPr>
        <p:blipFill rotWithShape="1">
          <a:blip r:embed="rId4"/>
          <a:srcRect t="5078" b="16797"/>
          <a:stretch/>
        </p:blipFill>
        <p:spPr>
          <a:xfrm>
            <a:off x="8595067" y="1619675"/>
            <a:ext cx="2374900" cy="2473854"/>
          </a:xfrm>
          <a:prstGeom prst="rect">
            <a:avLst/>
          </a:prstGeom>
        </p:spPr>
      </p:pic>
      <p:pic>
        <p:nvPicPr>
          <p:cNvPr id="6" name="Imagen 5"/>
          <p:cNvPicPr>
            <a:picLocks noChangeAspect="1"/>
          </p:cNvPicPr>
          <p:nvPr/>
        </p:nvPicPr>
        <p:blipFill rotWithShape="1">
          <a:blip r:embed="rId5">
            <a:extLst>
              <a:ext uri="{28A0092B-C50C-407E-A947-70E740481C1C}">
                <a14:useLocalDpi xmlns:a14="http://schemas.microsoft.com/office/drawing/2010/main" val="0"/>
              </a:ext>
            </a:extLst>
          </a:blip>
          <a:srcRect l="5208" t="18889" r="75833" b="42778"/>
          <a:stretch/>
        </p:blipFill>
        <p:spPr>
          <a:xfrm>
            <a:off x="11080174" y="2055278"/>
            <a:ext cx="939800" cy="1425191"/>
          </a:xfrm>
          <a:prstGeom prst="rect">
            <a:avLst/>
          </a:prstGeom>
        </p:spPr>
      </p:pic>
      <p:pic>
        <p:nvPicPr>
          <p:cNvPr id="3" name="Imagen 2"/>
          <p:cNvPicPr>
            <a:picLocks noChangeAspect="1"/>
          </p:cNvPicPr>
          <p:nvPr/>
        </p:nvPicPr>
        <p:blipFill rotWithShape="1">
          <a:blip r:embed="rId6"/>
          <a:srcRect l="4460" t="20765" r="3686" b="28384"/>
          <a:stretch/>
        </p:blipFill>
        <p:spPr>
          <a:xfrm>
            <a:off x="8610266" y="4261967"/>
            <a:ext cx="3444143" cy="1173062"/>
          </a:xfrm>
          <a:prstGeom prst="rect">
            <a:avLst/>
          </a:prstGeom>
        </p:spPr>
      </p:pic>
    </p:spTree>
    <p:extLst>
      <p:ext uri="{BB962C8B-B14F-4D97-AF65-F5344CB8AC3E}">
        <p14:creationId xmlns:p14="http://schemas.microsoft.com/office/powerpoint/2010/main" val="3290416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Imagen 6"/>
          <p:cNvPicPr>
            <a:picLocks noChangeAspect="1"/>
          </p:cNvPicPr>
          <p:nvPr/>
        </p:nvPicPr>
        <p:blipFill>
          <a:blip r:embed="rId3"/>
          <a:stretch>
            <a:fillRect/>
          </a:stretch>
        </p:blipFill>
        <p:spPr>
          <a:xfrm>
            <a:off x="0" y="731838"/>
            <a:ext cx="7070465" cy="4207627"/>
          </a:xfrm>
          <a:prstGeom prst="rect">
            <a:avLst/>
          </a:prstGeom>
        </p:spPr>
      </p:pic>
    </p:spTree>
    <p:extLst>
      <p:ext uri="{BB962C8B-B14F-4D97-AF65-F5344CB8AC3E}">
        <p14:creationId xmlns:p14="http://schemas.microsoft.com/office/powerpoint/2010/main" val="1962494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n 3"/>
          <p:cNvPicPr>
            <a:picLocks noChangeAspect="1"/>
          </p:cNvPicPr>
          <p:nvPr/>
        </p:nvPicPr>
        <p:blipFill>
          <a:blip r:embed="rId3"/>
          <a:stretch>
            <a:fillRect/>
          </a:stretch>
        </p:blipFill>
        <p:spPr>
          <a:xfrm>
            <a:off x="105882" y="877336"/>
            <a:ext cx="5381529" cy="3204731"/>
          </a:xfrm>
          <a:prstGeom prst="rect">
            <a:avLst/>
          </a:prstGeom>
        </p:spPr>
      </p:pic>
      <p:sp>
        <p:nvSpPr>
          <p:cNvPr id="5" name="Rectángulo 4"/>
          <p:cNvSpPr/>
          <p:nvPr/>
        </p:nvSpPr>
        <p:spPr>
          <a:xfrm>
            <a:off x="5434738" y="848671"/>
            <a:ext cx="6757262"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33333"/>
                </a:solidFill>
                <a:effectLst/>
                <a:uLnTx/>
                <a:uFillTx/>
                <a:latin typeface="Open Sans"/>
                <a:ea typeface="+mn-ea"/>
                <a:cs typeface="+mn-cs"/>
              </a:rPr>
              <a:t>Los </a:t>
            </a:r>
            <a:r>
              <a:rPr kumimoji="0" lang="es-ES" sz="2400" b="0" i="0" u="none" strike="noStrike" kern="1200" cap="none" spc="0" normalizeH="0" baseline="0" noProof="0" dirty="0">
                <a:ln>
                  <a:noFill/>
                </a:ln>
                <a:solidFill>
                  <a:srgbClr val="0C9E49"/>
                </a:solidFill>
                <a:effectLst/>
                <a:uLnTx/>
                <a:uFillTx/>
                <a:latin typeface="&amp;quot"/>
                <a:ea typeface="+mn-ea"/>
                <a:cs typeface="+mn-cs"/>
                <a:hlinkClick r:id="rId4"/>
              </a:rPr>
              <a:t>animales</a:t>
            </a:r>
            <a:r>
              <a:rPr kumimoji="0" lang="es-ES" sz="2400" b="0" i="0" u="none" strike="noStrike" kern="1200" cap="none" spc="0" normalizeH="0" baseline="0" noProof="0" dirty="0">
                <a:ln>
                  <a:noFill/>
                </a:ln>
                <a:solidFill>
                  <a:srgbClr val="333333"/>
                </a:solidFill>
                <a:effectLst/>
                <a:uLnTx/>
                <a:uFillTx/>
                <a:latin typeface="Open Sans"/>
                <a:ea typeface="+mn-ea"/>
                <a:cs typeface="+mn-cs"/>
              </a:rPr>
              <a:t>, de la especie </a:t>
            </a:r>
            <a:r>
              <a:rPr kumimoji="0" lang="es-ES" sz="2400" b="0" i="1" u="none" strike="noStrike" kern="1200" cap="none" spc="0" normalizeH="0" baseline="0" noProof="0" dirty="0">
                <a:ln>
                  <a:noFill/>
                </a:ln>
                <a:solidFill>
                  <a:srgbClr val="333333"/>
                </a:solidFill>
                <a:effectLst/>
                <a:uLnTx/>
                <a:uFillTx/>
                <a:latin typeface="Open Sans"/>
                <a:ea typeface="+mn-ea"/>
                <a:cs typeface="+mn-cs"/>
              </a:rPr>
              <a:t>Ucides </a:t>
            </a:r>
            <a:r>
              <a:rPr kumimoji="0" lang="es-ES" sz="2400" b="0" i="1" u="none" strike="noStrike" kern="1200" cap="none" spc="0" normalizeH="0" baseline="0" noProof="0" dirty="0" err="1">
                <a:ln>
                  <a:noFill/>
                </a:ln>
                <a:solidFill>
                  <a:srgbClr val="333333"/>
                </a:solidFill>
                <a:effectLst/>
                <a:uLnTx/>
                <a:uFillTx/>
                <a:latin typeface="Open Sans"/>
                <a:ea typeface="+mn-ea"/>
                <a:cs typeface="+mn-cs"/>
              </a:rPr>
              <a:t>occidentalis</a:t>
            </a:r>
            <a:r>
              <a:rPr kumimoji="0" lang="es-ES" sz="2400" b="0" i="0" u="none" strike="noStrike" kern="1200" cap="none" spc="0" normalizeH="0" baseline="0" noProof="0" dirty="0">
                <a:ln>
                  <a:noFill/>
                </a:ln>
                <a:solidFill>
                  <a:srgbClr val="333333"/>
                </a:solidFill>
                <a:effectLst/>
                <a:uLnTx/>
                <a:uFillTx/>
                <a:latin typeface="Open Sans"/>
                <a:ea typeface="+mn-ea"/>
                <a:cs typeface="+mn-cs"/>
              </a:rPr>
              <a:t>, venían desde Ecuador, el destino final era el aeropuerto de Barajas de la ciudad de Madrid.</a:t>
            </a:r>
            <a:endParaRPr kumimoji="0" lang="es-E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4591" y="2083174"/>
            <a:ext cx="4741951" cy="3556464"/>
          </a:xfrm>
          <a:prstGeom prst="rect">
            <a:avLst/>
          </a:prstGeom>
        </p:spPr>
      </p:pic>
    </p:spTree>
    <p:extLst>
      <p:ext uri="{BB962C8B-B14F-4D97-AF65-F5344CB8AC3E}">
        <p14:creationId xmlns:p14="http://schemas.microsoft.com/office/powerpoint/2010/main" val="4184411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4" name="Imagen 3"/>
          <p:cNvPicPr>
            <a:picLocks noChangeAspect="1"/>
          </p:cNvPicPr>
          <p:nvPr/>
        </p:nvPicPr>
        <p:blipFill>
          <a:blip r:embed="rId3"/>
          <a:stretch>
            <a:fillRect/>
          </a:stretch>
        </p:blipFill>
        <p:spPr>
          <a:xfrm>
            <a:off x="155575" y="924791"/>
            <a:ext cx="5262206" cy="3786909"/>
          </a:xfrm>
          <a:prstGeom prst="rect">
            <a:avLst/>
          </a:prstGeom>
        </p:spPr>
      </p:pic>
      <p:pic>
        <p:nvPicPr>
          <p:cNvPr id="5" name="Imagen 4"/>
          <p:cNvPicPr>
            <a:picLocks noChangeAspect="1"/>
          </p:cNvPicPr>
          <p:nvPr/>
        </p:nvPicPr>
        <p:blipFill>
          <a:blip r:embed="rId4"/>
          <a:stretch>
            <a:fillRect/>
          </a:stretch>
        </p:blipFill>
        <p:spPr>
          <a:xfrm>
            <a:off x="5573356" y="924791"/>
            <a:ext cx="6419644" cy="3468925"/>
          </a:xfrm>
          <a:prstGeom prst="rect">
            <a:avLst/>
          </a:prstGeom>
        </p:spPr>
      </p:pic>
    </p:spTree>
    <p:extLst>
      <p:ext uri="{BB962C8B-B14F-4D97-AF65-F5344CB8AC3E}">
        <p14:creationId xmlns:p14="http://schemas.microsoft.com/office/powerpoint/2010/main" val="1561075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r>
              <a:rPr lang="es-CO" altLang="es-CO" sz="2800" b="1" dirty="0"/>
              <a:t>Casos de trafico de fauna y flora en los aeropuertos.</a:t>
            </a: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155574" y="1117744"/>
            <a:ext cx="11477626" cy="646331"/>
          </a:xfrm>
          <a:prstGeom prst="rect">
            <a:avLst/>
          </a:prstGeom>
        </p:spPr>
        <p:txBody>
          <a:bodyPr wrap="square">
            <a:spAutoFit/>
          </a:bodyPr>
          <a:lstStyle/>
          <a:p>
            <a:r>
              <a:rPr lang="es-ES" b="1" dirty="0">
                <a:solidFill>
                  <a:srgbClr val="292B2C"/>
                </a:solidFill>
                <a:latin typeface="Tenor Sans"/>
              </a:rPr>
              <a:t>84 aves y 4 mamíferos conservados en sal  encontrados dentro de una caja que iba a ser enviada a Rusia a través del correo postal. </a:t>
            </a:r>
            <a:endParaRPr lang="es-ES" b="1" dirty="0"/>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060" y="1862539"/>
            <a:ext cx="5600700" cy="3733800"/>
          </a:xfrm>
          <a:prstGeom prst="rect">
            <a:avLst/>
          </a:prstGeom>
        </p:spPr>
      </p:pic>
    </p:spTree>
    <p:extLst>
      <p:ext uri="{BB962C8B-B14F-4D97-AF65-F5344CB8AC3E}">
        <p14:creationId xmlns:p14="http://schemas.microsoft.com/office/powerpoint/2010/main" val="4234167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353291"/>
            <a:ext cx="11228820" cy="571500"/>
          </a:xfrm>
        </p:spPr>
        <p:txBody>
          <a:bodyPr>
            <a:noAutofit/>
          </a:bodyPr>
          <a:lstStyle/>
          <a:p>
            <a:pPr>
              <a:spcBef>
                <a:spcPct val="50000"/>
              </a:spcBef>
            </a:pPr>
            <a:br>
              <a:rPr lang="es-CO" altLang="es-CO" sz="2800" b="1" dirty="0"/>
            </a:br>
            <a:endParaRPr lang="es-ES" altLang="es-CO" sz="2800" b="1" dirty="0"/>
          </a:p>
        </p:txBody>
      </p:sp>
      <p:sp>
        <p:nvSpPr>
          <p:cNvPr id="3" name="Marcador de contenido 2"/>
          <p:cNvSpPr>
            <a:spLocks noGrp="1"/>
          </p:cNvSpPr>
          <p:nvPr>
            <p:ph idx="1"/>
          </p:nvPr>
        </p:nvSpPr>
        <p:spPr>
          <a:xfrm>
            <a:off x="254000" y="924791"/>
            <a:ext cx="11747500" cy="4638727"/>
          </a:xfrm>
        </p:spPr>
        <p:txBody>
          <a:bodyPr>
            <a:normAutofit/>
          </a:bodyPr>
          <a:lstStyle/>
          <a:p>
            <a:pPr marL="0" indent="0" algn="just">
              <a:buNone/>
            </a:pPr>
            <a:r>
              <a:rPr lang="es-ES" b="1" dirty="0"/>
              <a:t>Lapiceros sin minas con agua en su interior</a:t>
            </a:r>
            <a:r>
              <a:rPr lang="es-ES" dirty="0"/>
              <a:t>, son el depósito de dos o tres alevinos de peces de agua dulce que viajan desde Colombia sorteando todos los controles de seguridad de los aeropuertos internacionales. Su destino es Asia, el continente al que llegan para ser introducidos dentro de atractivos acuarios, como símbolos de abundancia, riqueza y prosperidad.</a:t>
            </a:r>
          </a:p>
          <a:p>
            <a:pPr marL="0" indent="0" algn="just">
              <a:buNone/>
            </a:pPr>
            <a:r>
              <a:rPr lang="es-ES" dirty="0"/>
              <a:t> (https://sostenibilidad.semana.com/medio-ambiente/articulo/trafico-animal-a-la-venta-en-colombia/36333).</a:t>
            </a: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155574" y="1117744"/>
            <a:ext cx="11477626" cy="369332"/>
          </a:xfrm>
          <a:prstGeom prst="rect">
            <a:avLst/>
          </a:prstGeom>
        </p:spPr>
        <p:txBody>
          <a:bodyPr wrap="square">
            <a:spAutoFit/>
          </a:bodyPr>
          <a:lstStyle/>
          <a:p>
            <a:endParaRPr lang="es-ES" b="1" dirty="0"/>
          </a:p>
        </p:txBody>
      </p:sp>
    </p:spTree>
    <p:extLst>
      <p:ext uri="{BB962C8B-B14F-4D97-AF65-F5344CB8AC3E}">
        <p14:creationId xmlns:p14="http://schemas.microsoft.com/office/powerpoint/2010/main" val="1522928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4000" y="924791"/>
            <a:ext cx="11747500" cy="4638727"/>
          </a:xfrm>
        </p:spPr>
        <p:txBody>
          <a:bodyPr>
            <a:normAutofit/>
          </a:bodyPr>
          <a:lstStyle/>
          <a:p>
            <a:pPr marL="0" indent="0" algn="just">
              <a:buNone/>
            </a:pPr>
            <a:endParaRPr lang="es-CO" dirty="0"/>
          </a:p>
          <a:p>
            <a:pPr marL="0" indent="0" algn="just">
              <a:buNone/>
            </a:pPr>
            <a:endParaRPr lang="es-CO" dirty="0"/>
          </a:p>
          <a:p>
            <a:pPr marL="0" indent="0">
              <a:buNone/>
            </a:pPr>
            <a:endParaRPr lang="es-CO" dirty="0"/>
          </a:p>
          <a:p>
            <a:pPr marL="0" indent="0">
              <a:buNone/>
            </a:pPr>
            <a:endParaRPr lang="es-CO" dirty="0"/>
          </a:p>
        </p:txBody>
      </p:sp>
      <p:sp>
        <p:nvSpPr>
          <p:cNvPr id="16" name="AutoShape 2" descr="Resultado de imagen para exportacion flores y follages fot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rcRect l="22330" t="13579" r="23434" b="18501"/>
          <a:stretch>
            <a:fillRect/>
          </a:stretch>
        </p:blipFill>
        <p:spPr bwMode="auto">
          <a:xfrm>
            <a:off x="1298968" y="117144"/>
            <a:ext cx="8261721" cy="581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547618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2129</TotalTime>
  <Words>250</Words>
  <Application>Microsoft Office PowerPoint</Application>
  <PresentationFormat>Panorámica</PresentationFormat>
  <Paragraphs>24</Paragraphs>
  <Slides>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&amp;quot</vt:lpstr>
      <vt:lpstr>Arial</vt:lpstr>
      <vt:lpstr>Calibri</vt:lpstr>
      <vt:lpstr>Calibri Light</vt:lpstr>
      <vt:lpstr>Open Sans</vt:lpstr>
      <vt:lpstr>Tenor Sans</vt:lpstr>
      <vt:lpstr>Tema de Office</vt:lpstr>
      <vt:lpstr>Toda importación o exportación de especímenes listados en los apéndices CITES debe contar con permisos CITES. </vt:lpstr>
      <vt:lpstr>Permisos no CITES</vt:lpstr>
      <vt:lpstr>Permisos no CITES</vt:lpstr>
      <vt:lpstr>Casos de trafico de fauna y flora en los aeropuertos. </vt:lpstr>
      <vt:lpstr>Casos de trafico de fauna y flora en los aeropuertos. </vt:lpstr>
      <vt:lpstr>Casos de trafico de fauna y flora en los aeropuertos. </vt:lpstr>
      <vt:lpstr>Casos de trafico de fauna y flora en los aeropuertos. </vt:lpstr>
      <vt:lpstr> </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comunica</dc:creator>
  <cp:lastModifiedBy>octavio betancur garcia</cp:lastModifiedBy>
  <cp:revision>229</cp:revision>
  <dcterms:created xsi:type="dcterms:W3CDTF">2017-05-04T15:24:07Z</dcterms:created>
  <dcterms:modified xsi:type="dcterms:W3CDTF">2021-11-24T02:49:19Z</dcterms:modified>
</cp:coreProperties>
</file>