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301" r:id="rId2"/>
    <p:sldId id="256" r:id="rId3"/>
    <p:sldId id="4306" r:id="rId4"/>
    <p:sldId id="4307" r:id="rId5"/>
    <p:sldId id="4308" r:id="rId6"/>
    <p:sldId id="4309" r:id="rId7"/>
    <p:sldId id="4322" r:id="rId8"/>
    <p:sldId id="4310" r:id="rId9"/>
    <p:sldId id="4312" r:id="rId10"/>
    <p:sldId id="4313" r:id="rId11"/>
    <p:sldId id="4318" r:id="rId12"/>
    <p:sldId id="4314" r:id="rId13"/>
    <p:sldId id="4315" r:id="rId14"/>
    <p:sldId id="4316" r:id="rId15"/>
    <p:sldId id="4317" r:id="rId16"/>
    <p:sldId id="4311" r:id="rId17"/>
    <p:sldId id="4321" r:id="rId18"/>
    <p:sldId id="4320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79E040"/>
    <a:srgbClr val="33CC33"/>
    <a:srgbClr val="99FF33"/>
    <a:srgbClr val="008000"/>
    <a:srgbClr val="339933"/>
    <a:srgbClr val="FF33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174" autoAdjust="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9C01B7-2F56-40D9-BE13-43F67BE1A431}" type="doc">
      <dgm:prSet loTypeId="urn:microsoft.com/office/officeart/2005/8/layout/cycle2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CO"/>
        </a:p>
      </dgm:t>
    </dgm:pt>
    <dgm:pt modelId="{DECD6723-B6FB-4035-BDB4-4F0A94228156}">
      <dgm:prSet phldrT="[Texto]"/>
      <dgm:spPr>
        <a:xfrm>
          <a:off x="1635833" y="855"/>
          <a:ext cx="1352469" cy="1352469"/>
        </a:xfrm>
        <a:prstGeom prst="ellipse">
          <a:avLst/>
        </a:prstGeom>
        <a:solidFill>
          <a:srgbClr val="00763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CO">
              <a:solidFill>
                <a:sysClr val="window" lastClr="FF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libri"/>
              <a:ea typeface="+mn-ea"/>
              <a:cs typeface="+mn-cs"/>
            </a:rPr>
            <a:t>Monitorea</a:t>
          </a:r>
          <a:endParaRPr lang="es-CO" dirty="0">
            <a:solidFill>
              <a:sysClr val="window" lastClr="FFFFFF"/>
            </a:solidFill>
            <a:effectLst>
              <a:glow rad="101600">
                <a:schemeClr val="tx1">
                  <a:alpha val="60000"/>
                </a:schemeClr>
              </a:glow>
            </a:effectLst>
            <a:latin typeface="Calibri"/>
            <a:ea typeface="+mn-ea"/>
            <a:cs typeface="+mn-cs"/>
          </a:endParaRPr>
        </a:p>
      </dgm:t>
    </dgm:pt>
    <dgm:pt modelId="{1B762FA9-E7A9-499B-8AE1-24D5AFA95859}" type="parTrans" cxnId="{A3110E6F-5592-43AA-8235-1793F20640DF}">
      <dgm:prSet/>
      <dgm:spPr/>
      <dgm:t>
        <a:bodyPr/>
        <a:lstStyle/>
        <a:p>
          <a:endParaRPr lang="es-CO"/>
        </a:p>
      </dgm:t>
    </dgm:pt>
    <dgm:pt modelId="{470E6BD6-639B-469E-9417-40ED66BD0EE6}" type="sibTrans" cxnId="{A3110E6F-5592-43AA-8235-1793F20640DF}">
      <dgm:prSet/>
      <dgm:spPr>
        <a:xfrm rot="3600000">
          <a:off x="2634945" y="1318998"/>
          <a:ext cx="358993" cy="456458"/>
        </a:xfrm>
        <a:prstGeom prst="rightArrow">
          <a:avLst>
            <a:gd name="adj1" fmla="val 60000"/>
            <a:gd name="adj2" fmla="val 50000"/>
          </a:avLst>
        </a:prstGeom>
        <a:solidFill>
          <a:srgbClr val="007635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s-CO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807AF84-CC06-4538-BBDE-0C65B28FDAAC}">
      <dgm:prSet phldrT="[Texto]"/>
      <dgm:spPr>
        <a:xfrm>
          <a:off x="2650741" y="1758727"/>
          <a:ext cx="1352469" cy="1352469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CO">
              <a:solidFill>
                <a:sysClr val="window" lastClr="FF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libri"/>
              <a:ea typeface="+mn-ea"/>
              <a:cs typeface="+mn-cs"/>
            </a:rPr>
            <a:t>Predice</a:t>
          </a:r>
          <a:endParaRPr lang="es-CO" dirty="0">
            <a:solidFill>
              <a:sysClr val="window" lastClr="FFFFFF"/>
            </a:solidFill>
            <a:effectLst>
              <a:glow rad="101600">
                <a:schemeClr val="tx1">
                  <a:alpha val="60000"/>
                </a:schemeClr>
              </a:glow>
            </a:effectLst>
            <a:latin typeface="Calibri"/>
            <a:ea typeface="+mn-ea"/>
            <a:cs typeface="+mn-cs"/>
          </a:endParaRPr>
        </a:p>
      </dgm:t>
    </dgm:pt>
    <dgm:pt modelId="{3ECC2AFA-FB4A-4C53-9673-48F8D2C56BC5}" type="parTrans" cxnId="{27C822E2-6C30-474A-8813-092FD29E1B0B}">
      <dgm:prSet/>
      <dgm:spPr/>
      <dgm:t>
        <a:bodyPr/>
        <a:lstStyle/>
        <a:p>
          <a:endParaRPr lang="es-CO"/>
        </a:p>
      </dgm:t>
    </dgm:pt>
    <dgm:pt modelId="{D75B9676-CF29-4F64-A2E5-DF8845CDC3BB}" type="sibTrans" cxnId="{27C822E2-6C30-474A-8813-092FD29E1B0B}">
      <dgm:prSet/>
      <dgm:spPr>
        <a:xfrm rot="10800000">
          <a:off x="2142731" y="2206733"/>
          <a:ext cx="358993" cy="456458"/>
        </a:xfrm>
        <a:prstGeom prst="rightArrow">
          <a:avLst>
            <a:gd name="adj1" fmla="val 60000"/>
            <a:gd name="adj2" fmla="val 5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s-CO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7851825-73E2-410A-AF73-264BD032EE93}">
      <dgm:prSet phldrT="[Texto]"/>
      <dgm:spPr>
        <a:xfrm>
          <a:off x="620925" y="1758727"/>
          <a:ext cx="1352469" cy="1352469"/>
        </a:xfrm>
        <a:prstGeom prst="ellipse">
          <a:avLst/>
        </a:prstGeom>
        <a:solidFill>
          <a:srgbClr val="86E20C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CO">
              <a:solidFill>
                <a:sysClr val="window" lastClr="FF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libri"/>
              <a:ea typeface="+mn-ea"/>
              <a:cs typeface="+mn-cs"/>
            </a:rPr>
            <a:t>Controla</a:t>
          </a:r>
          <a:endParaRPr lang="es-CO" dirty="0">
            <a:solidFill>
              <a:sysClr val="window" lastClr="FFFFFF"/>
            </a:solidFill>
            <a:effectLst>
              <a:glow rad="101600">
                <a:schemeClr val="tx1">
                  <a:alpha val="60000"/>
                </a:schemeClr>
              </a:glow>
            </a:effectLst>
            <a:latin typeface="Calibri"/>
            <a:ea typeface="+mn-ea"/>
            <a:cs typeface="+mn-cs"/>
          </a:endParaRPr>
        </a:p>
      </dgm:t>
    </dgm:pt>
    <dgm:pt modelId="{2EB8065D-A506-4EEA-992B-F7C10A46D1ED}" type="parTrans" cxnId="{8CFE4B3A-6726-4904-8E66-09D2A4C0C8F4}">
      <dgm:prSet/>
      <dgm:spPr/>
      <dgm:t>
        <a:bodyPr/>
        <a:lstStyle/>
        <a:p>
          <a:endParaRPr lang="es-CO"/>
        </a:p>
      </dgm:t>
    </dgm:pt>
    <dgm:pt modelId="{2D930B50-0F7C-4A5B-A4EA-FA9420BDC263}" type="sibTrans" cxnId="{8CFE4B3A-6726-4904-8E66-09D2A4C0C8F4}">
      <dgm:prSet/>
      <dgm:spPr>
        <a:xfrm rot="18000000">
          <a:off x="1620037" y="1336596"/>
          <a:ext cx="358993" cy="456458"/>
        </a:xfrm>
        <a:prstGeom prst="rightArrow">
          <a:avLst>
            <a:gd name="adj1" fmla="val 60000"/>
            <a:gd name="adj2" fmla="val 50000"/>
          </a:avLst>
        </a:prstGeom>
        <a:solidFill>
          <a:srgbClr val="86E20C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s-CO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89D82FE-43D0-476C-9C7C-AF2386A37351}" type="pres">
      <dgm:prSet presAssocID="{D39C01B7-2F56-40D9-BE13-43F67BE1A43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CDC1EF6-FDC4-46D1-ABFB-5297DCE4FFDD}" type="pres">
      <dgm:prSet presAssocID="{DECD6723-B6FB-4035-BDB4-4F0A9422815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D997E9-9542-4C97-AD1F-ECFBDD24AD65}" type="pres">
      <dgm:prSet presAssocID="{470E6BD6-639B-469E-9417-40ED66BD0EE6}" presName="sibTrans" presStyleLbl="sibTrans2D1" presStyleIdx="0" presStyleCnt="3"/>
      <dgm:spPr/>
      <dgm:t>
        <a:bodyPr/>
        <a:lstStyle/>
        <a:p>
          <a:endParaRPr lang="es-ES"/>
        </a:p>
      </dgm:t>
    </dgm:pt>
    <dgm:pt modelId="{C0A17FF6-93E0-4E42-86B9-B39A3A5CF26D}" type="pres">
      <dgm:prSet presAssocID="{470E6BD6-639B-469E-9417-40ED66BD0EE6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323F0353-5DE9-46DC-8CF0-01D1DF4FA791}" type="pres">
      <dgm:prSet presAssocID="{3807AF84-CC06-4538-BBDE-0C65B28FDAA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1853FE-3162-4460-855D-E8A9B8A1437D}" type="pres">
      <dgm:prSet presAssocID="{D75B9676-CF29-4F64-A2E5-DF8845CDC3BB}" presName="sibTrans" presStyleLbl="sibTrans2D1" presStyleIdx="1" presStyleCnt="3"/>
      <dgm:spPr/>
      <dgm:t>
        <a:bodyPr/>
        <a:lstStyle/>
        <a:p>
          <a:endParaRPr lang="es-ES"/>
        </a:p>
      </dgm:t>
    </dgm:pt>
    <dgm:pt modelId="{26140340-46BE-42EA-AD2F-E31D45056DA9}" type="pres">
      <dgm:prSet presAssocID="{D75B9676-CF29-4F64-A2E5-DF8845CDC3BB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937C79C7-DE24-40D0-8EE4-548E0F422A07}" type="pres">
      <dgm:prSet presAssocID="{97851825-73E2-410A-AF73-264BD032EE9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0D812F-24E6-4DDA-A949-DD26C8D4C32B}" type="pres">
      <dgm:prSet presAssocID="{2D930B50-0F7C-4A5B-A4EA-FA9420BDC263}" presName="sibTrans" presStyleLbl="sibTrans2D1" presStyleIdx="2" presStyleCnt="3"/>
      <dgm:spPr/>
      <dgm:t>
        <a:bodyPr/>
        <a:lstStyle/>
        <a:p>
          <a:endParaRPr lang="es-ES"/>
        </a:p>
      </dgm:t>
    </dgm:pt>
    <dgm:pt modelId="{B16B412D-E109-4011-B2E8-D97E19B94C7A}" type="pres">
      <dgm:prSet presAssocID="{2D930B50-0F7C-4A5B-A4EA-FA9420BDC263}" presName="connectorText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E6B34B74-CB92-4948-BE16-B6AEF15EC438}" type="presOf" srcId="{470E6BD6-639B-469E-9417-40ED66BD0EE6}" destId="{C0A17FF6-93E0-4E42-86B9-B39A3A5CF26D}" srcOrd="1" destOrd="0" presId="urn:microsoft.com/office/officeart/2005/8/layout/cycle2"/>
    <dgm:cxn modelId="{D86A500D-BC0C-2442-ACDD-511B4C339ABF}" type="presOf" srcId="{3807AF84-CC06-4538-BBDE-0C65B28FDAAC}" destId="{323F0353-5DE9-46DC-8CF0-01D1DF4FA791}" srcOrd="0" destOrd="0" presId="urn:microsoft.com/office/officeart/2005/8/layout/cycle2"/>
    <dgm:cxn modelId="{35322415-A757-3E40-9502-5520AE491A2E}" type="presOf" srcId="{2D930B50-0F7C-4A5B-A4EA-FA9420BDC263}" destId="{7F0D812F-24E6-4DDA-A949-DD26C8D4C32B}" srcOrd="0" destOrd="0" presId="urn:microsoft.com/office/officeart/2005/8/layout/cycle2"/>
    <dgm:cxn modelId="{27C822E2-6C30-474A-8813-092FD29E1B0B}" srcId="{D39C01B7-2F56-40D9-BE13-43F67BE1A431}" destId="{3807AF84-CC06-4538-BBDE-0C65B28FDAAC}" srcOrd="1" destOrd="0" parTransId="{3ECC2AFA-FB4A-4C53-9673-48F8D2C56BC5}" sibTransId="{D75B9676-CF29-4F64-A2E5-DF8845CDC3BB}"/>
    <dgm:cxn modelId="{A3110E6F-5592-43AA-8235-1793F20640DF}" srcId="{D39C01B7-2F56-40D9-BE13-43F67BE1A431}" destId="{DECD6723-B6FB-4035-BDB4-4F0A94228156}" srcOrd="0" destOrd="0" parTransId="{1B762FA9-E7A9-499B-8AE1-24D5AFA95859}" sibTransId="{470E6BD6-639B-469E-9417-40ED66BD0EE6}"/>
    <dgm:cxn modelId="{24A3D89C-12A0-2C41-B7CE-DE340E7C0969}" type="presOf" srcId="{D75B9676-CF29-4F64-A2E5-DF8845CDC3BB}" destId="{26140340-46BE-42EA-AD2F-E31D45056DA9}" srcOrd="1" destOrd="0" presId="urn:microsoft.com/office/officeart/2005/8/layout/cycle2"/>
    <dgm:cxn modelId="{AF384B2D-6C8C-1442-9E34-22DCCAAE333D}" type="presOf" srcId="{DECD6723-B6FB-4035-BDB4-4F0A94228156}" destId="{0CDC1EF6-FDC4-46D1-ABFB-5297DCE4FFDD}" srcOrd="0" destOrd="0" presId="urn:microsoft.com/office/officeart/2005/8/layout/cycle2"/>
    <dgm:cxn modelId="{40DB24E4-2841-1240-AD32-5C232A88792E}" type="presOf" srcId="{97851825-73E2-410A-AF73-264BD032EE93}" destId="{937C79C7-DE24-40D0-8EE4-548E0F422A07}" srcOrd="0" destOrd="0" presId="urn:microsoft.com/office/officeart/2005/8/layout/cycle2"/>
    <dgm:cxn modelId="{8CFE4B3A-6726-4904-8E66-09D2A4C0C8F4}" srcId="{D39C01B7-2F56-40D9-BE13-43F67BE1A431}" destId="{97851825-73E2-410A-AF73-264BD032EE93}" srcOrd="2" destOrd="0" parTransId="{2EB8065D-A506-4EEA-992B-F7C10A46D1ED}" sibTransId="{2D930B50-0F7C-4A5B-A4EA-FA9420BDC263}"/>
    <dgm:cxn modelId="{76712815-1EB2-A949-953D-5A3DEF90F1C1}" type="presOf" srcId="{470E6BD6-639B-469E-9417-40ED66BD0EE6}" destId="{C1D997E9-9542-4C97-AD1F-ECFBDD24AD65}" srcOrd="0" destOrd="0" presId="urn:microsoft.com/office/officeart/2005/8/layout/cycle2"/>
    <dgm:cxn modelId="{7BA4D5CF-1196-064C-A14F-1860C1695E0B}" type="presOf" srcId="{D39C01B7-2F56-40D9-BE13-43F67BE1A431}" destId="{789D82FE-43D0-476C-9C7C-AF2386A37351}" srcOrd="0" destOrd="0" presId="urn:microsoft.com/office/officeart/2005/8/layout/cycle2"/>
    <dgm:cxn modelId="{17731FD1-40DF-934C-9524-907D5E3E8BCF}" type="presOf" srcId="{D75B9676-CF29-4F64-A2E5-DF8845CDC3BB}" destId="{C91853FE-3162-4460-855D-E8A9B8A1437D}" srcOrd="0" destOrd="0" presId="urn:microsoft.com/office/officeart/2005/8/layout/cycle2"/>
    <dgm:cxn modelId="{2D7BA7DD-48D0-A14B-B566-99E191DA028C}" type="presOf" srcId="{2D930B50-0F7C-4A5B-A4EA-FA9420BDC263}" destId="{B16B412D-E109-4011-B2E8-D97E19B94C7A}" srcOrd="1" destOrd="0" presId="urn:microsoft.com/office/officeart/2005/8/layout/cycle2"/>
    <dgm:cxn modelId="{FDFCEA61-5710-E54B-BC7D-66ACA6FBDE06}" type="presParOf" srcId="{789D82FE-43D0-476C-9C7C-AF2386A37351}" destId="{0CDC1EF6-FDC4-46D1-ABFB-5297DCE4FFDD}" srcOrd="0" destOrd="0" presId="urn:microsoft.com/office/officeart/2005/8/layout/cycle2"/>
    <dgm:cxn modelId="{6B86B508-C26D-7E47-80D3-EE86737DEB02}" type="presParOf" srcId="{789D82FE-43D0-476C-9C7C-AF2386A37351}" destId="{C1D997E9-9542-4C97-AD1F-ECFBDD24AD65}" srcOrd="1" destOrd="0" presId="urn:microsoft.com/office/officeart/2005/8/layout/cycle2"/>
    <dgm:cxn modelId="{439BC842-C26C-BF4B-92B2-F68D68E3A017}" type="presParOf" srcId="{C1D997E9-9542-4C97-AD1F-ECFBDD24AD65}" destId="{C0A17FF6-93E0-4E42-86B9-B39A3A5CF26D}" srcOrd="0" destOrd="0" presId="urn:microsoft.com/office/officeart/2005/8/layout/cycle2"/>
    <dgm:cxn modelId="{EC446670-D4DD-A94D-8C78-02B4DDAB1BDB}" type="presParOf" srcId="{789D82FE-43D0-476C-9C7C-AF2386A37351}" destId="{323F0353-5DE9-46DC-8CF0-01D1DF4FA791}" srcOrd="2" destOrd="0" presId="urn:microsoft.com/office/officeart/2005/8/layout/cycle2"/>
    <dgm:cxn modelId="{3675C752-4DE3-C548-A92F-B659BCAC28DD}" type="presParOf" srcId="{789D82FE-43D0-476C-9C7C-AF2386A37351}" destId="{C91853FE-3162-4460-855D-E8A9B8A1437D}" srcOrd="3" destOrd="0" presId="urn:microsoft.com/office/officeart/2005/8/layout/cycle2"/>
    <dgm:cxn modelId="{8C7DFB75-9FF2-A645-AB69-DA65729433A1}" type="presParOf" srcId="{C91853FE-3162-4460-855D-E8A9B8A1437D}" destId="{26140340-46BE-42EA-AD2F-E31D45056DA9}" srcOrd="0" destOrd="0" presId="urn:microsoft.com/office/officeart/2005/8/layout/cycle2"/>
    <dgm:cxn modelId="{D0EFA6E3-F253-E846-82AD-E14FF4CE4CD0}" type="presParOf" srcId="{789D82FE-43D0-476C-9C7C-AF2386A37351}" destId="{937C79C7-DE24-40D0-8EE4-548E0F422A07}" srcOrd="4" destOrd="0" presId="urn:microsoft.com/office/officeart/2005/8/layout/cycle2"/>
    <dgm:cxn modelId="{F70F4D38-DAE5-1447-AED9-23FE3DD46B7E}" type="presParOf" srcId="{789D82FE-43D0-476C-9C7C-AF2386A37351}" destId="{7F0D812F-24E6-4DDA-A949-DD26C8D4C32B}" srcOrd="5" destOrd="0" presId="urn:microsoft.com/office/officeart/2005/8/layout/cycle2"/>
    <dgm:cxn modelId="{F69D3A20-F88F-2D4A-AC21-74EC1C3CC9AD}" type="presParOf" srcId="{7F0D812F-24E6-4DDA-A949-DD26C8D4C32B}" destId="{B16B412D-E109-4011-B2E8-D97E19B94C7A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C1EF6-FDC4-46D1-ABFB-5297DCE4FFDD}">
      <dsp:nvSpPr>
        <dsp:cNvPr id="0" name=""/>
        <dsp:cNvSpPr/>
      </dsp:nvSpPr>
      <dsp:spPr>
        <a:xfrm>
          <a:off x="1238134" y="113"/>
          <a:ext cx="1052887" cy="1052887"/>
        </a:xfrm>
        <a:prstGeom prst="ellipse">
          <a:avLst/>
        </a:prstGeom>
        <a:solidFill>
          <a:srgbClr val="00763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kern="1200">
              <a:solidFill>
                <a:sysClr val="window" lastClr="FF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libri"/>
              <a:ea typeface="+mn-ea"/>
              <a:cs typeface="+mn-cs"/>
            </a:rPr>
            <a:t>Monitorea</a:t>
          </a:r>
          <a:endParaRPr lang="es-CO" sz="1300" kern="1200" dirty="0">
            <a:solidFill>
              <a:sysClr val="window" lastClr="FFFFFF"/>
            </a:solidFill>
            <a:effectLst>
              <a:glow rad="101600">
                <a:schemeClr val="tx1">
                  <a:alpha val="60000"/>
                </a:schemeClr>
              </a:glow>
            </a:effectLst>
            <a:latin typeface="Calibri"/>
            <a:ea typeface="+mn-ea"/>
            <a:cs typeface="+mn-cs"/>
          </a:endParaRPr>
        </a:p>
      </dsp:txBody>
      <dsp:txXfrm>
        <a:off x="1392326" y="154305"/>
        <a:ext cx="744503" cy="744503"/>
      </dsp:txXfrm>
    </dsp:sp>
    <dsp:sp modelId="{C1D997E9-9542-4C97-AD1F-ECFBDD24AD65}">
      <dsp:nvSpPr>
        <dsp:cNvPr id="0" name=""/>
        <dsp:cNvSpPr/>
      </dsp:nvSpPr>
      <dsp:spPr>
        <a:xfrm rot="3600000">
          <a:off x="2015946" y="1026081"/>
          <a:ext cx="279226" cy="355349"/>
        </a:xfrm>
        <a:prstGeom prst="rightArrow">
          <a:avLst>
            <a:gd name="adj1" fmla="val 60000"/>
            <a:gd name="adj2" fmla="val 50000"/>
          </a:avLst>
        </a:prstGeom>
        <a:solidFill>
          <a:srgbClr val="0076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036888" y="1060878"/>
        <a:ext cx="195458" cy="213209"/>
      </dsp:txXfrm>
    </dsp:sp>
    <dsp:sp modelId="{323F0353-5DE9-46DC-8CF0-01D1DF4FA791}">
      <dsp:nvSpPr>
        <dsp:cNvPr id="0" name=""/>
        <dsp:cNvSpPr/>
      </dsp:nvSpPr>
      <dsp:spPr>
        <a:xfrm>
          <a:off x="2027998" y="1368199"/>
          <a:ext cx="1052887" cy="1052887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kern="1200">
              <a:solidFill>
                <a:sysClr val="window" lastClr="FF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libri"/>
              <a:ea typeface="+mn-ea"/>
              <a:cs typeface="+mn-cs"/>
            </a:rPr>
            <a:t>Predice</a:t>
          </a:r>
          <a:endParaRPr lang="es-CO" sz="1300" kern="1200" dirty="0">
            <a:solidFill>
              <a:sysClr val="window" lastClr="FFFFFF"/>
            </a:solidFill>
            <a:effectLst>
              <a:glow rad="101600">
                <a:schemeClr val="tx1">
                  <a:alpha val="60000"/>
                </a:schemeClr>
              </a:glow>
            </a:effectLst>
            <a:latin typeface="Calibri"/>
            <a:ea typeface="+mn-ea"/>
            <a:cs typeface="+mn-cs"/>
          </a:endParaRPr>
        </a:p>
      </dsp:txBody>
      <dsp:txXfrm>
        <a:off x="2182190" y="1522391"/>
        <a:ext cx="744503" cy="744503"/>
      </dsp:txXfrm>
    </dsp:sp>
    <dsp:sp modelId="{C91853FE-3162-4460-855D-E8A9B8A1437D}">
      <dsp:nvSpPr>
        <dsp:cNvPr id="0" name=""/>
        <dsp:cNvSpPr/>
      </dsp:nvSpPr>
      <dsp:spPr>
        <a:xfrm rot="10800000">
          <a:off x="1632867" y="1716968"/>
          <a:ext cx="279226" cy="355349"/>
        </a:xfrm>
        <a:prstGeom prst="rightArrow">
          <a:avLst>
            <a:gd name="adj1" fmla="val 60000"/>
            <a:gd name="adj2" fmla="val 5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716635" y="1788038"/>
        <a:ext cx="195458" cy="213209"/>
      </dsp:txXfrm>
    </dsp:sp>
    <dsp:sp modelId="{937C79C7-DE24-40D0-8EE4-548E0F422A07}">
      <dsp:nvSpPr>
        <dsp:cNvPr id="0" name=""/>
        <dsp:cNvSpPr/>
      </dsp:nvSpPr>
      <dsp:spPr>
        <a:xfrm>
          <a:off x="448269" y="1368199"/>
          <a:ext cx="1052887" cy="1052887"/>
        </a:xfrm>
        <a:prstGeom prst="ellipse">
          <a:avLst/>
        </a:prstGeom>
        <a:solidFill>
          <a:srgbClr val="86E20C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kern="1200">
              <a:solidFill>
                <a:sysClr val="window" lastClr="FF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libri"/>
              <a:ea typeface="+mn-ea"/>
              <a:cs typeface="+mn-cs"/>
            </a:rPr>
            <a:t>Controla</a:t>
          </a:r>
          <a:endParaRPr lang="es-CO" sz="1300" kern="1200" dirty="0">
            <a:solidFill>
              <a:sysClr val="window" lastClr="FFFFFF"/>
            </a:solidFill>
            <a:effectLst>
              <a:glow rad="101600">
                <a:schemeClr val="tx1">
                  <a:alpha val="60000"/>
                </a:schemeClr>
              </a:glow>
            </a:effectLst>
            <a:latin typeface="Calibri"/>
            <a:ea typeface="+mn-ea"/>
            <a:cs typeface="+mn-cs"/>
          </a:endParaRPr>
        </a:p>
      </dsp:txBody>
      <dsp:txXfrm>
        <a:off x="602461" y="1522391"/>
        <a:ext cx="744503" cy="744503"/>
      </dsp:txXfrm>
    </dsp:sp>
    <dsp:sp modelId="{7F0D812F-24E6-4DDA-A949-DD26C8D4C32B}">
      <dsp:nvSpPr>
        <dsp:cNvPr id="0" name=""/>
        <dsp:cNvSpPr/>
      </dsp:nvSpPr>
      <dsp:spPr>
        <a:xfrm rot="18000000">
          <a:off x="1226081" y="1039769"/>
          <a:ext cx="279226" cy="355349"/>
        </a:xfrm>
        <a:prstGeom prst="rightArrow">
          <a:avLst>
            <a:gd name="adj1" fmla="val 60000"/>
            <a:gd name="adj2" fmla="val 50000"/>
          </a:avLst>
        </a:prstGeom>
        <a:solidFill>
          <a:srgbClr val="86E20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247023" y="1147112"/>
        <a:ext cx="195458" cy="213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04C16-7EF2-444E-B789-BE8625F4A3C6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FD4D6-576E-4884-A90A-76938B8B40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612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B8809-B8B2-4B00-A6D2-B3D7D6ED924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15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800" b="0" i="0" u="none" strike="noStrike" baseline="0" dirty="0">
                <a:solidFill>
                  <a:srgbClr val="565656"/>
                </a:solidFill>
                <a:latin typeface="EPM-Rounded-BT-Regular"/>
              </a:rPr>
              <a:t>La recirculación de agua aumentó en el proceso Generación de Energía Hidroeléctrica con ocasión del incremento en la generación de energía en las centrales Guatapé y Playas.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800" b="0" i="0" u="none" strike="noStrike" baseline="0" dirty="0">
                <a:solidFill>
                  <a:srgbClr val="565656"/>
                </a:solidFill>
                <a:latin typeface="EPM-Rounded-BT-Regular"/>
              </a:rPr>
              <a:t>La reducción de recirculación en la generación térmica se debió a menor generación en la termoeléctrica La Sierra y a la salida de operación de una unidad.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dirty="0"/>
              <a:t>En el proceso de Provisión de Agua Potable la recirculación de agua depende principalmente de la calidad del agua captada. El incremento obedece a que en las plantas de potabilización se aprovechó una mayor cantidad de agua del lavado de estructuras físicas, hubo mayor producción de agua potable y se incorporó información de la planta de potabilización Rionegro.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dirty="0"/>
              <a:t>La recirculación en Gestión de Aguas Residuales se generó en la PTAR Aguas Claras con la incorporación en diferentes procesos de la planta de agua residual tratada, previamente sometida a un proceso de filtración ultravioleta que garantiza las condiciones seguras de uso. Los datos no incluyen México, ni Chile</a:t>
            </a:r>
            <a:endParaRPr lang="es-CO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FD4D6-576E-4884-A90A-76938B8B40A5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2041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Medición de diferentes parámetros de calidad: Clorofila, ficocianina, pH, Temperatura, oxígeno, turbiedad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FD4D6-576E-4884-A90A-76938B8B40A5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203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FD4D6-576E-4884-A90A-76938B8B40A5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380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FD4D6-576E-4884-A90A-76938B8B40A5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9538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Conceptos importantes para la Seguridad Hídrica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FD4D6-576E-4884-A90A-76938B8B40A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4959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FD4D6-576E-4884-A90A-76938B8B40A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4242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META: IPH (indicador de protección hídrica)</a:t>
            </a:r>
          </a:p>
          <a:p>
            <a:endParaRPr lang="es-ES" dirty="0"/>
          </a:p>
          <a:p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Familias de Banco2 y Banco2 Bio: 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Generación 75 beneficiarios -.300 ha protegidas</a:t>
            </a:r>
          </a:p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T&amp;D: 62 familias – 1022 ha protegidas </a:t>
            </a:r>
          </a:p>
          <a:p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FD4D6-576E-4884-A90A-76938B8B40A5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1416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META: IPH (indicador de protección hídrica)</a:t>
            </a:r>
          </a:p>
          <a:p>
            <a:endParaRPr lang="es-ES" dirty="0"/>
          </a:p>
          <a:p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Familias de Banco2 y Banco2 Bio: 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Generación 75 beneficiarios -.300 ha protegidas</a:t>
            </a:r>
          </a:p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T&amp;D: 62 familias – 1022 ha protegidas </a:t>
            </a:r>
          </a:p>
          <a:p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FD4D6-576E-4884-A90A-76938B8B40A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7378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Datos importantes de la operación de Agua, Saneamiento y Generación Energía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 Sistema Interconectado Nacional cuenta con una capacidad de almacenamiento de energía de 18182 GWh de los cuales el 25.8% se encuentra almacenada en los embalses del Oriente Antioqueño, de los cuales el 23% está almacenando en embalses de EPM y el resto en embalses de ISAGEN: solo el embalse de El Peñol almacena el 22.5% del total del SIN;  el restante porcentaje se almacena en los embalses de Playas,  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Punchiná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(central San Carlos de propiedad de ISAGEN) y San Lorenzo (central Jaguas de propiedad de ISAGEN).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 pagos de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epm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por transferencias por ley 99 para el oriente con corte a Agosto de 2023.09.6 son: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FD4D6-576E-4884-A90A-76938B8B40A5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5827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FD4D6-576E-4884-A90A-76938B8B40A5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3817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Desarrollos tecnológicos implementados en EPM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FD4D6-576E-4884-A90A-76938B8B40A5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6483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Desarrollos tecnológicos implementados en EPM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FD4D6-576E-4884-A90A-76938B8B40A5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5273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A2D42BB-20E5-32FB-3E2B-2E01EE1DE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2C955E1-D54B-9921-F2DA-946B3C378B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8708D67-02E2-7AA7-251A-371D45AC3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4182-8DB4-48B6-B762-598742335DE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81BABE5-46BD-BBD7-C453-8B5D79291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F2346BE-46E2-976C-BFF0-0B2A79460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D2C2-2892-4F64-9A92-D087401ECA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6386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8E3259-F98D-7C38-15EE-05C07EB7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5C6068B-1E18-0274-DE52-0B87F3F6B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0727925-B322-8891-9328-AFC5D66F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4182-8DB4-48B6-B762-598742335DE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175FFD8-6D3B-B54E-6CD4-0421D69F6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817E33B-4CA4-155B-4118-EBC1169D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D2C2-2892-4F64-9A92-D087401ECA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3465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95A687E-BC0F-FF76-6D3C-53DEADBF3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6B6A432-5367-6DA2-2308-8D3C8406E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FC6A9E4-45DD-040B-A1D9-802F31EF5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4182-8DB4-48B6-B762-598742335DE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4203DEF-2046-F439-1AB1-084F9A9FE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8E542DF-2C78-FCDC-8946-ED16373E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D2C2-2892-4F64-9A92-D087401ECA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0858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ja interna sin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5BC0BEF-7C50-4B73-91ED-8E9953C63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80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xmlns="" id="{B90AE654-B272-42EE-A48C-18EDAB2F3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0"/>
            <a:ext cx="12189631" cy="2997200"/>
          </a:xfrm>
          <a:prstGeom prst="rect">
            <a:avLst/>
          </a:prstGeom>
        </p:spPr>
      </p:pic>
      <p:pic>
        <p:nvPicPr>
          <p:cNvPr id="26" name="Imagen 25" descr="Logotipo&#10;&#10;Descripción generada automáticamente con confianza media">
            <a:extLst>
              <a:ext uri="{FF2B5EF4-FFF2-40B4-BE49-F238E27FC236}">
                <a16:creationId xmlns:a16="http://schemas.microsoft.com/office/drawing/2014/main" xmlns="" id="{9EF6B9D3-2068-455D-9F80-8FC4BFCE7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326" y="2603501"/>
            <a:ext cx="5169348" cy="233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88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si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D978D3C-045D-4C1F-9FFA-B892788375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4888" y="3429000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" dirty="0"/>
              <a:t>Haga clic para modificar título portada sin foto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D3533EA-65AC-4CEA-9CF4-4B0E7B1F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2212" y="5964933"/>
            <a:ext cx="2743200" cy="365125"/>
          </a:xfrm>
        </p:spPr>
        <p:txBody>
          <a:bodyPr/>
          <a:lstStyle>
            <a:lvl1pPr>
              <a:defRPr sz="2000" b="1" i="0">
                <a:solidFill>
                  <a:srgbClr val="0E7837"/>
                </a:solidFill>
              </a:defRPr>
            </a:lvl1pPr>
          </a:lstStyle>
          <a:p>
            <a:r>
              <a:rPr lang="es-CO"/>
              <a:t>Fecha: </a:t>
            </a:r>
            <a:fld id="{1A8402F4-E43F-465A-B6B5-0BD50B27A656}" type="datetimeFigureOut">
              <a:rPr lang="es-CO" smtClean="0"/>
              <a:pPr/>
              <a:t>08/09/2023</a:t>
            </a:fld>
            <a:endParaRPr lang="es-CO" dirty="0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8DAEAFCE-3521-40F8-85E3-A501C29F794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45188" y="457200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7AD400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61011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Un grupo de personas posando junto a una niña&#10;&#10;Descripción generada automáticamente">
            <a:extLst>
              <a:ext uri="{FF2B5EF4-FFF2-40B4-BE49-F238E27FC236}">
                <a16:creationId xmlns:a16="http://schemas.microsoft.com/office/drawing/2014/main" xmlns="" id="{7C802AE8-7803-4766-8DC0-5C403F327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105412" y="0"/>
            <a:ext cx="9086588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7794B37-6AA3-48F6-893E-DC2E2FAD86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1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D3533EA-65AC-4CEA-9CF4-4B0E7B1F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2212" y="5964933"/>
            <a:ext cx="2743200" cy="365125"/>
          </a:xfrm>
        </p:spPr>
        <p:txBody>
          <a:bodyPr/>
          <a:lstStyle>
            <a:lvl1pPr>
              <a:defRPr sz="2000" b="1" i="0">
                <a:solidFill>
                  <a:srgbClr val="0E7837"/>
                </a:solidFill>
              </a:defRPr>
            </a:lvl1pPr>
          </a:lstStyle>
          <a:p>
            <a:r>
              <a:rPr lang="es-CO"/>
              <a:t>Fecha: </a:t>
            </a:r>
            <a:fld id="{1A8402F4-E43F-465A-B6B5-0BD50B27A656}" type="datetimeFigureOut">
              <a:rPr lang="es-CO" smtClean="0"/>
              <a:pPr/>
              <a:t>08/09/2023</a:t>
            </a:fld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xmlns="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7AD400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45995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xmlns="" id="{3FFD81D4-99DC-44DE-A6FB-DB881CBE2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67844" y="0"/>
            <a:ext cx="10924156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7794B37-6AA3-48F6-893E-DC2E2FAD86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2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D3533EA-65AC-4CEA-9CF4-4B0E7B1F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2212" y="5964933"/>
            <a:ext cx="2743200" cy="365125"/>
          </a:xfrm>
        </p:spPr>
        <p:txBody>
          <a:bodyPr/>
          <a:lstStyle>
            <a:lvl1pPr>
              <a:defRPr sz="2000" b="1" i="0">
                <a:solidFill>
                  <a:srgbClr val="0E7837"/>
                </a:solidFill>
              </a:defRPr>
            </a:lvl1pPr>
          </a:lstStyle>
          <a:p>
            <a:r>
              <a:rPr lang="es-CO"/>
              <a:t>Fecha: </a:t>
            </a:r>
            <a:fld id="{1A8402F4-E43F-465A-B6B5-0BD50B27A656}" type="datetimeFigureOut">
              <a:rPr lang="es-CO" smtClean="0"/>
              <a:pPr/>
              <a:t>08/09/2023</a:t>
            </a:fld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xmlns="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7AD400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83062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268CAD5-EFEA-4D37-9B12-0BA95F54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00" y="0"/>
            <a:ext cx="10938277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7794B37-6AA3-48F6-893E-DC2E2FAD86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3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D3533EA-65AC-4CEA-9CF4-4B0E7B1F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2212" y="5964933"/>
            <a:ext cx="2743200" cy="365125"/>
          </a:xfrm>
        </p:spPr>
        <p:txBody>
          <a:bodyPr/>
          <a:lstStyle>
            <a:lvl1pPr>
              <a:defRPr sz="2000" b="1" i="0">
                <a:solidFill>
                  <a:srgbClr val="0E7837"/>
                </a:solidFill>
              </a:defRPr>
            </a:lvl1pPr>
          </a:lstStyle>
          <a:p>
            <a:r>
              <a:rPr lang="es-CO"/>
              <a:t>Fecha: </a:t>
            </a:r>
            <a:fld id="{1A8402F4-E43F-465A-B6B5-0BD50B27A656}" type="datetimeFigureOut">
              <a:rPr lang="es-CO" smtClean="0"/>
              <a:pPr/>
              <a:t>08/09/2023</a:t>
            </a:fld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xmlns="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7AD400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74552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asto, exterior, campo, verde&#10;&#10;Descripción generada automáticamente">
            <a:extLst>
              <a:ext uri="{FF2B5EF4-FFF2-40B4-BE49-F238E27FC236}">
                <a16:creationId xmlns:a16="http://schemas.microsoft.com/office/drawing/2014/main" xmlns="" id="{D5202104-6CB0-4291-93B8-79F9B5D714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140" y="0"/>
            <a:ext cx="11841860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7794B37-6AA3-48F6-893E-DC2E2FAD86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4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D3533EA-65AC-4CEA-9CF4-4B0E7B1F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2212" y="5964933"/>
            <a:ext cx="2743200" cy="365125"/>
          </a:xfrm>
        </p:spPr>
        <p:txBody>
          <a:bodyPr/>
          <a:lstStyle>
            <a:lvl1pPr>
              <a:defRPr sz="2000" b="1" i="0">
                <a:solidFill>
                  <a:srgbClr val="0E7837"/>
                </a:solidFill>
              </a:defRPr>
            </a:lvl1pPr>
          </a:lstStyle>
          <a:p>
            <a:r>
              <a:rPr lang="es-CO"/>
              <a:t>Fecha: </a:t>
            </a:r>
            <a:fld id="{1A8402F4-E43F-465A-B6B5-0BD50B27A656}" type="datetimeFigureOut">
              <a:rPr lang="es-CO" smtClean="0"/>
              <a:pPr/>
              <a:t>08/09/2023</a:t>
            </a:fld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xmlns="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7AD400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15461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atardecer en una ciudad&#10;&#10;Descripción generada automáticamente">
            <a:extLst>
              <a:ext uri="{FF2B5EF4-FFF2-40B4-BE49-F238E27FC236}">
                <a16:creationId xmlns:a16="http://schemas.microsoft.com/office/drawing/2014/main" xmlns="" id="{0AF047EC-A139-4B27-BBE8-8389582CCC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212" y="-1"/>
            <a:ext cx="10559788" cy="685800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7794B37-6AA3-48F6-893E-DC2E2FAD86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5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D3533EA-65AC-4CEA-9CF4-4B0E7B1F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2212" y="5964933"/>
            <a:ext cx="2743200" cy="365125"/>
          </a:xfrm>
        </p:spPr>
        <p:txBody>
          <a:bodyPr/>
          <a:lstStyle>
            <a:lvl1pPr>
              <a:defRPr sz="2000" b="1" i="0">
                <a:solidFill>
                  <a:srgbClr val="0E7837"/>
                </a:solidFill>
              </a:defRPr>
            </a:lvl1pPr>
          </a:lstStyle>
          <a:p>
            <a:r>
              <a:rPr lang="es-CO"/>
              <a:t>Fecha: </a:t>
            </a:r>
            <a:fld id="{1A8402F4-E43F-465A-B6B5-0BD50B27A656}" type="datetimeFigureOut">
              <a:rPr lang="es-CO" smtClean="0"/>
              <a:pPr/>
              <a:t>08/09/2023</a:t>
            </a:fld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xmlns="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7AD400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0612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D7B7778-EDCA-9E88-722C-9B80D962C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E5D4039-C227-0936-8D45-DE483893B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6627514-0AA1-92A8-F760-573CD2A9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4182-8DB4-48B6-B762-598742335DE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87D884C-A0F6-BA86-0177-708207E10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C5C44FA-2F80-1301-1EF8-C86FB82D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D2C2-2892-4F64-9A92-D087401ECA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6455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D07F622A-3C7A-4E98-83F2-9E1ABB0B3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"/>
          <a:stretch/>
        </p:blipFill>
        <p:spPr>
          <a:xfrm>
            <a:off x="-27928" y="0"/>
            <a:ext cx="12226683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60" y="0"/>
            <a:ext cx="12189630" cy="6858000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53276ED4-2ECD-4014-BD65-E42D83489504}"/>
              </a:ext>
            </a:extLst>
          </p:cNvPr>
          <p:cNvSpPr/>
          <p:nvPr userDrawn="1"/>
        </p:nvSpPr>
        <p:spPr>
          <a:xfrm>
            <a:off x="2794000" y="2108200"/>
            <a:ext cx="3810000" cy="3810000"/>
          </a:xfrm>
          <a:prstGeom prst="ellipse">
            <a:avLst/>
          </a:prstGeom>
          <a:solidFill>
            <a:srgbClr val="7DD22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850C9763-6847-485F-840F-39CF6F2B65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9100" y="33464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39793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75ED666-8025-42BD-AF24-9A0132A4C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601"/>
            <a:ext cx="12192000" cy="66293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60" y="0"/>
            <a:ext cx="12189630" cy="68580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xmlns="" id="{E52767D2-5044-4B4C-88D6-F8AE3B5C7A74}"/>
              </a:ext>
            </a:extLst>
          </p:cNvPr>
          <p:cNvSpPr/>
          <p:nvPr userDrawn="1"/>
        </p:nvSpPr>
        <p:spPr>
          <a:xfrm>
            <a:off x="7213600" y="1524000"/>
            <a:ext cx="3810000" cy="3810000"/>
          </a:xfrm>
          <a:prstGeom prst="ellipse">
            <a:avLst/>
          </a:prstGeom>
          <a:solidFill>
            <a:srgbClr val="0E783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9309DF48-1F98-41BE-BE95-1E5CF51B3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8700" y="27114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2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19609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11B80D1-87BA-4534-B37A-4044DD97E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xmlns="" id="{222BAF33-B01D-4EFB-9C3A-4A165919A84F}"/>
              </a:ext>
            </a:extLst>
          </p:cNvPr>
          <p:cNvSpPr/>
          <p:nvPr userDrawn="1"/>
        </p:nvSpPr>
        <p:spPr>
          <a:xfrm>
            <a:off x="1981200" y="2514600"/>
            <a:ext cx="3810000" cy="3810000"/>
          </a:xfrm>
          <a:prstGeom prst="ellipse">
            <a:avLst/>
          </a:prstGeom>
          <a:solidFill>
            <a:srgbClr val="7DD22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D1A5EC38-11BA-4654-AA42-FBB6D62F4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6300" y="37274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3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68195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naturaleza, lluvia, agua&#10;&#10;Descripción generada automáticamente">
            <a:extLst>
              <a:ext uri="{FF2B5EF4-FFF2-40B4-BE49-F238E27FC236}">
                <a16:creationId xmlns:a16="http://schemas.microsoft.com/office/drawing/2014/main" xmlns="" id="{787D6631-9179-4653-BFD7-9DFB24474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-1"/>
            <a:ext cx="12189630" cy="685800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xmlns="" id="{055F28AA-B8D7-4EF1-8D0B-96D80E5977B7}"/>
              </a:ext>
            </a:extLst>
          </p:cNvPr>
          <p:cNvSpPr/>
          <p:nvPr userDrawn="1"/>
        </p:nvSpPr>
        <p:spPr>
          <a:xfrm>
            <a:off x="2082800" y="2514600"/>
            <a:ext cx="3810000" cy="3810000"/>
          </a:xfrm>
          <a:prstGeom prst="ellipse">
            <a:avLst/>
          </a:prstGeom>
          <a:solidFill>
            <a:srgbClr val="0E783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FB2C0FA-32D8-45BC-8753-4038968AA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7900" y="37147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4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08554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Sitio web&#10;&#10;Descripción generada automáticamente">
            <a:extLst>
              <a:ext uri="{FF2B5EF4-FFF2-40B4-BE49-F238E27FC236}">
                <a16:creationId xmlns:a16="http://schemas.microsoft.com/office/drawing/2014/main" xmlns="" id="{16A98AE4-A120-45F9-AEDC-2228AECF8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-1"/>
            <a:ext cx="12189630" cy="685800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475A1FAD-8F77-4625-882B-89EB3B03C249}"/>
              </a:ext>
            </a:extLst>
          </p:cNvPr>
          <p:cNvSpPr/>
          <p:nvPr userDrawn="1"/>
        </p:nvSpPr>
        <p:spPr>
          <a:xfrm>
            <a:off x="1371600" y="2540000"/>
            <a:ext cx="3810000" cy="3810000"/>
          </a:xfrm>
          <a:prstGeom prst="ellipse">
            <a:avLst/>
          </a:prstGeom>
          <a:solidFill>
            <a:srgbClr val="7DD22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98C5A098-3396-4B91-8FB2-3E68317F50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700" y="37782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17042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viendo, hombre, cuarto&#10;&#10;Descripción generada automáticamente">
            <a:extLst>
              <a:ext uri="{FF2B5EF4-FFF2-40B4-BE49-F238E27FC236}">
                <a16:creationId xmlns:a16="http://schemas.microsoft.com/office/drawing/2014/main" xmlns="" id="{E0B00FDD-E349-4D68-A8D8-EE1FE0543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xmlns="" id="{43C54DD5-5A6B-4779-B0B3-F42273B3B8C5}"/>
              </a:ext>
            </a:extLst>
          </p:cNvPr>
          <p:cNvSpPr/>
          <p:nvPr userDrawn="1"/>
        </p:nvSpPr>
        <p:spPr>
          <a:xfrm>
            <a:off x="7213600" y="1524000"/>
            <a:ext cx="3810000" cy="3810000"/>
          </a:xfrm>
          <a:prstGeom prst="ellipse">
            <a:avLst/>
          </a:prstGeom>
          <a:solidFill>
            <a:srgbClr val="0E783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AE5C54-0154-4D9F-A4DD-CF2BBEC961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8700" y="28384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6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266060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Vista de una montaña junto a un cuerpo de agua&#10;&#10;Descripción generada automáticamente">
            <a:extLst>
              <a:ext uri="{FF2B5EF4-FFF2-40B4-BE49-F238E27FC236}">
                <a16:creationId xmlns:a16="http://schemas.microsoft.com/office/drawing/2014/main" xmlns="" id="{98B419EA-5474-48F7-AE44-58B1CE73CF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DCC8E42A-3B03-4617-8049-CBD38FE101FD}"/>
              </a:ext>
            </a:extLst>
          </p:cNvPr>
          <p:cNvSpPr/>
          <p:nvPr userDrawn="1"/>
        </p:nvSpPr>
        <p:spPr>
          <a:xfrm>
            <a:off x="7033098" y="1839609"/>
            <a:ext cx="3810000" cy="3810000"/>
          </a:xfrm>
          <a:prstGeom prst="ellipse">
            <a:avLst/>
          </a:prstGeom>
          <a:solidFill>
            <a:srgbClr val="7DD22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720D5754-F6C5-41EE-A070-2916B51537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8198" y="3065159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7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49351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047405C-58EB-4645-B8DA-8843523B60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01599"/>
            <a:ext cx="12192001" cy="67564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xmlns="" id="{43C54DD5-5A6B-4779-B0B3-F42273B3B8C5}"/>
              </a:ext>
            </a:extLst>
          </p:cNvPr>
          <p:cNvSpPr/>
          <p:nvPr userDrawn="1"/>
        </p:nvSpPr>
        <p:spPr>
          <a:xfrm>
            <a:off x="7469762" y="1888787"/>
            <a:ext cx="3810000" cy="3810000"/>
          </a:xfrm>
          <a:prstGeom prst="ellipse">
            <a:avLst/>
          </a:prstGeom>
          <a:solidFill>
            <a:srgbClr val="0E783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AE5C54-0154-4D9F-A4DD-CF2BBEC961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4862" y="3127037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8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45427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11EFA7BE-8BF9-4847-A670-5437CEF5C2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C6812B3-38BA-4265-A0C4-9ED127F9EA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329039EC-CED5-46D4-ABF6-403B9D3BF6A7}"/>
              </a:ext>
            </a:extLst>
          </p:cNvPr>
          <p:cNvSpPr/>
          <p:nvPr userDrawn="1"/>
        </p:nvSpPr>
        <p:spPr>
          <a:xfrm>
            <a:off x="1371600" y="2540000"/>
            <a:ext cx="3810000" cy="3810000"/>
          </a:xfrm>
          <a:prstGeom prst="ellipse">
            <a:avLst/>
          </a:prstGeom>
          <a:solidFill>
            <a:srgbClr val="7DD22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5E67151C-5EB9-4976-A5E7-FDB22E209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700" y="37528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9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91177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8BB4072-1E03-4D53-BD51-6BAA02C312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C6812B3-38BA-4265-A0C4-9ED127F9EA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12765CBF-EFC0-47D2-9503-64520080675A}"/>
              </a:ext>
            </a:extLst>
          </p:cNvPr>
          <p:cNvSpPr/>
          <p:nvPr userDrawn="1"/>
        </p:nvSpPr>
        <p:spPr>
          <a:xfrm>
            <a:off x="2387600" y="2235200"/>
            <a:ext cx="3810000" cy="3810000"/>
          </a:xfrm>
          <a:prstGeom prst="ellipse">
            <a:avLst/>
          </a:prstGeom>
          <a:solidFill>
            <a:srgbClr val="0E783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F0201F79-227F-4768-A150-118360034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2700" y="34607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10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8648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8C0A71-D2BE-0119-2FD3-14D7F2F7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6A6E3CB-2E83-C961-924C-74FB21A5D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95E4159-3309-3D92-3BD0-776A18D93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4182-8DB4-48B6-B762-598742335DE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A39ED80-D4AE-3A9D-5266-92ACF85B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DEF5FEC-7E11-BCDC-C429-A2F99564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D2C2-2892-4F64-9A92-D087401ECA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60363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camino, verde, exterior, calle&#10;&#10;Descripción generada automáticamente">
            <a:extLst>
              <a:ext uri="{FF2B5EF4-FFF2-40B4-BE49-F238E27FC236}">
                <a16:creationId xmlns:a16="http://schemas.microsoft.com/office/drawing/2014/main" xmlns="" id="{496722A8-550F-4C95-AA9E-144DB7899A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951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C6812B3-38BA-4265-A0C4-9ED127F9EA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329039EC-CED5-46D4-ABF6-403B9D3BF6A7}"/>
              </a:ext>
            </a:extLst>
          </p:cNvPr>
          <p:cNvSpPr/>
          <p:nvPr userDrawn="1"/>
        </p:nvSpPr>
        <p:spPr>
          <a:xfrm>
            <a:off x="1371600" y="2540000"/>
            <a:ext cx="3810000" cy="3810000"/>
          </a:xfrm>
          <a:prstGeom prst="ellipse">
            <a:avLst/>
          </a:prstGeom>
          <a:solidFill>
            <a:srgbClr val="7DD22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5E67151C-5EB9-4976-A5E7-FDB22E209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700" y="37655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11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41825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parado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5083C3F-7274-49E0-8038-54AEB43515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DCC8E42A-3B03-4617-8049-CBD38FE101FD}"/>
              </a:ext>
            </a:extLst>
          </p:cNvPr>
          <p:cNvSpPr/>
          <p:nvPr userDrawn="1"/>
        </p:nvSpPr>
        <p:spPr>
          <a:xfrm>
            <a:off x="7033098" y="1839609"/>
            <a:ext cx="3810000" cy="3810000"/>
          </a:xfrm>
          <a:prstGeom prst="ellipse">
            <a:avLst/>
          </a:prstGeom>
          <a:solidFill>
            <a:srgbClr val="0E783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720D5754-F6C5-41EE-A070-2916B51537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8198" y="3052459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12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82209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 con datos exposi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23158E7-C02C-472E-AEB5-65A3B4FA83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15DC63-5A4C-45A5-AAAD-32D1D9A85B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5901" y="3206750"/>
            <a:ext cx="4813300" cy="1365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Nombre</a:t>
            </a:r>
            <a:br>
              <a:rPr lang="es-ES" dirty="0"/>
            </a:br>
            <a:r>
              <a:rPr lang="es-ES" dirty="0"/>
              <a:t>Correo</a:t>
            </a:r>
            <a:br>
              <a:rPr lang="es-ES" dirty="0"/>
            </a:br>
            <a:r>
              <a:rPr lang="es-ES" dirty="0"/>
              <a:t>Teléfono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20401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C7A16C5-620C-4180-9CA9-4498F31FB2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E3F9D0A4-C94B-4392-9891-A5B1F16DA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2150" y="2997200"/>
            <a:ext cx="5727700" cy="1524000"/>
          </a:xfrm>
        </p:spPr>
        <p:txBody>
          <a:bodyPr anchor="b">
            <a:noAutofit/>
          </a:bodyPr>
          <a:lstStyle>
            <a:lvl1pPr algn="ctr">
              <a:defRPr sz="88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¡Gracias!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6452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5CC946-AEF5-A852-A03A-63B34254E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59E2EC4-DA6A-A84F-5EAF-4160DC7A87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733B753-244D-2B81-FDE7-27A6F6394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D1E10F6-018D-99AB-8408-A1F2FA6B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4182-8DB4-48B6-B762-598742335DE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29735D9-AE3E-D5D9-4948-DDA2E4E1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073A899-7F7E-A289-D9CC-5D299032C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D2C2-2892-4F64-9A92-D087401ECA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920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C1DB653-73F4-6792-BCA4-54C2776C3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853C391-CF1C-2A6B-45C8-02C54CD0D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314C758-B247-6112-FB3F-634184FCF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841066C9-3C34-00D1-D0B5-3CB1651BC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0AD3B343-FB97-66AD-979A-403C282A40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76506F4A-2CFA-1C91-C9D0-F4CF549E6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4182-8DB4-48B6-B762-598742335DE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8D3B916E-EAD0-9E23-E9B6-FDAB573F8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B8293897-2563-6DE5-C71A-1CFA3D6F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D2C2-2892-4F64-9A92-D087401ECA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7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605EC8D-8961-3526-2CCF-423B8183A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4D9E13A6-B9FF-994B-0015-8E213663D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4182-8DB4-48B6-B762-598742335DE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FF0BC05-789E-D3E0-77B5-6796FD0BD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ADD33C9-22EC-F12C-545E-96B55F9E2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D2C2-2892-4F64-9A92-D087401ECA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6034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5BC47F59-2721-ED54-C28E-D90E18128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4182-8DB4-48B6-B762-598742335DE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5A7376D3-E2F7-FB6B-B886-61A0BDCB9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50CDEEE-ECF7-4F37-515F-EF60EFF2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D2C2-2892-4F64-9A92-D087401ECA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3991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4AAEFB-12CE-27F3-DE7B-71653EDE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79F0722-1ECA-E198-C0C4-9FF6BC2F8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72A42F0-DC2F-750F-9DC4-1AA2DAFC2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E5E01EC-BD61-DF24-0683-271CA47C5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4182-8DB4-48B6-B762-598742335DE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B6E91DD-9AB1-E5F6-C736-50EF0D949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DFAA19C-F0EE-F48B-8FA4-FF661A72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D2C2-2892-4F64-9A92-D087401ECA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7318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EC8704-2BC0-6DF3-92D0-53C5EF215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030EDA7E-44D8-71E8-4990-B6EEC9713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3694650-DE9F-C2E3-1C35-21B8A893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78C406D-6582-CB35-FB23-7562711DB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4182-8DB4-48B6-B762-598742335DE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1328DC2-09E6-EF2F-7B74-EA826042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D9E724C-59B2-AA7F-FBD9-6739317A8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0D2C2-2892-4F64-9A92-D087401ECA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68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A9910BEB-06E6-05D6-31CA-F4A6372C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D87D2F5-4168-F751-ED2D-E95514A6F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C9291B9-6239-48BA-C502-E33B3E910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D4182-8DB4-48B6-B762-598742335DE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9124CE9-C029-A5C6-54F1-05A6E79F3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9E71453-E406-9075-3C0E-88884B388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0D2C2-2892-4F64-9A92-D087401ECA20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7BEB9C92-EDB6-4862-E7BE-0AEE298902F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0" y="0"/>
            <a:ext cx="5778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E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Clasificado</a:t>
            </a:r>
          </a:p>
        </p:txBody>
      </p:sp>
    </p:spTree>
    <p:extLst>
      <p:ext uri="{BB962C8B-B14F-4D97-AF65-F5344CB8AC3E}">
        <p14:creationId xmlns:p14="http://schemas.microsoft.com/office/powerpoint/2010/main" val="65350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  <p:sldLayoutId id="2147483685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58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12" Type="http://schemas.openxmlformats.org/officeDocument/2006/relationships/image" Target="../media/image5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9.png"/><Relationship Id="rId3" Type="http://schemas.openxmlformats.org/officeDocument/2006/relationships/image" Target="../media/image28.png"/><Relationship Id="rId7" Type="http://schemas.openxmlformats.org/officeDocument/2006/relationships/image" Target="../media/image36.sv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openxmlformats.org/officeDocument/2006/relationships/image" Target="../media/image38.svg"/><Relationship Id="rId14" Type="http://schemas.openxmlformats.org/officeDocument/2006/relationships/image" Target="../media/image6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28.png"/><Relationship Id="rId7" Type="http://schemas.openxmlformats.org/officeDocument/2006/relationships/image" Target="../media/image36.svg"/><Relationship Id="rId12" Type="http://schemas.openxmlformats.org/officeDocument/2006/relationships/image" Target="../media/image35.png"/><Relationship Id="rId17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4.png"/><Relationship Id="rId5" Type="http://schemas.openxmlformats.org/officeDocument/2006/relationships/image" Target="../media/image30.png"/><Relationship Id="rId15" Type="http://schemas.openxmlformats.org/officeDocument/2006/relationships/image" Target="../media/image61.jpeg"/><Relationship Id="rId10" Type="http://schemas.openxmlformats.org/officeDocument/2006/relationships/image" Target="../media/image27.png"/><Relationship Id="rId19" Type="http://schemas.openxmlformats.org/officeDocument/2006/relationships/image" Target="../media/image70.svg"/><Relationship Id="rId4" Type="http://schemas.openxmlformats.org/officeDocument/2006/relationships/image" Target="../media/image29.png"/><Relationship Id="rId9" Type="http://schemas.openxmlformats.org/officeDocument/2006/relationships/image" Target="../media/image38.svg"/><Relationship Id="rId14" Type="http://schemas.openxmlformats.org/officeDocument/2006/relationships/image" Target="../media/image6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6.sv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4.png"/><Relationship Id="rId5" Type="http://schemas.openxmlformats.org/officeDocument/2006/relationships/image" Target="../media/image30.png"/><Relationship Id="rId15" Type="http://schemas.openxmlformats.org/officeDocument/2006/relationships/image" Target="../media/image64.svg"/><Relationship Id="rId10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openxmlformats.org/officeDocument/2006/relationships/image" Target="../media/image38.sv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4.svg"/><Relationship Id="rId3" Type="http://schemas.openxmlformats.org/officeDocument/2006/relationships/image" Target="../media/image28.png"/><Relationship Id="rId7" Type="http://schemas.openxmlformats.org/officeDocument/2006/relationships/image" Target="../media/image36.sv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4.png"/><Relationship Id="rId5" Type="http://schemas.openxmlformats.org/officeDocument/2006/relationships/image" Target="../media/image30.png"/><Relationship Id="rId15" Type="http://schemas.openxmlformats.org/officeDocument/2006/relationships/image" Target="../media/image67.png"/><Relationship Id="rId10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openxmlformats.org/officeDocument/2006/relationships/image" Target="../media/image38.svg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9.png"/><Relationship Id="rId18" Type="http://schemas.openxmlformats.org/officeDocument/2006/relationships/diagramColors" Target="../diagrams/colors1.xml"/><Relationship Id="rId3" Type="http://schemas.openxmlformats.org/officeDocument/2006/relationships/image" Target="../media/image28.png"/><Relationship Id="rId21" Type="http://schemas.openxmlformats.org/officeDocument/2006/relationships/image" Target="../media/image24.png"/><Relationship Id="rId7" Type="http://schemas.openxmlformats.org/officeDocument/2006/relationships/image" Target="../media/image36.svg"/><Relationship Id="rId12" Type="http://schemas.openxmlformats.org/officeDocument/2006/relationships/image" Target="../media/image57.png"/><Relationship Id="rId17" Type="http://schemas.openxmlformats.org/officeDocument/2006/relationships/diagramQuickStyle" Target="../diagrams/quickStyle1.xml"/><Relationship Id="rId2" Type="http://schemas.openxmlformats.org/officeDocument/2006/relationships/notesSlide" Target="../notesSlides/notesSlide11.xml"/><Relationship Id="rId16" Type="http://schemas.openxmlformats.org/officeDocument/2006/relationships/diagramLayout" Target="../diagrams/layout1.xml"/><Relationship Id="rId20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diagramData" Target="../diagrams/data1.xml"/><Relationship Id="rId10" Type="http://schemas.openxmlformats.org/officeDocument/2006/relationships/image" Target="../media/image27.png"/><Relationship Id="rId19" Type="http://schemas.microsoft.com/office/2007/relationships/diagramDrawing" Target="../diagrams/drawing1.xml"/><Relationship Id="rId4" Type="http://schemas.openxmlformats.org/officeDocument/2006/relationships/image" Target="../media/image29.png"/><Relationship Id="rId9" Type="http://schemas.openxmlformats.org/officeDocument/2006/relationships/image" Target="../media/image38.svg"/><Relationship Id="rId14" Type="http://schemas.openxmlformats.org/officeDocument/2006/relationships/image" Target="../media/image64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emf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9" Type="http://schemas.openxmlformats.org/officeDocument/2006/relationships/image" Target="../media/image95.png"/><Relationship Id="rId21" Type="http://schemas.openxmlformats.org/officeDocument/2006/relationships/image" Target="../media/image78.jpeg"/><Relationship Id="rId34" Type="http://schemas.openxmlformats.org/officeDocument/2006/relationships/image" Target="../media/image90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3.jpeg"/><Relationship Id="rId20" Type="http://schemas.openxmlformats.org/officeDocument/2006/relationships/image" Target="../media/image77.png"/><Relationship Id="rId29" Type="http://schemas.openxmlformats.org/officeDocument/2006/relationships/image" Target="../media/image86.jpeg"/><Relationship Id="rId41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4.png"/><Relationship Id="rId24" Type="http://schemas.openxmlformats.org/officeDocument/2006/relationships/image" Target="../media/image81.png"/><Relationship Id="rId32" Type="http://schemas.openxmlformats.org/officeDocument/2006/relationships/image" Target="../media/image35.png"/><Relationship Id="rId37" Type="http://schemas.openxmlformats.org/officeDocument/2006/relationships/image" Target="../media/image93.png"/><Relationship Id="rId40" Type="http://schemas.openxmlformats.org/officeDocument/2006/relationships/image" Target="../media/image96.png"/><Relationship Id="rId5" Type="http://schemas.openxmlformats.org/officeDocument/2006/relationships/image" Target="../media/image30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36" Type="http://schemas.openxmlformats.org/officeDocument/2006/relationships/image" Target="../media/image92.jpeg"/><Relationship Id="rId10" Type="http://schemas.openxmlformats.org/officeDocument/2006/relationships/image" Target="../media/image27.png"/><Relationship Id="rId19" Type="http://schemas.openxmlformats.org/officeDocument/2006/relationships/image" Target="../media/image76.jpeg"/><Relationship Id="rId31" Type="http://schemas.openxmlformats.org/officeDocument/2006/relationships/image" Target="../media/image88.png"/><Relationship Id="rId4" Type="http://schemas.openxmlformats.org/officeDocument/2006/relationships/image" Target="../media/image29.png"/><Relationship Id="rId9" Type="http://schemas.openxmlformats.org/officeDocument/2006/relationships/image" Target="../media/image38.svg"/><Relationship Id="rId14" Type="http://schemas.openxmlformats.org/officeDocument/2006/relationships/image" Target="../media/image71.jpeg"/><Relationship Id="rId22" Type="http://schemas.openxmlformats.org/officeDocument/2006/relationships/image" Target="../media/image79.png"/><Relationship Id="rId27" Type="http://schemas.openxmlformats.org/officeDocument/2006/relationships/image" Target="../media/image84.jpeg"/><Relationship Id="rId30" Type="http://schemas.openxmlformats.org/officeDocument/2006/relationships/image" Target="../media/image87.png"/><Relationship Id="rId35" Type="http://schemas.openxmlformats.org/officeDocument/2006/relationships/image" Target="../media/image91.png"/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12" Type="http://schemas.openxmlformats.org/officeDocument/2006/relationships/image" Target="../media/image69.jpe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33" Type="http://schemas.openxmlformats.org/officeDocument/2006/relationships/image" Target="../media/image89.jpeg"/><Relationship Id="rId38" Type="http://schemas.openxmlformats.org/officeDocument/2006/relationships/image" Target="../media/image9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36.svg"/><Relationship Id="rId12" Type="http://schemas.openxmlformats.org/officeDocument/2006/relationships/image" Target="../media/image9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11" Type="http://schemas.openxmlformats.org/officeDocument/2006/relationships/image" Target="../media/image24.png"/><Relationship Id="rId5" Type="http://schemas.openxmlformats.org/officeDocument/2006/relationships/image" Target="../media/image33.png"/><Relationship Id="rId10" Type="http://schemas.openxmlformats.org/officeDocument/2006/relationships/image" Target="../media/image99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8.svg"/><Relationship Id="rId4" Type="http://schemas.openxmlformats.org/officeDocument/2006/relationships/image" Target="../media/image28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9.png"/><Relationship Id="rId10" Type="http://schemas.openxmlformats.org/officeDocument/2006/relationships/image" Target="../media/image38.sv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28.png"/><Relationship Id="rId7" Type="http://schemas.openxmlformats.org/officeDocument/2006/relationships/image" Target="../media/image36.sv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25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image" Target="../media/image30.png"/><Relationship Id="rId15" Type="http://schemas.openxmlformats.org/officeDocument/2006/relationships/image" Target="../media/image47.jpeg"/><Relationship Id="rId10" Type="http://schemas.openxmlformats.org/officeDocument/2006/relationships/image" Target="../media/image27.png"/><Relationship Id="rId19" Type="http://schemas.openxmlformats.org/officeDocument/2006/relationships/image" Target="../media/image51.jpeg"/><Relationship Id="rId4" Type="http://schemas.openxmlformats.org/officeDocument/2006/relationships/image" Target="../media/image29.png"/><Relationship Id="rId9" Type="http://schemas.openxmlformats.org/officeDocument/2006/relationships/image" Target="../media/image38.svg"/><Relationship Id="rId1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9.png"/><Relationship Id="rId10" Type="http://schemas.openxmlformats.org/officeDocument/2006/relationships/image" Target="../media/image38.sv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9.png"/><Relationship Id="rId10" Type="http://schemas.openxmlformats.org/officeDocument/2006/relationships/image" Target="../media/image38.sv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6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53.jpeg"/><Relationship Id="rId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55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12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11" Type="http://schemas.openxmlformats.org/officeDocument/2006/relationships/image" Target="../media/image54.emf"/><Relationship Id="rId5" Type="http://schemas.openxmlformats.org/officeDocument/2006/relationships/image" Target="../media/image33.png"/><Relationship Id="rId15" Type="http://schemas.openxmlformats.org/officeDocument/2006/relationships/image" Target="../media/image53.jpe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rma libre: forma 44">
            <a:extLst>
              <a:ext uri="{FF2B5EF4-FFF2-40B4-BE49-F238E27FC236}">
                <a16:creationId xmlns:a16="http://schemas.microsoft.com/office/drawing/2014/main" xmlns="" id="{362070A5-5B65-FB86-E348-2C9BA5282D64}"/>
              </a:ext>
            </a:extLst>
          </p:cNvPr>
          <p:cNvSpPr/>
          <p:nvPr/>
        </p:nvSpPr>
        <p:spPr>
          <a:xfrm flipH="1">
            <a:off x="-485675" y="-952002"/>
            <a:ext cx="6581675" cy="8506824"/>
          </a:xfrm>
          <a:custGeom>
            <a:avLst/>
            <a:gdLst>
              <a:gd name="connsiteX0" fmla="*/ 11142971 w 13657281"/>
              <a:gd name="connsiteY0" fmla="*/ 15590233 h 18306909"/>
              <a:gd name="connsiteX1" fmla="*/ 12978113 w 13657281"/>
              <a:gd name="connsiteY1" fmla="*/ 15590233 h 18306909"/>
              <a:gd name="connsiteX2" fmla="*/ 13657281 w 13657281"/>
              <a:gd name="connsiteY2" fmla="*/ 16948571 h 18306909"/>
              <a:gd name="connsiteX3" fmla="*/ 12978113 w 13657281"/>
              <a:gd name="connsiteY3" fmla="*/ 18306909 h 18306909"/>
              <a:gd name="connsiteX4" fmla="*/ 11142971 w 13657281"/>
              <a:gd name="connsiteY4" fmla="*/ 18306909 h 18306909"/>
              <a:gd name="connsiteX5" fmla="*/ 10463801 w 13657281"/>
              <a:gd name="connsiteY5" fmla="*/ 16948571 h 18306909"/>
              <a:gd name="connsiteX6" fmla="*/ 679173 w 13657281"/>
              <a:gd name="connsiteY6" fmla="*/ 15568969 h 18306909"/>
              <a:gd name="connsiteX7" fmla="*/ 2514315 w 13657281"/>
              <a:gd name="connsiteY7" fmla="*/ 15568969 h 18306909"/>
              <a:gd name="connsiteX8" fmla="*/ 3193485 w 13657281"/>
              <a:gd name="connsiteY8" fmla="*/ 16927307 h 18306909"/>
              <a:gd name="connsiteX9" fmla="*/ 2514315 w 13657281"/>
              <a:gd name="connsiteY9" fmla="*/ 18285645 h 18306909"/>
              <a:gd name="connsiteX10" fmla="*/ 679173 w 13657281"/>
              <a:gd name="connsiteY10" fmla="*/ 18285645 h 18306909"/>
              <a:gd name="connsiteX11" fmla="*/ 2 w 13657281"/>
              <a:gd name="connsiteY11" fmla="*/ 16927307 h 18306909"/>
              <a:gd name="connsiteX12" fmla="*/ 5900440 w 13657281"/>
              <a:gd name="connsiteY12" fmla="*/ 15558766 h 18306909"/>
              <a:gd name="connsiteX13" fmla="*/ 7735581 w 13657281"/>
              <a:gd name="connsiteY13" fmla="*/ 15558767 h 18306909"/>
              <a:gd name="connsiteX14" fmla="*/ 8414750 w 13657281"/>
              <a:gd name="connsiteY14" fmla="*/ 16917105 h 18306909"/>
              <a:gd name="connsiteX15" fmla="*/ 7735581 w 13657281"/>
              <a:gd name="connsiteY15" fmla="*/ 18275443 h 18306909"/>
              <a:gd name="connsiteX16" fmla="*/ 5900440 w 13657281"/>
              <a:gd name="connsiteY16" fmla="*/ 18275443 h 18306909"/>
              <a:gd name="connsiteX17" fmla="*/ 5221271 w 13657281"/>
              <a:gd name="connsiteY17" fmla="*/ 16917105 h 18306909"/>
              <a:gd name="connsiteX18" fmla="*/ 8526216 w 13657281"/>
              <a:gd name="connsiteY18" fmla="*/ 14161517 h 18306909"/>
              <a:gd name="connsiteX19" fmla="*/ 10361358 w 13657281"/>
              <a:gd name="connsiteY19" fmla="*/ 14161517 h 18306909"/>
              <a:gd name="connsiteX20" fmla="*/ 11040527 w 13657281"/>
              <a:gd name="connsiteY20" fmla="*/ 15519855 h 18306909"/>
              <a:gd name="connsiteX21" fmla="*/ 10361358 w 13657281"/>
              <a:gd name="connsiteY21" fmla="*/ 16878193 h 18306909"/>
              <a:gd name="connsiteX22" fmla="*/ 8526216 w 13657281"/>
              <a:gd name="connsiteY22" fmla="*/ 16878193 h 18306909"/>
              <a:gd name="connsiteX23" fmla="*/ 7847047 w 13657281"/>
              <a:gd name="connsiteY23" fmla="*/ 15519855 h 18306909"/>
              <a:gd name="connsiteX24" fmla="*/ 3288125 w 13657281"/>
              <a:gd name="connsiteY24" fmla="*/ 14140252 h 18306909"/>
              <a:gd name="connsiteX25" fmla="*/ 5123267 w 13657281"/>
              <a:gd name="connsiteY25" fmla="*/ 14140252 h 18306909"/>
              <a:gd name="connsiteX26" fmla="*/ 5802435 w 13657281"/>
              <a:gd name="connsiteY26" fmla="*/ 15498590 h 18306909"/>
              <a:gd name="connsiteX27" fmla="*/ 5123267 w 13657281"/>
              <a:gd name="connsiteY27" fmla="*/ 16856929 h 18306909"/>
              <a:gd name="connsiteX28" fmla="*/ 3288125 w 13657281"/>
              <a:gd name="connsiteY28" fmla="*/ 16856929 h 18306909"/>
              <a:gd name="connsiteX29" fmla="*/ 2608955 w 13657281"/>
              <a:gd name="connsiteY29" fmla="*/ 15498590 h 18306909"/>
              <a:gd name="connsiteX30" fmla="*/ 11142970 w 13657281"/>
              <a:gd name="connsiteY30" fmla="*/ 12764269 h 18306909"/>
              <a:gd name="connsiteX31" fmla="*/ 12978111 w 13657281"/>
              <a:gd name="connsiteY31" fmla="*/ 12764269 h 18306909"/>
              <a:gd name="connsiteX32" fmla="*/ 13657281 w 13657281"/>
              <a:gd name="connsiteY32" fmla="*/ 14122608 h 18306909"/>
              <a:gd name="connsiteX33" fmla="*/ 12978111 w 13657281"/>
              <a:gd name="connsiteY33" fmla="*/ 15480946 h 18306909"/>
              <a:gd name="connsiteX34" fmla="*/ 11142970 w 13657281"/>
              <a:gd name="connsiteY34" fmla="*/ 15480946 h 18306909"/>
              <a:gd name="connsiteX35" fmla="*/ 10463800 w 13657281"/>
              <a:gd name="connsiteY35" fmla="*/ 14122608 h 18306909"/>
              <a:gd name="connsiteX36" fmla="*/ 679173 w 13657281"/>
              <a:gd name="connsiteY36" fmla="*/ 12743004 h 18306909"/>
              <a:gd name="connsiteX37" fmla="*/ 2514314 w 13657281"/>
              <a:gd name="connsiteY37" fmla="*/ 12743004 h 18306909"/>
              <a:gd name="connsiteX38" fmla="*/ 3193484 w 13657281"/>
              <a:gd name="connsiteY38" fmla="*/ 14101343 h 18306909"/>
              <a:gd name="connsiteX39" fmla="*/ 2514314 w 13657281"/>
              <a:gd name="connsiteY39" fmla="*/ 15459681 h 18306909"/>
              <a:gd name="connsiteX40" fmla="*/ 679173 w 13657281"/>
              <a:gd name="connsiteY40" fmla="*/ 15459681 h 18306909"/>
              <a:gd name="connsiteX41" fmla="*/ 2 w 13657281"/>
              <a:gd name="connsiteY41" fmla="*/ 14101343 h 18306909"/>
              <a:gd name="connsiteX42" fmla="*/ 5900440 w 13657281"/>
              <a:gd name="connsiteY42" fmla="*/ 12732802 h 18306909"/>
              <a:gd name="connsiteX43" fmla="*/ 7735579 w 13657281"/>
              <a:gd name="connsiteY43" fmla="*/ 12732803 h 18306909"/>
              <a:gd name="connsiteX44" fmla="*/ 8414749 w 13657281"/>
              <a:gd name="connsiteY44" fmla="*/ 14091142 h 18306909"/>
              <a:gd name="connsiteX45" fmla="*/ 7735579 w 13657281"/>
              <a:gd name="connsiteY45" fmla="*/ 15449480 h 18306909"/>
              <a:gd name="connsiteX46" fmla="*/ 5900440 w 13657281"/>
              <a:gd name="connsiteY46" fmla="*/ 15449479 h 18306909"/>
              <a:gd name="connsiteX47" fmla="*/ 5221271 w 13657281"/>
              <a:gd name="connsiteY47" fmla="*/ 14091141 h 18306909"/>
              <a:gd name="connsiteX48" fmla="*/ 8526215 w 13657281"/>
              <a:gd name="connsiteY48" fmla="*/ 11335554 h 18306909"/>
              <a:gd name="connsiteX49" fmla="*/ 10361356 w 13657281"/>
              <a:gd name="connsiteY49" fmla="*/ 11335554 h 18306909"/>
              <a:gd name="connsiteX50" fmla="*/ 11040527 w 13657281"/>
              <a:gd name="connsiteY50" fmla="*/ 12693893 h 18306909"/>
              <a:gd name="connsiteX51" fmla="*/ 10361356 w 13657281"/>
              <a:gd name="connsiteY51" fmla="*/ 14052231 h 18306909"/>
              <a:gd name="connsiteX52" fmla="*/ 8526215 w 13657281"/>
              <a:gd name="connsiteY52" fmla="*/ 14052231 h 18306909"/>
              <a:gd name="connsiteX53" fmla="*/ 7847047 w 13657281"/>
              <a:gd name="connsiteY53" fmla="*/ 12693893 h 18306909"/>
              <a:gd name="connsiteX54" fmla="*/ 3288124 w 13657281"/>
              <a:gd name="connsiteY54" fmla="*/ 11314288 h 18306909"/>
              <a:gd name="connsiteX55" fmla="*/ 5123266 w 13657281"/>
              <a:gd name="connsiteY55" fmla="*/ 11314289 h 18306909"/>
              <a:gd name="connsiteX56" fmla="*/ 5802435 w 13657281"/>
              <a:gd name="connsiteY56" fmla="*/ 12672627 h 18306909"/>
              <a:gd name="connsiteX57" fmla="*/ 5123266 w 13657281"/>
              <a:gd name="connsiteY57" fmla="*/ 14030965 h 18306909"/>
              <a:gd name="connsiteX58" fmla="*/ 3288124 w 13657281"/>
              <a:gd name="connsiteY58" fmla="*/ 14030965 h 18306909"/>
              <a:gd name="connsiteX59" fmla="*/ 2608955 w 13657281"/>
              <a:gd name="connsiteY59" fmla="*/ 12672627 h 18306909"/>
              <a:gd name="connsiteX60" fmla="*/ 11142967 w 13657281"/>
              <a:gd name="connsiteY60" fmla="*/ 9938307 h 18306909"/>
              <a:gd name="connsiteX61" fmla="*/ 12978110 w 13657281"/>
              <a:gd name="connsiteY61" fmla="*/ 9938307 h 18306909"/>
              <a:gd name="connsiteX62" fmla="*/ 13657279 w 13657281"/>
              <a:gd name="connsiteY62" fmla="*/ 11296645 h 18306909"/>
              <a:gd name="connsiteX63" fmla="*/ 12978110 w 13657281"/>
              <a:gd name="connsiteY63" fmla="*/ 12654982 h 18306909"/>
              <a:gd name="connsiteX64" fmla="*/ 11142967 w 13657281"/>
              <a:gd name="connsiteY64" fmla="*/ 12654982 h 18306909"/>
              <a:gd name="connsiteX65" fmla="*/ 10463798 w 13657281"/>
              <a:gd name="connsiteY65" fmla="*/ 11296645 h 18306909"/>
              <a:gd name="connsiteX66" fmla="*/ 679170 w 13657281"/>
              <a:gd name="connsiteY66" fmla="*/ 9917042 h 18306909"/>
              <a:gd name="connsiteX67" fmla="*/ 2514314 w 13657281"/>
              <a:gd name="connsiteY67" fmla="*/ 9917042 h 18306909"/>
              <a:gd name="connsiteX68" fmla="*/ 3193482 w 13657281"/>
              <a:gd name="connsiteY68" fmla="*/ 11275380 h 18306909"/>
              <a:gd name="connsiteX69" fmla="*/ 2514314 w 13657281"/>
              <a:gd name="connsiteY69" fmla="*/ 12633717 h 18306909"/>
              <a:gd name="connsiteX70" fmla="*/ 679170 w 13657281"/>
              <a:gd name="connsiteY70" fmla="*/ 12633717 h 18306909"/>
              <a:gd name="connsiteX71" fmla="*/ 0 w 13657281"/>
              <a:gd name="connsiteY71" fmla="*/ 11275380 h 18306909"/>
              <a:gd name="connsiteX72" fmla="*/ 5900437 w 13657281"/>
              <a:gd name="connsiteY72" fmla="*/ 9906841 h 18306909"/>
              <a:gd name="connsiteX73" fmla="*/ 7735579 w 13657281"/>
              <a:gd name="connsiteY73" fmla="*/ 9906841 h 18306909"/>
              <a:gd name="connsiteX74" fmla="*/ 8414747 w 13657281"/>
              <a:gd name="connsiteY74" fmla="*/ 11265179 h 18306909"/>
              <a:gd name="connsiteX75" fmla="*/ 7735579 w 13657281"/>
              <a:gd name="connsiteY75" fmla="*/ 12623516 h 18306909"/>
              <a:gd name="connsiteX76" fmla="*/ 5900437 w 13657281"/>
              <a:gd name="connsiteY76" fmla="*/ 12623516 h 18306909"/>
              <a:gd name="connsiteX77" fmla="*/ 5221268 w 13657281"/>
              <a:gd name="connsiteY77" fmla="*/ 11265179 h 18306909"/>
              <a:gd name="connsiteX78" fmla="*/ 8526212 w 13657281"/>
              <a:gd name="connsiteY78" fmla="*/ 8509592 h 18306909"/>
              <a:gd name="connsiteX79" fmla="*/ 10361356 w 13657281"/>
              <a:gd name="connsiteY79" fmla="*/ 8509592 h 18306909"/>
              <a:gd name="connsiteX80" fmla="*/ 11040524 w 13657281"/>
              <a:gd name="connsiteY80" fmla="*/ 9867930 h 18306909"/>
              <a:gd name="connsiteX81" fmla="*/ 10361356 w 13657281"/>
              <a:gd name="connsiteY81" fmla="*/ 11226267 h 18306909"/>
              <a:gd name="connsiteX82" fmla="*/ 8526212 w 13657281"/>
              <a:gd name="connsiteY82" fmla="*/ 11226267 h 18306909"/>
              <a:gd name="connsiteX83" fmla="*/ 7847044 w 13657281"/>
              <a:gd name="connsiteY83" fmla="*/ 9867930 h 18306909"/>
              <a:gd name="connsiteX84" fmla="*/ 3288121 w 13657281"/>
              <a:gd name="connsiteY84" fmla="*/ 8488327 h 18306909"/>
              <a:gd name="connsiteX85" fmla="*/ 5123264 w 13657281"/>
              <a:gd name="connsiteY85" fmla="*/ 8488328 h 18306909"/>
              <a:gd name="connsiteX86" fmla="*/ 5802433 w 13657281"/>
              <a:gd name="connsiteY86" fmla="*/ 9846665 h 18306909"/>
              <a:gd name="connsiteX87" fmla="*/ 5123264 w 13657281"/>
              <a:gd name="connsiteY87" fmla="*/ 11205002 h 18306909"/>
              <a:gd name="connsiteX88" fmla="*/ 3288121 w 13657281"/>
              <a:gd name="connsiteY88" fmla="*/ 11205001 h 18306909"/>
              <a:gd name="connsiteX89" fmla="*/ 2608953 w 13657281"/>
              <a:gd name="connsiteY89" fmla="*/ 9846664 h 18306909"/>
              <a:gd name="connsiteX90" fmla="*/ 11142971 w 13657281"/>
              <a:gd name="connsiteY90" fmla="*/ 7101908 h 18306909"/>
              <a:gd name="connsiteX91" fmla="*/ 12978113 w 13657281"/>
              <a:gd name="connsiteY91" fmla="*/ 7101908 h 18306909"/>
              <a:gd name="connsiteX92" fmla="*/ 13657281 w 13657281"/>
              <a:gd name="connsiteY92" fmla="*/ 8460246 h 18306909"/>
              <a:gd name="connsiteX93" fmla="*/ 12978113 w 13657281"/>
              <a:gd name="connsiteY93" fmla="*/ 9818583 h 18306909"/>
              <a:gd name="connsiteX94" fmla="*/ 11142971 w 13657281"/>
              <a:gd name="connsiteY94" fmla="*/ 9818583 h 18306909"/>
              <a:gd name="connsiteX95" fmla="*/ 10463801 w 13657281"/>
              <a:gd name="connsiteY95" fmla="*/ 8460246 h 18306909"/>
              <a:gd name="connsiteX96" fmla="*/ 679173 w 13657281"/>
              <a:gd name="connsiteY96" fmla="*/ 7080644 h 18306909"/>
              <a:gd name="connsiteX97" fmla="*/ 2514315 w 13657281"/>
              <a:gd name="connsiteY97" fmla="*/ 7080644 h 18306909"/>
              <a:gd name="connsiteX98" fmla="*/ 3193485 w 13657281"/>
              <a:gd name="connsiteY98" fmla="*/ 8438982 h 18306909"/>
              <a:gd name="connsiteX99" fmla="*/ 2514315 w 13657281"/>
              <a:gd name="connsiteY99" fmla="*/ 9797319 h 18306909"/>
              <a:gd name="connsiteX100" fmla="*/ 679173 w 13657281"/>
              <a:gd name="connsiteY100" fmla="*/ 9797319 h 18306909"/>
              <a:gd name="connsiteX101" fmla="*/ 2 w 13657281"/>
              <a:gd name="connsiteY101" fmla="*/ 8438982 h 18306909"/>
              <a:gd name="connsiteX102" fmla="*/ 5900440 w 13657281"/>
              <a:gd name="connsiteY102" fmla="*/ 7070440 h 18306909"/>
              <a:gd name="connsiteX103" fmla="*/ 7735581 w 13657281"/>
              <a:gd name="connsiteY103" fmla="*/ 7070442 h 18306909"/>
              <a:gd name="connsiteX104" fmla="*/ 8414750 w 13657281"/>
              <a:gd name="connsiteY104" fmla="*/ 8428780 h 18306909"/>
              <a:gd name="connsiteX105" fmla="*/ 7735581 w 13657281"/>
              <a:gd name="connsiteY105" fmla="*/ 9787117 h 18306909"/>
              <a:gd name="connsiteX106" fmla="*/ 5900440 w 13657281"/>
              <a:gd name="connsiteY106" fmla="*/ 9787117 h 18306909"/>
              <a:gd name="connsiteX107" fmla="*/ 5221271 w 13657281"/>
              <a:gd name="connsiteY107" fmla="*/ 8428780 h 18306909"/>
              <a:gd name="connsiteX108" fmla="*/ 8526216 w 13657281"/>
              <a:gd name="connsiteY108" fmla="*/ 5673191 h 18306909"/>
              <a:gd name="connsiteX109" fmla="*/ 10361358 w 13657281"/>
              <a:gd name="connsiteY109" fmla="*/ 5673191 h 18306909"/>
              <a:gd name="connsiteX110" fmla="*/ 11040527 w 13657281"/>
              <a:gd name="connsiteY110" fmla="*/ 7031530 h 18306909"/>
              <a:gd name="connsiteX111" fmla="*/ 10361358 w 13657281"/>
              <a:gd name="connsiteY111" fmla="*/ 8389867 h 18306909"/>
              <a:gd name="connsiteX112" fmla="*/ 8526216 w 13657281"/>
              <a:gd name="connsiteY112" fmla="*/ 8389867 h 18306909"/>
              <a:gd name="connsiteX113" fmla="*/ 7847047 w 13657281"/>
              <a:gd name="connsiteY113" fmla="*/ 7031530 h 18306909"/>
              <a:gd name="connsiteX114" fmla="*/ 3288125 w 13657281"/>
              <a:gd name="connsiteY114" fmla="*/ 5651926 h 18306909"/>
              <a:gd name="connsiteX115" fmla="*/ 5123267 w 13657281"/>
              <a:gd name="connsiteY115" fmla="*/ 5651926 h 18306909"/>
              <a:gd name="connsiteX116" fmla="*/ 5802435 w 13657281"/>
              <a:gd name="connsiteY116" fmla="*/ 7010265 h 18306909"/>
              <a:gd name="connsiteX117" fmla="*/ 5123267 w 13657281"/>
              <a:gd name="connsiteY117" fmla="*/ 8368603 h 18306909"/>
              <a:gd name="connsiteX118" fmla="*/ 3288125 w 13657281"/>
              <a:gd name="connsiteY118" fmla="*/ 8368603 h 18306909"/>
              <a:gd name="connsiteX119" fmla="*/ 2608955 w 13657281"/>
              <a:gd name="connsiteY119" fmla="*/ 7010265 h 18306909"/>
              <a:gd name="connsiteX120" fmla="*/ 11142970 w 13657281"/>
              <a:gd name="connsiteY120" fmla="*/ 4275943 h 18306909"/>
              <a:gd name="connsiteX121" fmla="*/ 12978111 w 13657281"/>
              <a:gd name="connsiteY121" fmla="*/ 4275943 h 18306909"/>
              <a:gd name="connsiteX122" fmla="*/ 13657281 w 13657281"/>
              <a:gd name="connsiteY122" fmla="*/ 5634282 h 18306909"/>
              <a:gd name="connsiteX123" fmla="*/ 12978111 w 13657281"/>
              <a:gd name="connsiteY123" fmla="*/ 6992620 h 18306909"/>
              <a:gd name="connsiteX124" fmla="*/ 11142970 w 13657281"/>
              <a:gd name="connsiteY124" fmla="*/ 6992620 h 18306909"/>
              <a:gd name="connsiteX125" fmla="*/ 10463800 w 13657281"/>
              <a:gd name="connsiteY125" fmla="*/ 5634282 h 18306909"/>
              <a:gd name="connsiteX126" fmla="*/ 679173 w 13657281"/>
              <a:gd name="connsiteY126" fmla="*/ 4254678 h 18306909"/>
              <a:gd name="connsiteX127" fmla="*/ 2514314 w 13657281"/>
              <a:gd name="connsiteY127" fmla="*/ 4254678 h 18306909"/>
              <a:gd name="connsiteX128" fmla="*/ 3193484 w 13657281"/>
              <a:gd name="connsiteY128" fmla="*/ 5613017 h 18306909"/>
              <a:gd name="connsiteX129" fmla="*/ 2514314 w 13657281"/>
              <a:gd name="connsiteY129" fmla="*/ 6971356 h 18306909"/>
              <a:gd name="connsiteX130" fmla="*/ 679173 w 13657281"/>
              <a:gd name="connsiteY130" fmla="*/ 6971356 h 18306909"/>
              <a:gd name="connsiteX131" fmla="*/ 2 w 13657281"/>
              <a:gd name="connsiteY131" fmla="*/ 5613017 h 18306909"/>
              <a:gd name="connsiteX132" fmla="*/ 5900440 w 13657281"/>
              <a:gd name="connsiteY132" fmla="*/ 4244476 h 18306909"/>
              <a:gd name="connsiteX133" fmla="*/ 7735579 w 13657281"/>
              <a:gd name="connsiteY133" fmla="*/ 4244477 h 18306909"/>
              <a:gd name="connsiteX134" fmla="*/ 8414749 w 13657281"/>
              <a:gd name="connsiteY134" fmla="*/ 5602816 h 18306909"/>
              <a:gd name="connsiteX135" fmla="*/ 7735579 w 13657281"/>
              <a:gd name="connsiteY135" fmla="*/ 6961154 h 18306909"/>
              <a:gd name="connsiteX136" fmla="*/ 5900440 w 13657281"/>
              <a:gd name="connsiteY136" fmla="*/ 6961153 h 18306909"/>
              <a:gd name="connsiteX137" fmla="*/ 5221271 w 13657281"/>
              <a:gd name="connsiteY137" fmla="*/ 5602815 h 18306909"/>
              <a:gd name="connsiteX138" fmla="*/ 8526215 w 13657281"/>
              <a:gd name="connsiteY138" fmla="*/ 2847228 h 18306909"/>
              <a:gd name="connsiteX139" fmla="*/ 10361356 w 13657281"/>
              <a:gd name="connsiteY139" fmla="*/ 2847228 h 18306909"/>
              <a:gd name="connsiteX140" fmla="*/ 11040527 w 13657281"/>
              <a:gd name="connsiteY140" fmla="*/ 4205567 h 18306909"/>
              <a:gd name="connsiteX141" fmla="*/ 10361356 w 13657281"/>
              <a:gd name="connsiteY141" fmla="*/ 5563905 h 18306909"/>
              <a:gd name="connsiteX142" fmla="*/ 8526215 w 13657281"/>
              <a:gd name="connsiteY142" fmla="*/ 5563905 h 18306909"/>
              <a:gd name="connsiteX143" fmla="*/ 7847047 w 13657281"/>
              <a:gd name="connsiteY143" fmla="*/ 4205567 h 18306909"/>
              <a:gd name="connsiteX144" fmla="*/ 3288124 w 13657281"/>
              <a:gd name="connsiteY144" fmla="*/ 2825962 h 18306909"/>
              <a:gd name="connsiteX145" fmla="*/ 5123266 w 13657281"/>
              <a:gd name="connsiteY145" fmla="*/ 2825963 h 18306909"/>
              <a:gd name="connsiteX146" fmla="*/ 5802435 w 13657281"/>
              <a:gd name="connsiteY146" fmla="*/ 4184301 h 18306909"/>
              <a:gd name="connsiteX147" fmla="*/ 5123266 w 13657281"/>
              <a:gd name="connsiteY147" fmla="*/ 5542640 h 18306909"/>
              <a:gd name="connsiteX148" fmla="*/ 3288124 w 13657281"/>
              <a:gd name="connsiteY148" fmla="*/ 5542640 h 18306909"/>
              <a:gd name="connsiteX149" fmla="*/ 2608955 w 13657281"/>
              <a:gd name="connsiteY149" fmla="*/ 4184301 h 18306909"/>
              <a:gd name="connsiteX150" fmla="*/ 11142967 w 13657281"/>
              <a:gd name="connsiteY150" fmla="*/ 1449981 h 18306909"/>
              <a:gd name="connsiteX151" fmla="*/ 12978110 w 13657281"/>
              <a:gd name="connsiteY151" fmla="*/ 1449981 h 18306909"/>
              <a:gd name="connsiteX152" fmla="*/ 13657279 w 13657281"/>
              <a:gd name="connsiteY152" fmla="*/ 2808319 h 18306909"/>
              <a:gd name="connsiteX153" fmla="*/ 12978110 w 13657281"/>
              <a:gd name="connsiteY153" fmla="*/ 4166656 h 18306909"/>
              <a:gd name="connsiteX154" fmla="*/ 11142967 w 13657281"/>
              <a:gd name="connsiteY154" fmla="*/ 4166656 h 18306909"/>
              <a:gd name="connsiteX155" fmla="*/ 10463798 w 13657281"/>
              <a:gd name="connsiteY155" fmla="*/ 2808319 h 18306909"/>
              <a:gd name="connsiteX156" fmla="*/ 679170 w 13657281"/>
              <a:gd name="connsiteY156" fmla="*/ 1428716 h 18306909"/>
              <a:gd name="connsiteX157" fmla="*/ 2514314 w 13657281"/>
              <a:gd name="connsiteY157" fmla="*/ 1428716 h 18306909"/>
              <a:gd name="connsiteX158" fmla="*/ 3193482 w 13657281"/>
              <a:gd name="connsiteY158" fmla="*/ 2787054 h 18306909"/>
              <a:gd name="connsiteX159" fmla="*/ 2514314 w 13657281"/>
              <a:gd name="connsiteY159" fmla="*/ 4145391 h 18306909"/>
              <a:gd name="connsiteX160" fmla="*/ 679170 w 13657281"/>
              <a:gd name="connsiteY160" fmla="*/ 4145391 h 18306909"/>
              <a:gd name="connsiteX161" fmla="*/ 0 w 13657281"/>
              <a:gd name="connsiteY161" fmla="*/ 2787054 h 18306909"/>
              <a:gd name="connsiteX162" fmla="*/ 5900437 w 13657281"/>
              <a:gd name="connsiteY162" fmla="*/ 1418515 h 18306909"/>
              <a:gd name="connsiteX163" fmla="*/ 7735579 w 13657281"/>
              <a:gd name="connsiteY163" fmla="*/ 1418515 h 18306909"/>
              <a:gd name="connsiteX164" fmla="*/ 8414747 w 13657281"/>
              <a:gd name="connsiteY164" fmla="*/ 2776853 h 18306909"/>
              <a:gd name="connsiteX165" fmla="*/ 7735579 w 13657281"/>
              <a:gd name="connsiteY165" fmla="*/ 4135190 h 18306909"/>
              <a:gd name="connsiteX166" fmla="*/ 5900437 w 13657281"/>
              <a:gd name="connsiteY166" fmla="*/ 4135190 h 18306909"/>
              <a:gd name="connsiteX167" fmla="*/ 5221268 w 13657281"/>
              <a:gd name="connsiteY167" fmla="*/ 2776853 h 18306909"/>
              <a:gd name="connsiteX168" fmla="*/ 8526212 w 13657281"/>
              <a:gd name="connsiteY168" fmla="*/ 21266 h 18306909"/>
              <a:gd name="connsiteX169" fmla="*/ 10361356 w 13657281"/>
              <a:gd name="connsiteY169" fmla="*/ 21266 h 18306909"/>
              <a:gd name="connsiteX170" fmla="*/ 11040524 w 13657281"/>
              <a:gd name="connsiteY170" fmla="*/ 1379604 h 18306909"/>
              <a:gd name="connsiteX171" fmla="*/ 10361356 w 13657281"/>
              <a:gd name="connsiteY171" fmla="*/ 2737941 h 18306909"/>
              <a:gd name="connsiteX172" fmla="*/ 8526212 w 13657281"/>
              <a:gd name="connsiteY172" fmla="*/ 2737941 h 18306909"/>
              <a:gd name="connsiteX173" fmla="*/ 7847044 w 13657281"/>
              <a:gd name="connsiteY173" fmla="*/ 1379604 h 18306909"/>
              <a:gd name="connsiteX174" fmla="*/ 3288121 w 13657281"/>
              <a:gd name="connsiteY174" fmla="*/ 0 h 18306909"/>
              <a:gd name="connsiteX175" fmla="*/ 5123264 w 13657281"/>
              <a:gd name="connsiteY175" fmla="*/ 1 h 18306909"/>
              <a:gd name="connsiteX176" fmla="*/ 5802433 w 13657281"/>
              <a:gd name="connsiteY176" fmla="*/ 1358339 h 18306909"/>
              <a:gd name="connsiteX177" fmla="*/ 5123264 w 13657281"/>
              <a:gd name="connsiteY177" fmla="*/ 2716676 h 18306909"/>
              <a:gd name="connsiteX178" fmla="*/ 3288121 w 13657281"/>
              <a:gd name="connsiteY178" fmla="*/ 2716675 h 18306909"/>
              <a:gd name="connsiteX179" fmla="*/ 2608953 w 13657281"/>
              <a:gd name="connsiteY179" fmla="*/ 1358338 h 1830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13657281" h="18306909">
                <a:moveTo>
                  <a:pt x="11142971" y="15590233"/>
                </a:moveTo>
                <a:lnTo>
                  <a:pt x="12978113" y="15590233"/>
                </a:lnTo>
                <a:lnTo>
                  <a:pt x="13657281" y="16948571"/>
                </a:lnTo>
                <a:lnTo>
                  <a:pt x="12978113" y="18306909"/>
                </a:lnTo>
                <a:lnTo>
                  <a:pt x="11142971" y="18306909"/>
                </a:lnTo>
                <a:lnTo>
                  <a:pt x="10463801" y="16948571"/>
                </a:lnTo>
                <a:close/>
                <a:moveTo>
                  <a:pt x="679173" y="15568969"/>
                </a:moveTo>
                <a:lnTo>
                  <a:pt x="2514315" y="15568969"/>
                </a:lnTo>
                <a:lnTo>
                  <a:pt x="3193485" y="16927307"/>
                </a:lnTo>
                <a:lnTo>
                  <a:pt x="2514315" y="18285645"/>
                </a:lnTo>
                <a:lnTo>
                  <a:pt x="679173" y="18285645"/>
                </a:lnTo>
                <a:lnTo>
                  <a:pt x="2" y="16927307"/>
                </a:lnTo>
                <a:close/>
                <a:moveTo>
                  <a:pt x="5900440" y="15558766"/>
                </a:moveTo>
                <a:lnTo>
                  <a:pt x="7735581" y="15558767"/>
                </a:lnTo>
                <a:lnTo>
                  <a:pt x="8414750" y="16917105"/>
                </a:lnTo>
                <a:lnTo>
                  <a:pt x="7735581" y="18275443"/>
                </a:lnTo>
                <a:lnTo>
                  <a:pt x="5900440" y="18275443"/>
                </a:lnTo>
                <a:lnTo>
                  <a:pt x="5221271" y="16917105"/>
                </a:lnTo>
                <a:close/>
                <a:moveTo>
                  <a:pt x="8526216" y="14161517"/>
                </a:moveTo>
                <a:lnTo>
                  <a:pt x="10361358" y="14161517"/>
                </a:lnTo>
                <a:lnTo>
                  <a:pt x="11040527" y="15519855"/>
                </a:lnTo>
                <a:lnTo>
                  <a:pt x="10361358" y="16878193"/>
                </a:lnTo>
                <a:lnTo>
                  <a:pt x="8526216" y="16878193"/>
                </a:lnTo>
                <a:lnTo>
                  <a:pt x="7847047" y="15519855"/>
                </a:lnTo>
                <a:close/>
                <a:moveTo>
                  <a:pt x="3288125" y="14140252"/>
                </a:moveTo>
                <a:lnTo>
                  <a:pt x="5123267" y="14140252"/>
                </a:lnTo>
                <a:lnTo>
                  <a:pt x="5802435" y="15498590"/>
                </a:lnTo>
                <a:lnTo>
                  <a:pt x="5123267" y="16856929"/>
                </a:lnTo>
                <a:lnTo>
                  <a:pt x="3288125" y="16856929"/>
                </a:lnTo>
                <a:lnTo>
                  <a:pt x="2608955" y="15498590"/>
                </a:lnTo>
                <a:close/>
                <a:moveTo>
                  <a:pt x="11142970" y="12764269"/>
                </a:moveTo>
                <a:lnTo>
                  <a:pt x="12978111" y="12764269"/>
                </a:lnTo>
                <a:lnTo>
                  <a:pt x="13657281" y="14122608"/>
                </a:lnTo>
                <a:lnTo>
                  <a:pt x="12978111" y="15480946"/>
                </a:lnTo>
                <a:lnTo>
                  <a:pt x="11142970" y="15480946"/>
                </a:lnTo>
                <a:lnTo>
                  <a:pt x="10463800" y="14122608"/>
                </a:lnTo>
                <a:close/>
                <a:moveTo>
                  <a:pt x="679173" y="12743004"/>
                </a:moveTo>
                <a:lnTo>
                  <a:pt x="2514314" y="12743004"/>
                </a:lnTo>
                <a:lnTo>
                  <a:pt x="3193484" y="14101343"/>
                </a:lnTo>
                <a:lnTo>
                  <a:pt x="2514314" y="15459681"/>
                </a:lnTo>
                <a:lnTo>
                  <a:pt x="679173" y="15459681"/>
                </a:lnTo>
                <a:lnTo>
                  <a:pt x="2" y="14101343"/>
                </a:lnTo>
                <a:close/>
                <a:moveTo>
                  <a:pt x="5900440" y="12732802"/>
                </a:moveTo>
                <a:lnTo>
                  <a:pt x="7735579" y="12732803"/>
                </a:lnTo>
                <a:lnTo>
                  <a:pt x="8414749" y="14091142"/>
                </a:lnTo>
                <a:lnTo>
                  <a:pt x="7735579" y="15449480"/>
                </a:lnTo>
                <a:lnTo>
                  <a:pt x="5900440" y="15449479"/>
                </a:lnTo>
                <a:lnTo>
                  <a:pt x="5221271" y="14091141"/>
                </a:lnTo>
                <a:close/>
                <a:moveTo>
                  <a:pt x="8526215" y="11335554"/>
                </a:moveTo>
                <a:lnTo>
                  <a:pt x="10361356" y="11335554"/>
                </a:lnTo>
                <a:lnTo>
                  <a:pt x="11040527" y="12693893"/>
                </a:lnTo>
                <a:lnTo>
                  <a:pt x="10361356" y="14052231"/>
                </a:lnTo>
                <a:lnTo>
                  <a:pt x="8526215" y="14052231"/>
                </a:lnTo>
                <a:lnTo>
                  <a:pt x="7847047" y="12693893"/>
                </a:lnTo>
                <a:close/>
                <a:moveTo>
                  <a:pt x="3288124" y="11314288"/>
                </a:moveTo>
                <a:lnTo>
                  <a:pt x="5123266" y="11314289"/>
                </a:lnTo>
                <a:lnTo>
                  <a:pt x="5802435" y="12672627"/>
                </a:lnTo>
                <a:lnTo>
                  <a:pt x="5123266" y="14030965"/>
                </a:lnTo>
                <a:lnTo>
                  <a:pt x="3288124" y="14030965"/>
                </a:lnTo>
                <a:lnTo>
                  <a:pt x="2608955" y="12672627"/>
                </a:lnTo>
                <a:close/>
                <a:moveTo>
                  <a:pt x="11142967" y="9938307"/>
                </a:moveTo>
                <a:lnTo>
                  <a:pt x="12978110" y="9938307"/>
                </a:lnTo>
                <a:lnTo>
                  <a:pt x="13657279" y="11296645"/>
                </a:lnTo>
                <a:lnTo>
                  <a:pt x="12978110" y="12654982"/>
                </a:lnTo>
                <a:lnTo>
                  <a:pt x="11142967" y="12654982"/>
                </a:lnTo>
                <a:lnTo>
                  <a:pt x="10463798" y="11296645"/>
                </a:lnTo>
                <a:close/>
                <a:moveTo>
                  <a:pt x="679170" y="9917042"/>
                </a:moveTo>
                <a:lnTo>
                  <a:pt x="2514314" y="9917042"/>
                </a:lnTo>
                <a:lnTo>
                  <a:pt x="3193482" y="11275380"/>
                </a:lnTo>
                <a:lnTo>
                  <a:pt x="2514314" y="12633717"/>
                </a:lnTo>
                <a:lnTo>
                  <a:pt x="679170" y="12633717"/>
                </a:lnTo>
                <a:lnTo>
                  <a:pt x="0" y="11275380"/>
                </a:lnTo>
                <a:close/>
                <a:moveTo>
                  <a:pt x="5900437" y="9906841"/>
                </a:moveTo>
                <a:lnTo>
                  <a:pt x="7735579" y="9906841"/>
                </a:lnTo>
                <a:lnTo>
                  <a:pt x="8414747" y="11265179"/>
                </a:lnTo>
                <a:lnTo>
                  <a:pt x="7735579" y="12623516"/>
                </a:lnTo>
                <a:lnTo>
                  <a:pt x="5900437" y="12623516"/>
                </a:lnTo>
                <a:lnTo>
                  <a:pt x="5221268" y="11265179"/>
                </a:lnTo>
                <a:close/>
                <a:moveTo>
                  <a:pt x="8526212" y="8509592"/>
                </a:moveTo>
                <a:lnTo>
                  <a:pt x="10361356" y="8509592"/>
                </a:lnTo>
                <a:lnTo>
                  <a:pt x="11040524" y="9867930"/>
                </a:lnTo>
                <a:lnTo>
                  <a:pt x="10361356" y="11226267"/>
                </a:lnTo>
                <a:lnTo>
                  <a:pt x="8526212" y="11226267"/>
                </a:lnTo>
                <a:lnTo>
                  <a:pt x="7847044" y="9867930"/>
                </a:lnTo>
                <a:close/>
                <a:moveTo>
                  <a:pt x="3288121" y="8488327"/>
                </a:moveTo>
                <a:lnTo>
                  <a:pt x="5123264" y="8488328"/>
                </a:lnTo>
                <a:lnTo>
                  <a:pt x="5802433" y="9846665"/>
                </a:lnTo>
                <a:lnTo>
                  <a:pt x="5123264" y="11205002"/>
                </a:lnTo>
                <a:lnTo>
                  <a:pt x="3288121" y="11205001"/>
                </a:lnTo>
                <a:lnTo>
                  <a:pt x="2608953" y="9846664"/>
                </a:lnTo>
                <a:close/>
                <a:moveTo>
                  <a:pt x="11142971" y="7101908"/>
                </a:moveTo>
                <a:lnTo>
                  <a:pt x="12978113" y="7101908"/>
                </a:lnTo>
                <a:lnTo>
                  <a:pt x="13657281" y="8460246"/>
                </a:lnTo>
                <a:lnTo>
                  <a:pt x="12978113" y="9818583"/>
                </a:lnTo>
                <a:lnTo>
                  <a:pt x="11142971" y="9818583"/>
                </a:lnTo>
                <a:lnTo>
                  <a:pt x="10463801" y="8460246"/>
                </a:lnTo>
                <a:close/>
                <a:moveTo>
                  <a:pt x="679173" y="7080644"/>
                </a:moveTo>
                <a:lnTo>
                  <a:pt x="2514315" y="7080644"/>
                </a:lnTo>
                <a:lnTo>
                  <a:pt x="3193485" y="8438982"/>
                </a:lnTo>
                <a:lnTo>
                  <a:pt x="2514315" y="9797319"/>
                </a:lnTo>
                <a:lnTo>
                  <a:pt x="679173" y="9797319"/>
                </a:lnTo>
                <a:lnTo>
                  <a:pt x="2" y="8438982"/>
                </a:lnTo>
                <a:close/>
                <a:moveTo>
                  <a:pt x="5900440" y="7070440"/>
                </a:moveTo>
                <a:lnTo>
                  <a:pt x="7735581" y="7070442"/>
                </a:lnTo>
                <a:lnTo>
                  <a:pt x="8414750" y="8428780"/>
                </a:lnTo>
                <a:lnTo>
                  <a:pt x="7735581" y="9787117"/>
                </a:lnTo>
                <a:lnTo>
                  <a:pt x="5900440" y="9787117"/>
                </a:lnTo>
                <a:lnTo>
                  <a:pt x="5221271" y="8428780"/>
                </a:lnTo>
                <a:close/>
                <a:moveTo>
                  <a:pt x="8526216" y="5673191"/>
                </a:moveTo>
                <a:lnTo>
                  <a:pt x="10361358" y="5673191"/>
                </a:lnTo>
                <a:lnTo>
                  <a:pt x="11040527" y="7031530"/>
                </a:lnTo>
                <a:lnTo>
                  <a:pt x="10361358" y="8389867"/>
                </a:lnTo>
                <a:lnTo>
                  <a:pt x="8526216" y="8389867"/>
                </a:lnTo>
                <a:lnTo>
                  <a:pt x="7847047" y="7031530"/>
                </a:lnTo>
                <a:close/>
                <a:moveTo>
                  <a:pt x="3288125" y="5651926"/>
                </a:moveTo>
                <a:lnTo>
                  <a:pt x="5123267" y="5651926"/>
                </a:lnTo>
                <a:lnTo>
                  <a:pt x="5802435" y="7010265"/>
                </a:lnTo>
                <a:lnTo>
                  <a:pt x="5123267" y="8368603"/>
                </a:lnTo>
                <a:lnTo>
                  <a:pt x="3288125" y="8368603"/>
                </a:lnTo>
                <a:lnTo>
                  <a:pt x="2608955" y="7010265"/>
                </a:lnTo>
                <a:close/>
                <a:moveTo>
                  <a:pt x="11142970" y="4275943"/>
                </a:moveTo>
                <a:lnTo>
                  <a:pt x="12978111" y="4275943"/>
                </a:lnTo>
                <a:lnTo>
                  <a:pt x="13657281" y="5634282"/>
                </a:lnTo>
                <a:lnTo>
                  <a:pt x="12978111" y="6992620"/>
                </a:lnTo>
                <a:lnTo>
                  <a:pt x="11142970" y="6992620"/>
                </a:lnTo>
                <a:lnTo>
                  <a:pt x="10463800" y="5634282"/>
                </a:lnTo>
                <a:close/>
                <a:moveTo>
                  <a:pt x="679173" y="4254678"/>
                </a:moveTo>
                <a:lnTo>
                  <a:pt x="2514314" y="4254678"/>
                </a:lnTo>
                <a:lnTo>
                  <a:pt x="3193484" y="5613017"/>
                </a:lnTo>
                <a:lnTo>
                  <a:pt x="2514314" y="6971356"/>
                </a:lnTo>
                <a:lnTo>
                  <a:pt x="679173" y="6971356"/>
                </a:lnTo>
                <a:lnTo>
                  <a:pt x="2" y="5613017"/>
                </a:lnTo>
                <a:close/>
                <a:moveTo>
                  <a:pt x="5900440" y="4244476"/>
                </a:moveTo>
                <a:lnTo>
                  <a:pt x="7735579" y="4244477"/>
                </a:lnTo>
                <a:lnTo>
                  <a:pt x="8414749" y="5602816"/>
                </a:lnTo>
                <a:lnTo>
                  <a:pt x="7735579" y="6961154"/>
                </a:lnTo>
                <a:lnTo>
                  <a:pt x="5900440" y="6961153"/>
                </a:lnTo>
                <a:lnTo>
                  <a:pt x="5221271" y="5602815"/>
                </a:lnTo>
                <a:close/>
                <a:moveTo>
                  <a:pt x="8526215" y="2847228"/>
                </a:moveTo>
                <a:lnTo>
                  <a:pt x="10361356" y="2847228"/>
                </a:lnTo>
                <a:lnTo>
                  <a:pt x="11040527" y="4205567"/>
                </a:lnTo>
                <a:lnTo>
                  <a:pt x="10361356" y="5563905"/>
                </a:lnTo>
                <a:lnTo>
                  <a:pt x="8526215" y="5563905"/>
                </a:lnTo>
                <a:lnTo>
                  <a:pt x="7847047" y="4205567"/>
                </a:lnTo>
                <a:close/>
                <a:moveTo>
                  <a:pt x="3288124" y="2825962"/>
                </a:moveTo>
                <a:lnTo>
                  <a:pt x="5123266" y="2825963"/>
                </a:lnTo>
                <a:lnTo>
                  <a:pt x="5802435" y="4184301"/>
                </a:lnTo>
                <a:lnTo>
                  <a:pt x="5123266" y="5542640"/>
                </a:lnTo>
                <a:lnTo>
                  <a:pt x="3288124" y="5542640"/>
                </a:lnTo>
                <a:lnTo>
                  <a:pt x="2608955" y="4184301"/>
                </a:lnTo>
                <a:close/>
                <a:moveTo>
                  <a:pt x="11142967" y="1449981"/>
                </a:moveTo>
                <a:lnTo>
                  <a:pt x="12978110" y="1449981"/>
                </a:lnTo>
                <a:lnTo>
                  <a:pt x="13657279" y="2808319"/>
                </a:lnTo>
                <a:lnTo>
                  <a:pt x="12978110" y="4166656"/>
                </a:lnTo>
                <a:lnTo>
                  <a:pt x="11142967" y="4166656"/>
                </a:lnTo>
                <a:lnTo>
                  <a:pt x="10463798" y="2808319"/>
                </a:lnTo>
                <a:close/>
                <a:moveTo>
                  <a:pt x="679170" y="1428716"/>
                </a:moveTo>
                <a:lnTo>
                  <a:pt x="2514314" y="1428716"/>
                </a:lnTo>
                <a:lnTo>
                  <a:pt x="3193482" y="2787054"/>
                </a:lnTo>
                <a:lnTo>
                  <a:pt x="2514314" y="4145391"/>
                </a:lnTo>
                <a:lnTo>
                  <a:pt x="679170" y="4145391"/>
                </a:lnTo>
                <a:lnTo>
                  <a:pt x="0" y="2787054"/>
                </a:lnTo>
                <a:close/>
                <a:moveTo>
                  <a:pt x="5900437" y="1418515"/>
                </a:moveTo>
                <a:lnTo>
                  <a:pt x="7735579" y="1418515"/>
                </a:lnTo>
                <a:lnTo>
                  <a:pt x="8414747" y="2776853"/>
                </a:lnTo>
                <a:lnTo>
                  <a:pt x="7735579" y="4135190"/>
                </a:lnTo>
                <a:lnTo>
                  <a:pt x="5900437" y="4135190"/>
                </a:lnTo>
                <a:lnTo>
                  <a:pt x="5221268" y="2776853"/>
                </a:lnTo>
                <a:close/>
                <a:moveTo>
                  <a:pt x="8526212" y="21266"/>
                </a:moveTo>
                <a:lnTo>
                  <a:pt x="10361356" y="21266"/>
                </a:lnTo>
                <a:lnTo>
                  <a:pt x="11040524" y="1379604"/>
                </a:lnTo>
                <a:lnTo>
                  <a:pt x="10361356" y="2737941"/>
                </a:lnTo>
                <a:lnTo>
                  <a:pt x="8526212" y="2737941"/>
                </a:lnTo>
                <a:lnTo>
                  <a:pt x="7847044" y="1379604"/>
                </a:lnTo>
                <a:close/>
                <a:moveTo>
                  <a:pt x="3288121" y="0"/>
                </a:moveTo>
                <a:lnTo>
                  <a:pt x="5123264" y="1"/>
                </a:lnTo>
                <a:lnTo>
                  <a:pt x="5802433" y="1358339"/>
                </a:lnTo>
                <a:lnTo>
                  <a:pt x="5123264" y="2716676"/>
                </a:lnTo>
                <a:lnTo>
                  <a:pt x="3288121" y="2716675"/>
                </a:lnTo>
                <a:lnTo>
                  <a:pt x="2608953" y="13583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xmlns="" id="{0FA7E2EF-FDE9-F6DC-0311-F82967692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557" y="2311400"/>
            <a:ext cx="4869296" cy="31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3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xmlns="" id="{C3DC115F-A7C3-1729-0C2C-F3794A1D1B97}"/>
              </a:ext>
            </a:extLst>
          </p:cNvPr>
          <p:cNvSpPr/>
          <p:nvPr/>
        </p:nvSpPr>
        <p:spPr>
          <a:xfrm rot="5400000">
            <a:off x="10294567" y="5328751"/>
            <a:ext cx="1171254" cy="1128159"/>
          </a:xfrm>
          <a:prstGeom prst="round2Same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94B3A64-7862-2082-827E-70F397F52471}"/>
              </a:ext>
            </a:extLst>
          </p:cNvPr>
          <p:cNvSpPr/>
          <p:nvPr/>
        </p:nvSpPr>
        <p:spPr>
          <a:xfrm>
            <a:off x="0" y="0"/>
            <a:ext cx="10465661" cy="6858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xmlns="" id="{A576D304-51BC-F4B0-D9F4-06792A1EEF3E}"/>
              </a:ext>
            </a:extLst>
          </p:cNvPr>
          <p:cNvSpPr/>
          <p:nvPr/>
        </p:nvSpPr>
        <p:spPr>
          <a:xfrm rot="5400000">
            <a:off x="10143535" y="3956485"/>
            <a:ext cx="1171254" cy="1128159"/>
          </a:xfrm>
          <a:prstGeom prst="round2Same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562C21-DC9A-4FA5-4CEC-6541986E9619}"/>
              </a:ext>
            </a:extLst>
          </p:cNvPr>
          <p:cNvSpPr/>
          <p:nvPr/>
        </p:nvSpPr>
        <p:spPr>
          <a:xfrm>
            <a:off x="449178" y="0"/>
            <a:ext cx="9865451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xmlns="" id="{EC392602-00C8-C3A1-820E-2853873339B8}"/>
              </a:ext>
            </a:extLst>
          </p:cNvPr>
          <p:cNvSpPr/>
          <p:nvPr/>
        </p:nvSpPr>
        <p:spPr>
          <a:xfrm rot="5400000">
            <a:off x="10039223" y="2592233"/>
            <a:ext cx="1171254" cy="1128159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8B85622-84E4-5BAD-7CEB-79339E508B12}"/>
              </a:ext>
            </a:extLst>
          </p:cNvPr>
          <p:cNvSpPr/>
          <p:nvPr/>
        </p:nvSpPr>
        <p:spPr>
          <a:xfrm>
            <a:off x="449179" y="-26541"/>
            <a:ext cx="9761138" cy="6900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54DF055-0E71-3200-4EE1-FA071B0D8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028" y="4185186"/>
            <a:ext cx="629082" cy="629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C8C0C0E8-5035-4471-CFAE-147A5BF98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478" y="2734270"/>
            <a:ext cx="713578" cy="71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xmlns="" id="{BC9AFB68-E77D-EA1C-86E1-9F0ED98AADB6}"/>
              </a:ext>
            </a:extLst>
          </p:cNvPr>
          <p:cNvSpPr/>
          <p:nvPr/>
        </p:nvSpPr>
        <p:spPr>
          <a:xfrm rot="5400000">
            <a:off x="9895282" y="1312043"/>
            <a:ext cx="1171254" cy="1128159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B14955D-2CA5-D26D-6A4D-E3AA5B7F8CAA}"/>
              </a:ext>
            </a:extLst>
          </p:cNvPr>
          <p:cNvSpPr/>
          <p:nvPr/>
        </p:nvSpPr>
        <p:spPr>
          <a:xfrm>
            <a:off x="449179" y="-23368"/>
            <a:ext cx="9617197" cy="690058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xmlns="" id="{E1DF6EAF-E93B-4BEE-4E86-23661E789284}"/>
              </a:ext>
            </a:extLst>
          </p:cNvPr>
          <p:cNvSpPr/>
          <p:nvPr/>
        </p:nvSpPr>
        <p:spPr>
          <a:xfrm rot="5400000">
            <a:off x="9748760" y="-4993"/>
            <a:ext cx="1171254" cy="112815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64C4958-F39F-244C-40F5-9F85CCBD5BD5}"/>
              </a:ext>
            </a:extLst>
          </p:cNvPr>
          <p:cNvSpPr/>
          <p:nvPr/>
        </p:nvSpPr>
        <p:spPr>
          <a:xfrm>
            <a:off x="-15367" y="-26540"/>
            <a:ext cx="9916406" cy="6900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A331BB2-421E-34F0-AE5F-77A51C9B7E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376" y="1405499"/>
            <a:ext cx="851105" cy="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áfico 40" descr="Mujer trabajadora de la construcción con relleno sólido">
            <a:extLst>
              <a:ext uri="{FF2B5EF4-FFF2-40B4-BE49-F238E27FC236}">
                <a16:creationId xmlns:a16="http://schemas.microsoft.com/office/drawing/2014/main" xmlns="" id="{7D9830F2-FF84-0ACA-7024-751643D097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971008" y="324868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Hombre trabajador de la construcción con relleno sólido">
            <a:extLst>
              <a:ext uri="{FF2B5EF4-FFF2-40B4-BE49-F238E27FC236}">
                <a16:creationId xmlns:a16="http://schemas.microsoft.com/office/drawing/2014/main" xmlns="" id="{A62984F7-5304-C961-3A9C-B1C871528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357428" y="335367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C106ABF1-B24E-78FC-87F6-4B8D199072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732" y="5656668"/>
            <a:ext cx="568810" cy="56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2372206-C1A3-245D-9A13-BA624C9E98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155" y="428037"/>
            <a:ext cx="1434595" cy="923131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B5568DA5-B038-BB32-8439-DF7A65CF91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70174" y="3186305"/>
            <a:ext cx="295047" cy="265542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xmlns="" id="{756F00E2-1F41-6F2A-9F58-57F419D842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70174" y="2857819"/>
            <a:ext cx="295047" cy="265542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F0072DC1-FF80-3FBA-67CC-DE4FAD8EA4F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8314" y="3576589"/>
            <a:ext cx="287420" cy="287420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xmlns="" id="{B6EE30A1-D4D5-4251-8308-954611B033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2620" y="3929172"/>
            <a:ext cx="287420" cy="287420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xmlns="" id="{2601A0BB-8150-AF17-61C8-3B54957F25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2620" y="4281755"/>
            <a:ext cx="287420" cy="287420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xmlns="" id="{FD7C314F-7269-D7A4-9D78-004FC6BD9B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8314" y="4670558"/>
            <a:ext cx="287420" cy="28742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512720A6-526E-7D0C-3B26-B675978929D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462"/>
          <a:stretch/>
        </p:blipFill>
        <p:spPr>
          <a:xfrm>
            <a:off x="2289060" y="1002146"/>
            <a:ext cx="7441316" cy="4324799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xmlns="" id="{1F08360F-CE49-3586-910A-BDB104D076CA}"/>
              </a:ext>
            </a:extLst>
          </p:cNvPr>
          <p:cNvSpPr/>
          <p:nvPr/>
        </p:nvSpPr>
        <p:spPr>
          <a:xfrm>
            <a:off x="2289060" y="522434"/>
            <a:ext cx="7441316" cy="449270"/>
          </a:xfrm>
          <a:prstGeom prst="roundRect">
            <a:avLst>
              <a:gd name="adj" fmla="val 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cs typeface="Arial" panose="020B0604020202020204" pitchFamily="34" charset="0"/>
              </a:rPr>
              <a:t>Infraestructura de Tratamiento de Aguas Residuales en EPM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xmlns="" id="{DEBC128B-C4EC-92B3-F058-23878FB539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5957" y="606605"/>
            <a:ext cx="295047" cy="26554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B354F921-6BE1-9F0A-4C26-DBE18868FF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1388" y="618289"/>
            <a:ext cx="295047" cy="265542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xmlns="" id="{13752DF0-9245-094A-AEB2-C71DDDA2042F}"/>
              </a:ext>
            </a:extLst>
          </p:cNvPr>
          <p:cNvSpPr/>
          <p:nvPr/>
        </p:nvSpPr>
        <p:spPr>
          <a:xfrm>
            <a:off x="2306917" y="5493736"/>
            <a:ext cx="7441316" cy="851940"/>
          </a:xfrm>
          <a:prstGeom prst="roundRect">
            <a:avLst/>
          </a:prstGeom>
          <a:solidFill>
            <a:schemeClr val="accent6"/>
          </a:solidFill>
          <a:ln w="28575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AA17BE39-5B0F-CB02-9943-B5939375DF2A}"/>
              </a:ext>
            </a:extLst>
          </p:cNvPr>
          <p:cNvSpPr txBox="1"/>
          <p:nvPr/>
        </p:nvSpPr>
        <p:spPr>
          <a:xfrm>
            <a:off x="2366983" y="5566125"/>
            <a:ext cx="1870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Tratamientos secundarios de AR mediante procesos biológicos </a:t>
            </a:r>
            <a:endParaRPr lang="es-CO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E4D6A891-31DF-76F5-BE89-7FD421007E6C}"/>
              </a:ext>
            </a:extLst>
          </p:cNvPr>
          <p:cNvSpPr txBox="1"/>
          <p:nvPr/>
        </p:nvSpPr>
        <p:spPr>
          <a:xfrm>
            <a:off x="4412469" y="5626559"/>
            <a:ext cx="9290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Digestión Anaerobia de Lodos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03777830-7FB8-0569-7D84-049C7989908B}"/>
              </a:ext>
            </a:extLst>
          </p:cNvPr>
          <p:cNvSpPr txBox="1"/>
          <p:nvPr/>
        </p:nvSpPr>
        <p:spPr>
          <a:xfrm>
            <a:off x="5453027" y="5553412"/>
            <a:ext cx="1281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Cogeneración de Energía Eléctrica a partir de biogás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4A85BDA0-1D5A-314F-E246-3C75CA56AB4A}"/>
              </a:ext>
            </a:extLst>
          </p:cNvPr>
          <p:cNvSpPr txBox="1"/>
          <p:nvPr/>
        </p:nvSpPr>
        <p:spPr>
          <a:xfrm>
            <a:off x="6702237" y="5586526"/>
            <a:ext cx="1307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Paneles solares para generación de energía eléctrica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CACBB5BA-873E-842B-74DD-8A52560EC627}"/>
              </a:ext>
            </a:extLst>
          </p:cNvPr>
          <p:cNvSpPr txBox="1"/>
          <p:nvPr/>
        </p:nvSpPr>
        <p:spPr>
          <a:xfrm>
            <a:off x="7961512" y="5591189"/>
            <a:ext cx="17688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Transformación de biogás en gas natural para inyectar a la red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xmlns="" id="{9AE78682-2691-AD68-8654-FDE1292BC018}"/>
              </a:ext>
            </a:extLst>
          </p:cNvPr>
          <p:cNvCxnSpPr/>
          <p:nvPr/>
        </p:nvCxnSpPr>
        <p:spPr>
          <a:xfrm>
            <a:off x="4269044" y="5532236"/>
            <a:ext cx="0" cy="742653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49433734-8131-AE38-0857-C8402C2DECBD}"/>
              </a:ext>
            </a:extLst>
          </p:cNvPr>
          <p:cNvCxnSpPr/>
          <p:nvPr/>
        </p:nvCxnSpPr>
        <p:spPr>
          <a:xfrm>
            <a:off x="5413978" y="5549461"/>
            <a:ext cx="0" cy="742653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xmlns="" id="{558B0C22-89BF-C591-69CA-CA37B6B812A5}"/>
              </a:ext>
            </a:extLst>
          </p:cNvPr>
          <p:cNvCxnSpPr/>
          <p:nvPr/>
        </p:nvCxnSpPr>
        <p:spPr>
          <a:xfrm>
            <a:off x="6726674" y="5560036"/>
            <a:ext cx="0" cy="742653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xmlns="" id="{A8B14CA3-337C-D2A1-4419-EFB37B00E80F}"/>
              </a:ext>
            </a:extLst>
          </p:cNvPr>
          <p:cNvCxnSpPr/>
          <p:nvPr/>
        </p:nvCxnSpPr>
        <p:spPr>
          <a:xfrm>
            <a:off x="8016479" y="5564135"/>
            <a:ext cx="0" cy="742653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ipse 1">
            <a:extLst>
              <a:ext uri="{FF2B5EF4-FFF2-40B4-BE49-F238E27FC236}">
                <a16:creationId xmlns:a16="http://schemas.microsoft.com/office/drawing/2014/main" xmlns="" id="{A05B8F17-895B-B645-84E2-87833D982BAB}"/>
              </a:ext>
            </a:extLst>
          </p:cNvPr>
          <p:cNvSpPr/>
          <p:nvPr/>
        </p:nvSpPr>
        <p:spPr>
          <a:xfrm rot="417399">
            <a:off x="8458199" y="3035300"/>
            <a:ext cx="886947" cy="87609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xmlns="" id="{0BB24C4E-EE35-E132-5E6A-C68E1245CBD7}"/>
              </a:ext>
            </a:extLst>
          </p:cNvPr>
          <p:cNvSpPr/>
          <p:nvPr/>
        </p:nvSpPr>
        <p:spPr>
          <a:xfrm rot="417399">
            <a:off x="6815934" y="4031392"/>
            <a:ext cx="886947" cy="87609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47266D82-66C7-474F-3F78-BEBF7AC27AE2}"/>
              </a:ext>
            </a:extLst>
          </p:cNvPr>
          <p:cNvSpPr/>
          <p:nvPr/>
        </p:nvSpPr>
        <p:spPr>
          <a:xfrm rot="417399">
            <a:off x="5813817" y="3277306"/>
            <a:ext cx="886947" cy="87609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B61CD6DA-40A6-F880-230D-CA759D8905E4}"/>
              </a:ext>
            </a:extLst>
          </p:cNvPr>
          <p:cNvSpPr/>
          <p:nvPr/>
        </p:nvSpPr>
        <p:spPr>
          <a:xfrm rot="417399">
            <a:off x="4680025" y="4107832"/>
            <a:ext cx="886947" cy="87609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976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xmlns="" id="{C3DC115F-A7C3-1729-0C2C-F3794A1D1B97}"/>
              </a:ext>
            </a:extLst>
          </p:cNvPr>
          <p:cNvSpPr/>
          <p:nvPr/>
        </p:nvSpPr>
        <p:spPr>
          <a:xfrm rot="5400000">
            <a:off x="10294567" y="5328751"/>
            <a:ext cx="1171254" cy="1128159"/>
          </a:xfrm>
          <a:prstGeom prst="round2Same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94B3A64-7862-2082-827E-70F397F52471}"/>
              </a:ext>
            </a:extLst>
          </p:cNvPr>
          <p:cNvSpPr/>
          <p:nvPr/>
        </p:nvSpPr>
        <p:spPr>
          <a:xfrm>
            <a:off x="0" y="0"/>
            <a:ext cx="10465661" cy="6858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xmlns="" id="{A576D304-51BC-F4B0-D9F4-06792A1EEF3E}"/>
              </a:ext>
            </a:extLst>
          </p:cNvPr>
          <p:cNvSpPr/>
          <p:nvPr/>
        </p:nvSpPr>
        <p:spPr>
          <a:xfrm rot="5400000">
            <a:off x="10143535" y="3956485"/>
            <a:ext cx="1171254" cy="1128159"/>
          </a:xfrm>
          <a:prstGeom prst="round2Same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562C21-DC9A-4FA5-4CEC-6541986E9619}"/>
              </a:ext>
            </a:extLst>
          </p:cNvPr>
          <p:cNvSpPr/>
          <p:nvPr/>
        </p:nvSpPr>
        <p:spPr>
          <a:xfrm>
            <a:off x="747726" y="0"/>
            <a:ext cx="9566904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xmlns="" id="{EC392602-00C8-C3A1-820E-2853873339B8}"/>
              </a:ext>
            </a:extLst>
          </p:cNvPr>
          <p:cNvSpPr/>
          <p:nvPr/>
        </p:nvSpPr>
        <p:spPr>
          <a:xfrm rot="5400000">
            <a:off x="10039223" y="2592233"/>
            <a:ext cx="1171254" cy="1128159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8B85622-84E4-5BAD-7CEB-79339E508B12}"/>
              </a:ext>
            </a:extLst>
          </p:cNvPr>
          <p:cNvSpPr/>
          <p:nvPr/>
        </p:nvSpPr>
        <p:spPr>
          <a:xfrm>
            <a:off x="747726" y="-26541"/>
            <a:ext cx="9462591" cy="6900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54DF055-0E71-3200-4EE1-FA071B0D8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028" y="4185186"/>
            <a:ext cx="629082" cy="629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C8C0C0E8-5035-4471-CFAE-147A5BF98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478" y="2734270"/>
            <a:ext cx="713578" cy="71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xmlns="" id="{BC9AFB68-E77D-EA1C-86E1-9F0ED98AADB6}"/>
              </a:ext>
            </a:extLst>
          </p:cNvPr>
          <p:cNvSpPr/>
          <p:nvPr/>
        </p:nvSpPr>
        <p:spPr>
          <a:xfrm rot="5400000">
            <a:off x="9895282" y="1312043"/>
            <a:ext cx="1171254" cy="1128159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B14955D-2CA5-D26D-6A4D-E3AA5B7F8CAA}"/>
              </a:ext>
            </a:extLst>
          </p:cNvPr>
          <p:cNvSpPr/>
          <p:nvPr/>
        </p:nvSpPr>
        <p:spPr>
          <a:xfrm>
            <a:off x="747726" y="-23368"/>
            <a:ext cx="9318650" cy="690058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xmlns="" id="{E1DF6EAF-E93B-4BEE-4E86-23661E789284}"/>
              </a:ext>
            </a:extLst>
          </p:cNvPr>
          <p:cNvSpPr/>
          <p:nvPr/>
        </p:nvSpPr>
        <p:spPr>
          <a:xfrm rot="5400000">
            <a:off x="9748760" y="-4993"/>
            <a:ext cx="1171254" cy="112815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64C4958-F39F-244C-40F5-9F85CCBD5BD5}"/>
              </a:ext>
            </a:extLst>
          </p:cNvPr>
          <p:cNvSpPr/>
          <p:nvPr/>
        </p:nvSpPr>
        <p:spPr>
          <a:xfrm>
            <a:off x="-15367" y="-26542"/>
            <a:ext cx="9916406" cy="6907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A331BB2-421E-34F0-AE5F-77A51C9B7E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376" y="1405499"/>
            <a:ext cx="851105" cy="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áfico 40" descr="Mujer trabajadora de la construcción con relleno sólido">
            <a:extLst>
              <a:ext uri="{FF2B5EF4-FFF2-40B4-BE49-F238E27FC236}">
                <a16:creationId xmlns:a16="http://schemas.microsoft.com/office/drawing/2014/main" xmlns="" id="{7D9830F2-FF84-0ACA-7024-751643D09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971008" y="324868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Hombre trabajador de la construcción con relleno sólido">
            <a:extLst>
              <a:ext uri="{FF2B5EF4-FFF2-40B4-BE49-F238E27FC236}">
                <a16:creationId xmlns:a16="http://schemas.microsoft.com/office/drawing/2014/main" xmlns="" id="{A62984F7-5304-C961-3A9C-B1C8715281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357428" y="335367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C106ABF1-B24E-78FC-87F6-4B8D199072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732" y="5656668"/>
            <a:ext cx="568810" cy="56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B5568DA5-B038-BB32-8439-DF7A65CF91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71227" y="2352398"/>
            <a:ext cx="295047" cy="265542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xmlns="" id="{756F00E2-1F41-6F2A-9F58-57F419D842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3907" y="2386447"/>
            <a:ext cx="295047" cy="265542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F0072DC1-FF80-3FBA-67CC-DE4FAD8EA4F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9367" y="2742682"/>
            <a:ext cx="287420" cy="287420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xmlns="" id="{FD7C314F-7269-D7A4-9D78-004FC6BD9B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9367" y="3836651"/>
            <a:ext cx="287420" cy="287420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xmlns="" id="{2A236271-0D03-8CB7-CF76-550C5EB200CD}"/>
              </a:ext>
            </a:extLst>
          </p:cNvPr>
          <p:cNvSpPr/>
          <p:nvPr/>
        </p:nvSpPr>
        <p:spPr>
          <a:xfrm>
            <a:off x="2433324" y="1266083"/>
            <a:ext cx="7228161" cy="5415303"/>
          </a:xfrm>
          <a:prstGeom prst="roundRect">
            <a:avLst>
              <a:gd name="adj" fmla="val 11358"/>
            </a:avLst>
          </a:prstGeom>
          <a:noFill/>
          <a:ln w="190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xmlns="" id="{667DA3C5-E1D6-200F-4BD4-E75D1447E6C7}"/>
              </a:ext>
            </a:extLst>
          </p:cNvPr>
          <p:cNvSpPr/>
          <p:nvPr/>
        </p:nvSpPr>
        <p:spPr>
          <a:xfrm rot="5400000">
            <a:off x="2863521" y="412705"/>
            <a:ext cx="1513471" cy="1748630"/>
          </a:xfrm>
          <a:prstGeom prst="roundRect">
            <a:avLst>
              <a:gd name="adj" fmla="val 7023"/>
            </a:avLst>
          </a:prstGeom>
          <a:solidFill>
            <a:srgbClr val="79E04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20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3632AD54-4DF9-E874-6A7E-5BBAB4BE282F}"/>
              </a:ext>
            </a:extLst>
          </p:cNvPr>
          <p:cNvSpPr txBox="1"/>
          <p:nvPr/>
        </p:nvSpPr>
        <p:spPr>
          <a:xfrm>
            <a:off x="2904341" y="969888"/>
            <a:ext cx="1503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PM-Rounded-BT-Bold"/>
                <a:cs typeface="Calibri" panose="020F0502020204030204" pitchFamily="34" charset="0"/>
              </a:rPr>
              <a:t>Proyecciones de cobertura y tratamiento en la zona oriente</a:t>
            </a:r>
            <a:endParaRPr lang="es-CO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306E02E0-F0D3-67AA-35BC-595E4E91835A}"/>
              </a:ext>
            </a:extLst>
          </p:cNvPr>
          <p:cNvSpPr/>
          <p:nvPr/>
        </p:nvSpPr>
        <p:spPr>
          <a:xfrm>
            <a:off x="2416627" y="114779"/>
            <a:ext cx="923331" cy="923331"/>
          </a:xfrm>
          <a:prstGeom prst="ellipse">
            <a:avLst/>
          </a:prstGeom>
          <a:solidFill>
            <a:srgbClr val="79E04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20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4B2C8A71-3317-755D-883C-CFFF43608A0D}"/>
              </a:ext>
            </a:extLst>
          </p:cNvPr>
          <p:cNvSpPr/>
          <p:nvPr/>
        </p:nvSpPr>
        <p:spPr>
          <a:xfrm>
            <a:off x="2542031" y="204216"/>
            <a:ext cx="694618" cy="69461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Gráfico 19" descr="Marca de insignia1 con relleno sólido">
            <a:extLst>
              <a:ext uri="{FF2B5EF4-FFF2-40B4-BE49-F238E27FC236}">
                <a16:creationId xmlns:a16="http://schemas.microsoft.com/office/drawing/2014/main" xmlns="" id="{274CE81F-FDFA-C334-879C-2F4A25B7EB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528223" y="207547"/>
            <a:ext cx="711660" cy="71166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65079FF5-EE23-CCE0-2D10-4B0A4F1BC8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0023" y="407843"/>
            <a:ext cx="1434595" cy="923131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63A2AED5-547B-7A04-7A35-1EA5847DB28A}"/>
              </a:ext>
            </a:extLst>
          </p:cNvPr>
          <p:cNvSpPr/>
          <p:nvPr/>
        </p:nvSpPr>
        <p:spPr>
          <a:xfrm>
            <a:off x="3013284" y="2253094"/>
            <a:ext cx="1725985" cy="5474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E78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PTAR Escobero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xmlns="" id="{2D62173C-1F21-0723-3F99-C62F223AEA62}"/>
              </a:ext>
            </a:extLst>
          </p:cNvPr>
          <p:cNvSpPr/>
          <p:nvPr/>
        </p:nvSpPr>
        <p:spPr>
          <a:xfrm>
            <a:off x="4779597" y="2004087"/>
            <a:ext cx="4745997" cy="11956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Se construirá en 4 etapas, el primer módulo de 2.5 L/s se encuentra operando, el segundo también de 2.5L/s en construcción y la Planta definitiva de 25L/s en proceso de contratación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D10E5E47-9EA3-BB51-AC54-58031C04E4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3907" y="3478138"/>
            <a:ext cx="295047" cy="265542"/>
          </a:xfrm>
          <a:prstGeom prst="rect">
            <a:avLst/>
          </a:prstGeom>
        </p:spPr>
      </p:pic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xmlns="" id="{D68C9288-54BC-75A3-05C0-BD11264965CC}"/>
              </a:ext>
            </a:extLst>
          </p:cNvPr>
          <p:cNvSpPr/>
          <p:nvPr/>
        </p:nvSpPr>
        <p:spPr>
          <a:xfrm>
            <a:off x="3013284" y="3344785"/>
            <a:ext cx="1725985" cy="5474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E78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PTAR El Retiro</a:t>
            </a: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xmlns="" id="{A34E9907-FE7E-3762-BF38-82C8431CBF93}"/>
              </a:ext>
            </a:extLst>
          </p:cNvPr>
          <p:cNvSpPr/>
          <p:nvPr/>
        </p:nvSpPr>
        <p:spPr>
          <a:xfrm>
            <a:off x="4778113" y="3030988"/>
            <a:ext cx="4747481" cy="11956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En operación, es la única PTAR de EPM con tratamiento terciario (UV) para remoción de carga microbiológica y nutrientes (Nitrógeno y fósforo). Capacidad de tratamiento 40 L/s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3BC03DDD-C014-DED5-9BC4-72A6C5E872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0583" y="4402107"/>
            <a:ext cx="295047" cy="265542"/>
          </a:xfrm>
          <a:prstGeom prst="rect">
            <a:avLst/>
          </a:prstGeom>
        </p:spPr>
      </p:pic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xmlns="" id="{C12B2C5A-FA80-68B5-73E6-C4AD0223F86F}"/>
              </a:ext>
            </a:extLst>
          </p:cNvPr>
          <p:cNvSpPr/>
          <p:nvPr/>
        </p:nvSpPr>
        <p:spPr>
          <a:xfrm>
            <a:off x="3039960" y="4268754"/>
            <a:ext cx="1725985" cy="5474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E78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PTAR Tranvía</a:t>
            </a: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xmlns="" id="{4A8C19F4-7D70-C043-E1F1-1547E9640CFD}"/>
              </a:ext>
            </a:extLst>
          </p:cNvPr>
          <p:cNvSpPr/>
          <p:nvPr/>
        </p:nvSpPr>
        <p:spPr>
          <a:xfrm>
            <a:off x="4779597" y="4111536"/>
            <a:ext cx="4745997" cy="11956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En proceso de modernización para una capacidad de tratamiento de 320 L/s, con capacidad futura de hasta 800 L/s a largo plazo.  Finalización de la etapa de modernización que se encuentra en ejecución 2024.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66A52483-2862-BBDA-19FB-8F36FE1E10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63430" y="5504418"/>
            <a:ext cx="3242783" cy="1027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B9C71E40-1A4F-192E-876F-E7457A8435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69033" y="1725283"/>
            <a:ext cx="295047" cy="265542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xmlns="" id="{D5369B5B-2EBA-26DB-318A-4175828E7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62896" y="1144228"/>
            <a:ext cx="295047" cy="26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896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xmlns="" id="{C3DC115F-A7C3-1729-0C2C-F3794A1D1B97}"/>
              </a:ext>
            </a:extLst>
          </p:cNvPr>
          <p:cNvSpPr/>
          <p:nvPr/>
        </p:nvSpPr>
        <p:spPr>
          <a:xfrm rot="5400000">
            <a:off x="10294567" y="5328751"/>
            <a:ext cx="1171254" cy="1128159"/>
          </a:xfrm>
          <a:prstGeom prst="round2Same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94B3A64-7862-2082-827E-70F397F52471}"/>
              </a:ext>
            </a:extLst>
          </p:cNvPr>
          <p:cNvSpPr/>
          <p:nvPr/>
        </p:nvSpPr>
        <p:spPr>
          <a:xfrm>
            <a:off x="0" y="0"/>
            <a:ext cx="10465661" cy="6858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xmlns="" id="{A576D304-51BC-F4B0-D9F4-06792A1EEF3E}"/>
              </a:ext>
            </a:extLst>
          </p:cNvPr>
          <p:cNvSpPr/>
          <p:nvPr/>
        </p:nvSpPr>
        <p:spPr>
          <a:xfrm rot="5400000">
            <a:off x="10143535" y="3956485"/>
            <a:ext cx="1171254" cy="1128159"/>
          </a:xfrm>
          <a:prstGeom prst="round2Same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562C21-DC9A-4FA5-4CEC-6541986E9619}"/>
              </a:ext>
            </a:extLst>
          </p:cNvPr>
          <p:cNvSpPr/>
          <p:nvPr/>
        </p:nvSpPr>
        <p:spPr>
          <a:xfrm>
            <a:off x="0" y="0"/>
            <a:ext cx="1031463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xmlns="" id="{EC392602-00C8-C3A1-820E-2853873339B8}"/>
              </a:ext>
            </a:extLst>
          </p:cNvPr>
          <p:cNvSpPr/>
          <p:nvPr/>
        </p:nvSpPr>
        <p:spPr>
          <a:xfrm rot="5400000">
            <a:off x="10039223" y="2592233"/>
            <a:ext cx="1171254" cy="1128159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8B85622-84E4-5BAD-7CEB-79339E508B12}"/>
              </a:ext>
            </a:extLst>
          </p:cNvPr>
          <p:cNvSpPr/>
          <p:nvPr/>
        </p:nvSpPr>
        <p:spPr>
          <a:xfrm>
            <a:off x="0" y="-26541"/>
            <a:ext cx="10210317" cy="6900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54DF055-0E71-3200-4EE1-FA071B0D8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028" y="4185186"/>
            <a:ext cx="629082" cy="629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C8C0C0E8-5035-4471-CFAE-147A5BF98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478" y="2734270"/>
            <a:ext cx="713578" cy="71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xmlns="" id="{BC9AFB68-E77D-EA1C-86E1-9F0ED98AADB6}"/>
              </a:ext>
            </a:extLst>
          </p:cNvPr>
          <p:cNvSpPr/>
          <p:nvPr/>
        </p:nvSpPr>
        <p:spPr>
          <a:xfrm rot="5400000">
            <a:off x="9895282" y="1312043"/>
            <a:ext cx="1171254" cy="1128159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B14955D-2CA5-D26D-6A4D-E3AA5B7F8CAA}"/>
              </a:ext>
            </a:extLst>
          </p:cNvPr>
          <p:cNvSpPr/>
          <p:nvPr/>
        </p:nvSpPr>
        <p:spPr>
          <a:xfrm>
            <a:off x="0" y="-23368"/>
            <a:ext cx="10066376" cy="690058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xmlns="" id="{E1DF6EAF-E93B-4BEE-4E86-23661E789284}"/>
              </a:ext>
            </a:extLst>
          </p:cNvPr>
          <p:cNvSpPr/>
          <p:nvPr/>
        </p:nvSpPr>
        <p:spPr>
          <a:xfrm rot="5400000">
            <a:off x="9748760" y="-4993"/>
            <a:ext cx="1171254" cy="112815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64C4958-F39F-244C-40F5-9F85CCBD5BD5}"/>
              </a:ext>
            </a:extLst>
          </p:cNvPr>
          <p:cNvSpPr/>
          <p:nvPr/>
        </p:nvSpPr>
        <p:spPr>
          <a:xfrm>
            <a:off x="0" y="-26540"/>
            <a:ext cx="9901039" cy="6900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A331BB2-421E-34F0-AE5F-77A51C9B7E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376" y="1405499"/>
            <a:ext cx="851105" cy="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áfico 40" descr="Mujer trabajadora de la construcción con relleno sólido">
            <a:extLst>
              <a:ext uri="{FF2B5EF4-FFF2-40B4-BE49-F238E27FC236}">
                <a16:creationId xmlns:a16="http://schemas.microsoft.com/office/drawing/2014/main" xmlns="" id="{7D9830F2-FF84-0ACA-7024-751643D09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971008" y="324868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Hombre trabajador de la construcción con relleno sólido">
            <a:extLst>
              <a:ext uri="{FF2B5EF4-FFF2-40B4-BE49-F238E27FC236}">
                <a16:creationId xmlns:a16="http://schemas.microsoft.com/office/drawing/2014/main" xmlns="" id="{A62984F7-5304-C961-3A9C-B1C8715281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357428" y="335367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C106ABF1-B24E-78FC-87F6-4B8D199072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732" y="5656668"/>
            <a:ext cx="568810" cy="56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2372206-C1A3-245D-9A13-BA624C9E98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155" y="428037"/>
            <a:ext cx="1434595" cy="923131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B5568DA5-B038-BB32-8439-DF7A65CF91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60271" y="4286311"/>
            <a:ext cx="295047" cy="265542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xmlns="" id="{756F00E2-1F41-6F2A-9F58-57F419D842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60271" y="3957825"/>
            <a:ext cx="295047" cy="265542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3B732B6C-C8C3-DD6D-D232-B0AD7B4FD064}"/>
              </a:ext>
            </a:extLst>
          </p:cNvPr>
          <p:cNvSpPr/>
          <p:nvPr/>
        </p:nvSpPr>
        <p:spPr>
          <a:xfrm rot="5400000">
            <a:off x="7649548" y="494893"/>
            <a:ext cx="1513471" cy="1748630"/>
          </a:xfrm>
          <a:prstGeom prst="roundRect">
            <a:avLst>
              <a:gd name="adj" fmla="val 7023"/>
            </a:avLst>
          </a:prstGeom>
          <a:solidFill>
            <a:srgbClr val="00847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20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7A226A92-72A1-68E0-518D-903EA561D854}"/>
              </a:ext>
            </a:extLst>
          </p:cNvPr>
          <p:cNvSpPr txBox="1"/>
          <p:nvPr/>
        </p:nvSpPr>
        <p:spPr>
          <a:xfrm>
            <a:off x="7562430" y="1134998"/>
            <a:ext cx="1766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Planta de Enriquecimiento de Biogás en la PTAR San Fernando</a:t>
            </a:r>
            <a:endParaRPr lang="es-CO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15BA93B9-6F86-A16E-ED5D-8FF20E15CCF0}"/>
              </a:ext>
            </a:extLst>
          </p:cNvPr>
          <p:cNvSpPr/>
          <p:nvPr/>
        </p:nvSpPr>
        <p:spPr>
          <a:xfrm>
            <a:off x="7202654" y="196967"/>
            <a:ext cx="923331" cy="923331"/>
          </a:xfrm>
          <a:prstGeom prst="ellipse">
            <a:avLst/>
          </a:prstGeom>
          <a:solidFill>
            <a:srgbClr val="00847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20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65FF60C7-1F7F-D51B-E084-515606271645}"/>
              </a:ext>
            </a:extLst>
          </p:cNvPr>
          <p:cNvSpPr/>
          <p:nvPr/>
        </p:nvSpPr>
        <p:spPr>
          <a:xfrm>
            <a:off x="7315734" y="297251"/>
            <a:ext cx="694618" cy="69461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Gráfico 13" descr="Marca de insignia1 con relleno sólido">
            <a:extLst>
              <a:ext uri="{FF2B5EF4-FFF2-40B4-BE49-F238E27FC236}">
                <a16:creationId xmlns:a16="http://schemas.microsoft.com/office/drawing/2014/main" xmlns="" id="{A59CF160-34A6-28E0-06AB-F583DBD1DAC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310600" y="280209"/>
            <a:ext cx="711660" cy="71166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5F8D8423-6B01-F5E3-87EC-710A0930F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r="8652" b="290"/>
          <a:stretch>
            <a:fillRect/>
          </a:stretch>
        </p:blipFill>
        <p:spPr bwMode="auto">
          <a:xfrm>
            <a:off x="2409929" y="1849484"/>
            <a:ext cx="2557769" cy="2361235"/>
          </a:xfrm>
          <a:custGeom>
            <a:avLst/>
            <a:gdLst>
              <a:gd name="connsiteX0" fmla="*/ 3306429 w 7407276"/>
              <a:gd name="connsiteY0" fmla="*/ 0 h 6838116"/>
              <a:gd name="connsiteX1" fmla="*/ 4100847 w 7407276"/>
              <a:gd name="connsiteY1" fmla="*/ 0 h 6838116"/>
              <a:gd name="connsiteX2" fmla="*/ 4267666 w 7407276"/>
              <a:gd name="connsiteY2" fmla="*/ 19626 h 6838116"/>
              <a:gd name="connsiteX3" fmla="*/ 7407276 w 7407276"/>
              <a:gd name="connsiteY3" fmla="*/ 3409116 h 6838116"/>
              <a:gd name="connsiteX4" fmla="*/ 3703638 w 7407276"/>
              <a:gd name="connsiteY4" fmla="*/ 6838116 h 6838116"/>
              <a:gd name="connsiteX5" fmla="*/ 0 w 7407276"/>
              <a:gd name="connsiteY5" fmla="*/ 3409116 h 6838116"/>
              <a:gd name="connsiteX6" fmla="*/ 3139611 w 7407276"/>
              <a:gd name="connsiteY6" fmla="*/ 19626 h 683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7276" h="6838116">
                <a:moveTo>
                  <a:pt x="3306429" y="0"/>
                </a:moveTo>
                <a:lnTo>
                  <a:pt x="4100847" y="0"/>
                </a:lnTo>
                <a:lnTo>
                  <a:pt x="4267666" y="19626"/>
                </a:lnTo>
                <a:cubicBezTo>
                  <a:pt x="6045435" y="271121"/>
                  <a:pt x="7407276" y="1692874"/>
                  <a:pt x="7407276" y="3409116"/>
                </a:cubicBezTo>
                <a:cubicBezTo>
                  <a:pt x="7407276" y="5302900"/>
                  <a:pt x="5749101" y="6838116"/>
                  <a:pt x="3703638" y="6838116"/>
                </a:cubicBezTo>
                <a:cubicBezTo>
                  <a:pt x="1658175" y="6838116"/>
                  <a:pt x="0" y="5302900"/>
                  <a:pt x="0" y="3409116"/>
                </a:cubicBezTo>
                <a:cubicBezTo>
                  <a:pt x="0" y="1692874"/>
                  <a:pt x="1361841" y="271121"/>
                  <a:pt x="3139611" y="1962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 descr="Vista previa de imagen">
            <a:extLst>
              <a:ext uri="{FF2B5EF4-FFF2-40B4-BE49-F238E27FC236}">
                <a16:creationId xmlns:a16="http://schemas.microsoft.com/office/drawing/2014/main" xmlns="" id="{A937B7F4-3C01-2234-FCFD-EEFBA3480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22421" r="35652" b="25052"/>
          <a:stretch>
            <a:fillRect/>
          </a:stretch>
        </p:blipFill>
        <p:spPr bwMode="auto">
          <a:xfrm>
            <a:off x="5531175" y="2156683"/>
            <a:ext cx="1885779" cy="1801142"/>
          </a:xfrm>
          <a:custGeom>
            <a:avLst/>
            <a:gdLst>
              <a:gd name="connsiteX0" fmla="*/ 1885779 w 3771558"/>
              <a:gd name="connsiteY0" fmla="*/ 0 h 3602284"/>
              <a:gd name="connsiteX1" fmla="*/ 3771558 w 3771558"/>
              <a:gd name="connsiteY1" fmla="*/ 1801142 h 3602284"/>
              <a:gd name="connsiteX2" fmla="*/ 1885779 w 3771558"/>
              <a:gd name="connsiteY2" fmla="*/ 3602284 h 3602284"/>
              <a:gd name="connsiteX3" fmla="*/ 0 w 3771558"/>
              <a:gd name="connsiteY3" fmla="*/ 1801142 h 3602284"/>
              <a:gd name="connsiteX4" fmla="*/ 1885779 w 3771558"/>
              <a:gd name="connsiteY4" fmla="*/ 0 h 3602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558" h="3602284">
                <a:moveTo>
                  <a:pt x="1885779" y="0"/>
                </a:moveTo>
                <a:cubicBezTo>
                  <a:pt x="2927266" y="0"/>
                  <a:pt x="3771558" y="806399"/>
                  <a:pt x="3771558" y="1801142"/>
                </a:cubicBezTo>
                <a:cubicBezTo>
                  <a:pt x="3771558" y="2795885"/>
                  <a:pt x="2927266" y="3602284"/>
                  <a:pt x="1885779" y="3602284"/>
                </a:cubicBezTo>
                <a:cubicBezTo>
                  <a:pt x="844292" y="3602284"/>
                  <a:pt x="0" y="2795885"/>
                  <a:pt x="0" y="1801142"/>
                </a:cubicBezTo>
                <a:cubicBezTo>
                  <a:pt x="0" y="806399"/>
                  <a:pt x="844292" y="0"/>
                  <a:pt x="188577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3853014F-527F-8FC5-A77F-941921861DD2}"/>
              </a:ext>
            </a:extLst>
          </p:cNvPr>
          <p:cNvSpPr txBox="1"/>
          <p:nvPr/>
        </p:nvSpPr>
        <p:spPr>
          <a:xfrm>
            <a:off x="492271" y="3236821"/>
            <a:ext cx="186982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5400">
                <a:solidFill>
                  <a:srgbClr val="008000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es-CO" sz="1600" dirty="0">
                <a:solidFill>
                  <a:srgbClr val="33CC33"/>
                </a:solidFill>
              </a:rPr>
              <a:t>Porcentaje de avance de ejecución del proyecto </a:t>
            </a:r>
            <a:endParaRPr lang="es-ES" sz="1600" dirty="0">
              <a:solidFill>
                <a:srgbClr val="33CC33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0525A8D3-7790-9B52-8C2E-3C0F9104A28A}"/>
              </a:ext>
            </a:extLst>
          </p:cNvPr>
          <p:cNvSpPr txBox="1"/>
          <p:nvPr/>
        </p:nvSpPr>
        <p:spPr>
          <a:xfrm>
            <a:off x="438486" y="2274689"/>
            <a:ext cx="209242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5400">
                <a:solidFill>
                  <a:srgbClr val="008000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es-CO" sz="6600" dirty="0">
                <a:solidFill>
                  <a:srgbClr val="33CC33"/>
                </a:solidFill>
              </a:rPr>
              <a:t>90%</a:t>
            </a:r>
            <a:endParaRPr lang="es-ES" sz="6600" dirty="0">
              <a:solidFill>
                <a:srgbClr val="33CC33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9E2C0BE1-3879-7316-E017-1B42550F0907}"/>
              </a:ext>
            </a:extLst>
          </p:cNvPr>
          <p:cNvSpPr txBox="1"/>
          <p:nvPr/>
        </p:nvSpPr>
        <p:spPr>
          <a:xfrm>
            <a:off x="7361145" y="2380878"/>
            <a:ext cx="2092420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5400">
                <a:solidFill>
                  <a:srgbClr val="008000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es-CO" sz="1400" dirty="0">
                <a:solidFill>
                  <a:srgbClr val="33CC33"/>
                </a:solidFill>
              </a:rPr>
              <a:t>El biogás entregado a la Planta de Enriquecimiento corresponde </a:t>
            </a:r>
            <a:endParaRPr lang="es-ES" sz="1400" dirty="0">
              <a:solidFill>
                <a:srgbClr val="33CC33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45466707-A2CD-5542-66B7-6E525AA8A09D}"/>
              </a:ext>
            </a:extLst>
          </p:cNvPr>
          <p:cNvSpPr txBox="1"/>
          <p:nvPr/>
        </p:nvSpPr>
        <p:spPr>
          <a:xfrm>
            <a:off x="7641419" y="3872781"/>
            <a:ext cx="1561526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5400">
                <a:solidFill>
                  <a:srgbClr val="008000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es-CO" sz="1400" dirty="0">
                <a:solidFill>
                  <a:srgbClr val="33CC33"/>
                </a:solidFill>
              </a:rPr>
              <a:t>Del gas natural que transporta la red de EPM</a:t>
            </a:r>
            <a:endParaRPr lang="es-ES" sz="1400" dirty="0">
              <a:solidFill>
                <a:srgbClr val="33CC33"/>
              </a:solidFill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xmlns="" id="{B4E70088-5FE3-CC4C-384E-1B49C82A7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3" t="25095" r="42622" b="26740"/>
          <a:stretch>
            <a:fillRect/>
          </a:stretch>
        </p:blipFill>
        <p:spPr bwMode="auto">
          <a:xfrm flipH="1">
            <a:off x="5172200" y="4534874"/>
            <a:ext cx="1719499" cy="1560867"/>
          </a:xfrm>
          <a:custGeom>
            <a:avLst/>
            <a:gdLst>
              <a:gd name="connsiteX0" fmla="*/ 1819420 w 3638840"/>
              <a:gd name="connsiteY0" fmla="*/ 0 h 3303140"/>
              <a:gd name="connsiteX1" fmla="*/ 3638840 w 3638840"/>
              <a:gd name="connsiteY1" fmla="*/ 1651570 h 3303140"/>
              <a:gd name="connsiteX2" fmla="*/ 1819420 w 3638840"/>
              <a:gd name="connsiteY2" fmla="*/ 3303140 h 3303140"/>
              <a:gd name="connsiteX3" fmla="*/ 0 w 3638840"/>
              <a:gd name="connsiteY3" fmla="*/ 1651570 h 3303140"/>
              <a:gd name="connsiteX4" fmla="*/ 1819420 w 3638840"/>
              <a:gd name="connsiteY4" fmla="*/ 0 h 330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8840" h="3303140">
                <a:moveTo>
                  <a:pt x="1819420" y="0"/>
                </a:moveTo>
                <a:cubicBezTo>
                  <a:pt x="2824258" y="0"/>
                  <a:pt x="3638840" y="739433"/>
                  <a:pt x="3638840" y="1651570"/>
                </a:cubicBezTo>
                <a:cubicBezTo>
                  <a:pt x="3638840" y="2563707"/>
                  <a:pt x="2824258" y="3303140"/>
                  <a:pt x="1819420" y="3303140"/>
                </a:cubicBezTo>
                <a:cubicBezTo>
                  <a:pt x="814582" y="3303140"/>
                  <a:pt x="0" y="2563707"/>
                  <a:pt x="0" y="1651570"/>
                </a:cubicBezTo>
                <a:cubicBezTo>
                  <a:pt x="0" y="739433"/>
                  <a:pt x="814582" y="0"/>
                  <a:pt x="18194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02DE1E35-4E0B-E518-F73D-732DA6B439F8}"/>
              </a:ext>
            </a:extLst>
          </p:cNvPr>
          <p:cNvSpPr txBox="1"/>
          <p:nvPr/>
        </p:nvSpPr>
        <p:spPr>
          <a:xfrm>
            <a:off x="6846157" y="5019277"/>
            <a:ext cx="234740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5400">
                <a:solidFill>
                  <a:srgbClr val="008000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es-ES" sz="2400" dirty="0">
                <a:solidFill>
                  <a:srgbClr val="33CC33"/>
                </a:solidFill>
              </a:rPr>
              <a:t>COP$20 Mil. Millones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xmlns="" id="{C31C15CD-21E5-8A20-BE90-BCBBE181CDEE}"/>
              </a:ext>
            </a:extLst>
          </p:cNvPr>
          <p:cNvSpPr txBox="1"/>
          <p:nvPr/>
        </p:nvSpPr>
        <p:spPr>
          <a:xfrm>
            <a:off x="7118883" y="5744465"/>
            <a:ext cx="186982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5400">
                <a:solidFill>
                  <a:srgbClr val="008000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es-CO" sz="1600" dirty="0">
                <a:solidFill>
                  <a:srgbClr val="33CC33"/>
                </a:solidFill>
              </a:rPr>
              <a:t>Costo aprox. proyecto</a:t>
            </a:r>
            <a:endParaRPr lang="es-ES" sz="1600" dirty="0">
              <a:solidFill>
                <a:srgbClr val="33CC33"/>
              </a:solidFill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xmlns="" id="{37C7AFA4-4D5B-928E-6F9D-50DD661FC2B6}"/>
              </a:ext>
            </a:extLst>
          </p:cNvPr>
          <p:cNvSpPr txBox="1"/>
          <p:nvPr/>
        </p:nvSpPr>
        <p:spPr>
          <a:xfrm>
            <a:off x="3045215" y="4801030"/>
            <a:ext cx="20924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5400">
                <a:solidFill>
                  <a:srgbClr val="008000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es-ES" sz="2800" dirty="0">
                <a:solidFill>
                  <a:srgbClr val="33CC33"/>
                </a:solidFill>
              </a:rPr>
              <a:t>VP Gas</a:t>
            </a:r>
          </a:p>
        </p:txBody>
      </p:sp>
      <p:pic>
        <p:nvPicPr>
          <p:cNvPr id="48" name="Gráfico 47" descr="Fuego con relleno sólido">
            <a:extLst>
              <a:ext uri="{FF2B5EF4-FFF2-40B4-BE49-F238E27FC236}">
                <a16:creationId xmlns:a16="http://schemas.microsoft.com/office/drawing/2014/main" xmlns="" id="{443487D5-E09C-B7CA-255F-AB70EBC5D3C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2862083" y="4723520"/>
            <a:ext cx="647975" cy="64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xmlns="" id="{55422144-E53B-460F-BC90-E0FFA4704DC3}"/>
              </a:ext>
            </a:extLst>
          </p:cNvPr>
          <p:cNvSpPr txBox="1"/>
          <p:nvPr/>
        </p:nvSpPr>
        <p:spPr>
          <a:xfrm>
            <a:off x="7426698" y="3258239"/>
            <a:ext cx="20924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5400">
                <a:solidFill>
                  <a:srgbClr val="008000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es-CO" sz="3600" dirty="0">
                <a:solidFill>
                  <a:srgbClr val="33CC33"/>
                </a:solidFill>
              </a:rPr>
              <a:t>0.8%</a:t>
            </a:r>
            <a:endParaRPr lang="es-ES" sz="3600" dirty="0">
              <a:solidFill>
                <a:srgbClr val="33CC33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8D2A0EA1-7C55-1A7D-2096-61373F3A0D2F}"/>
              </a:ext>
            </a:extLst>
          </p:cNvPr>
          <p:cNvSpPr txBox="1"/>
          <p:nvPr/>
        </p:nvSpPr>
        <p:spPr>
          <a:xfrm>
            <a:off x="2527724" y="5401760"/>
            <a:ext cx="2942219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400">
                <a:solidFill>
                  <a:srgbClr val="33CC33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es-CO" sz="1600" dirty="0"/>
              <a:t>Biogás surtirá de gas a </a:t>
            </a:r>
            <a:r>
              <a:rPr lang="es-CO" sz="1800" b="1" dirty="0"/>
              <a:t>16.000 hogares.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5382622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xmlns="" id="{C3DC115F-A7C3-1729-0C2C-F3794A1D1B97}"/>
              </a:ext>
            </a:extLst>
          </p:cNvPr>
          <p:cNvSpPr/>
          <p:nvPr/>
        </p:nvSpPr>
        <p:spPr>
          <a:xfrm rot="5400000">
            <a:off x="10294567" y="5328751"/>
            <a:ext cx="1171254" cy="1128159"/>
          </a:xfrm>
          <a:prstGeom prst="round2Same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94B3A64-7862-2082-827E-70F397F52471}"/>
              </a:ext>
            </a:extLst>
          </p:cNvPr>
          <p:cNvSpPr/>
          <p:nvPr/>
        </p:nvSpPr>
        <p:spPr>
          <a:xfrm>
            <a:off x="-15792" y="0"/>
            <a:ext cx="10481453" cy="6858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xmlns="" id="{A576D304-51BC-F4B0-D9F4-06792A1EEF3E}"/>
              </a:ext>
            </a:extLst>
          </p:cNvPr>
          <p:cNvSpPr/>
          <p:nvPr/>
        </p:nvSpPr>
        <p:spPr>
          <a:xfrm rot="5400000">
            <a:off x="10143535" y="3956485"/>
            <a:ext cx="1171254" cy="1128159"/>
          </a:xfrm>
          <a:prstGeom prst="round2Same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562C21-DC9A-4FA5-4CEC-6541986E9619}"/>
              </a:ext>
            </a:extLst>
          </p:cNvPr>
          <p:cNvSpPr/>
          <p:nvPr/>
        </p:nvSpPr>
        <p:spPr>
          <a:xfrm>
            <a:off x="-15792" y="0"/>
            <a:ext cx="10330421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xmlns="" id="{EC392602-00C8-C3A1-820E-2853873339B8}"/>
              </a:ext>
            </a:extLst>
          </p:cNvPr>
          <p:cNvSpPr/>
          <p:nvPr/>
        </p:nvSpPr>
        <p:spPr>
          <a:xfrm rot="5400000">
            <a:off x="10039223" y="2592233"/>
            <a:ext cx="1171254" cy="1128159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8B85622-84E4-5BAD-7CEB-79339E508B12}"/>
              </a:ext>
            </a:extLst>
          </p:cNvPr>
          <p:cNvSpPr/>
          <p:nvPr/>
        </p:nvSpPr>
        <p:spPr>
          <a:xfrm>
            <a:off x="-15791" y="-26541"/>
            <a:ext cx="10226107" cy="6900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54DF055-0E71-3200-4EE1-FA071B0D8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028" y="4185186"/>
            <a:ext cx="629082" cy="629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C8C0C0E8-5035-4471-CFAE-147A5BF98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478" y="2734270"/>
            <a:ext cx="713578" cy="71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xmlns="" id="{BC9AFB68-E77D-EA1C-86E1-9F0ED98AADB6}"/>
              </a:ext>
            </a:extLst>
          </p:cNvPr>
          <p:cNvSpPr/>
          <p:nvPr/>
        </p:nvSpPr>
        <p:spPr>
          <a:xfrm rot="5400000">
            <a:off x="9895282" y="1312043"/>
            <a:ext cx="1171254" cy="1128159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B14955D-2CA5-D26D-6A4D-E3AA5B7F8CAA}"/>
              </a:ext>
            </a:extLst>
          </p:cNvPr>
          <p:cNvSpPr/>
          <p:nvPr/>
        </p:nvSpPr>
        <p:spPr>
          <a:xfrm>
            <a:off x="0" y="-23368"/>
            <a:ext cx="10066376" cy="690058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xmlns="" id="{E1DF6EAF-E93B-4BEE-4E86-23661E789284}"/>
              </a:ext>
            </a:extLst>
          </p:cNvPr>
          <p:cNvSpPr/>
          <p:nvPr/>
        </p:nvSpPr>
        <p:spPr>
          <a:xfrm rot="5400000">
            <a:off x="9748760" y="-4993"/>
            <a:ext cx="1171254" cy="112815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64C4958-F39F-244C-40F5-9F85CCBD5BD5}"/>
              </a:ext>
            </a:extLst>
          </p:cNvPr>
          <p:cNvSpPr/>
          <p:nvPr/>
        </p:nvSpPr>
        <p:spPr>
          <a:xfrm>
            <a:off x="0" y="-26540"/>
            <a:ext cx="9901039" cy="6900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A331BB2-421E-34F0-AE5F-77A51C9B7E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376" y="1405499"/>
            <a:ext cx="851105" cy="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áfico 40" descr="Mujer trabajadora de la construcción con relleno sólido">
            <a:extLst>
              <a:ext uri="{FF2B5EF4-FFF2-40B4-BE49-F238E27FC236}">
                <a16:creationId xmlns:a16="http://schemas.microsoft.com/office/drawing/2014/main" xmlns="" id="{7D9830F2-FF84-0ACA-7024-751643D09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971008" y="324868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Hombre trabajador de la construcción con relleno sólido">
            <a:extLst>
              <a:ext uri="{FF2B5EF4-FFF2-40B4-BE49-F238E27FC236}">
                <a16:creationId xmlns:a16="http://schemas.microsoft.com/office/drawing/2014/main" xmlns="" id="{A62984F7-5304-C961-3A9C-B1C8715281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357428" y="335367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C106ABF1-B24E-78FC-87F6-4B8D199072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732" y="5656668"/>
            <a:ext cx="568810" cy="56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2372206-C1A3-245D-9A13-BA624C9E98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4661" y="5839969"/>
            <a:ext cx="1434595" cy="923131"/>
          </a:xfrm>
          <a:prstGeom prst="rect">
            <a:avLst/>
          </a:prstGeom>
        </p:spPr>
      </p:pic>
      <p:pic>
        <p:nvPicPr>
          <p:cNvPr id="2" name="Imagen 1" descr="Vista aérea de una ciudad&#10;&#10;Descripción generada automáticamente">
            <a:extLst>
              <a:ext uri="{FF2B5EF4-FFF2-40B4-BE49-F238E27FC236}">
                <a16:creationId xmlns:a16="http://schemas.microsoft.com/office/drawing/2014/main" xmlns="" id="{68339855-E392-00FB-2399-F62D81058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174"/>
            <a:ext cx="9891142" cy="3891927"/>
          </a:xfrm>
          <a:prstGeom prst="rect">
            <a:avLst/>
          </a:prstGeom>
        </p:spPr>
      </p:pic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xmlns="" id="{667DA3C5-E1D6-200F-4BD4-E75D1447E6C7}"/>
              </a:ext>
            </a:extLst>
          </p:cNvPr>
          <p:cNvSpPr/>
          <p:nvPr/>
        </p:nvSpPr>
        <p:spPr>
          <a:xfrm rot="5400000">
            <a:off x="7989897" y="478264"/>
            <a:ext cx="1513471" cy="1748630"/>
          </a:xfrm>
          <a:prstGeom prst="roundRect">
            <a:avLst>
              <a:gd name="adj" fmla="val 7023"/>
            </a:avLst>
          </a:prstGeom>
          <a:solidFill>
            <a:srgbClr val="00847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20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3632AD54-4DF9-E874-6A7E-5BBAB4BE282F}"/>
              </a:ext>
            </a:extLst>
          </p:cNvPr>
          <p:cNvSpPr txBox="1"/>
          <p:nvPr/>
        </p:nvSpPr>
        <p:spPr>
          <a:xfrm>
            <a:off x="7902779" y="1118369"/>
            <a:ext cx="1766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Generación de energía eléctrica en las PTAR a través de Paneles Solares.</a:t>
            </a:r>
            <a:endParaRPr lang="es-CO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306E02E0-F0D3-67AA-35BC-595E4E91835A}"/>
              </a:ext>
            </a:extLst>
          </p:cNvPr>
          <p:cNvSpPr/>
          <p:nvPr/>
        </p:nvSpPr>
        <p:spPr>
          <a:xfrm>
            <a:off x="7543003" y="180338"/>
            <a:ext cx="923331" cy="923331"/>
          </a:xfrm>
          <a:prstGeom prst="ellipse">
            <a:avLst/>
          </a:prstGeom>
          <a:solidFill>
            <a:srgbClr val="00847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20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4B2C8A71-3317-755D-883C-CFFF43608A0D}"/>
              </a:ext>
            </a:extLst>
          </p:cNvPr>
          <p:cNvSpPr/>
          <p:nvPr/>
        </p:nvSpPr>
        <p:spPr>
          <a:xfrm>
            <a:off x="7656083" y="280622"/>
            <a:ext cx="694618" cy="69461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Gráfico 19" descr="Marca de insignia1 con relleno sólido">
            <a:extLst>
              <a:ext uri="{FF2B5EF4-FFF2-40B4-BE49-F238E27FC236}">
                <a16:creationId xmlns:a16="http://schemas.microsoft.com/office/drawing/2014/main" xmlns="" id="{274CE81F-FDFA-C334-879C-2F4A25B7EB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650949" y="263580"/>
            <a:ext cx="711660" cy="711660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FE30C441-8379-7610-3151-EEEA08DE4677}"/>
              </a:ext>
            </a:extLst>
          </p:cNvPr>
          <p:cNvSpPr/>
          <p:nvPr/>
        </p:nvSpPr>
        <p:spPr>
          <a:xfrm>
            <a:off x="944289" y="3995505"/>
            <a:ext cx="1961523" cy="1829368"/>
          </a:xfrm>
          <a:prstGeom prst="ellipse">
            <a:avLst/>
          </a:prstGeom>
          <a:solidFill>
            <a:srgbClr val="008000">
              <a:alpha val="89804"/>
            </a:srgb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Generación esperada el primer año de 1.440 MWh</a:t>
            </a:r>
            <a:endParaRPr lang="es-CO" b="1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xmlns="" id="{68622F13-A231-9741-1D52-864C2A04AA36}"/>
              </a:ext>
            </a:extLst>
          </p:cNvPr>
          <p:cNvSpPr/>
          <p:nvPr/>
        </p:nvSpPr>
        <p:spPr>
          <a:xfrm>
            <a:off x="5160573" y="3987233"/>
            <a:ext cx="1961523" cy="1829368"/>
          </a:xfrm>
          <a:prstGeom prst="ellipse">
            <a:avLst/>
          </a:prstGeom>
          <a:solidFill>
            <a:srgbClr val="008000">
              <a:alpha val="89804"/>
            </a:srgb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727 Ton CO2 evitadas</a:t>
            </a:r>
            <a:endParaRPr lang="es-CO" b="1" dirty="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C1B58AB2-E353-7C48-1B2B-0A20C078DBE5}"/>
              </a:ext>
            </a:extLst>
          </p:cNvPr>
          <p:cNvSpPr/>
          <p:nvPr/>
        </p:nvSpPr>
        <p:spPr>
          <a:xfrm>
            <a:off x="7263848" y="3969927"/>
            <a:ext cx="2035526" cy="1829368"/>
          </a:xfrm>
          <a:prstGeom prst="ellipse">
            <a:avLst/>
          </a:prstGeom>
          <a:solidFill>
            <a:schemeClr val="bg1">
              <a:lumMod val="50000"/>
              <a:alpha val="89804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Equivalente a sembrar más de 2.959 árboles</a:t>
            </a:r>
            <a:endParaRPr lang="es-CO" b="1" dirty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xmlns="" id="{4EDCA564-2FF8-065D-7060-C14D693011BC}"/>
              </a:ext>
            </a:extLst>
          </p:cNvPr>
          <p:cNvSpPr/>
          <p:nvPr/>
        </p:nvSpPr>
        <p:spPr>
          <a:xfrm>
            <a:off x="3004462" y="4001020"/>
            <a:ext cx="2035526" cy="1862048"/>
          </a:xfrm>
          <a:prstGeom prst="ellipse">
            <a:avLst/>
          </a:prstGeom>
          <a:solidFill>
            <a:schemeClr val="bg1">
              <a:lumMod val="50000"/>
              <a:alpha val="89804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Equivalente al consumo anual de 703 hogares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934314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xmlns="" id="{C3DC115F-A7C3-1729-0C2C-F3794A1D1B97}"/>
              </a:ext>
            </a:extLst>
          </p:cNvPr>
          <p:cNvSpPr/>
          <p:nvPr/>
        </p:nvSpPr>
        <p:spPr>
          <a:xfrm rot="5400000">
            <a:off x="10294567" y="5328751"/>
            <a:ext cx="1171254" cy="1128159"/>
          </a:xfrm>
          <a:prstGeom prst="round2Same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94B3A64-7862-2082-827E-70F397F52471}"/>
              </a:ext>
            </a:extLst>
          </p:cNvPr>
          <p:cNvSpPr/>
          <p:nvPr/>
        </p:nvSpPr>
        <p:spPr>
          <a:xfrm>
            <a:off x="0" y="0"/>
            <a:ext cx="10465661" cy="6858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xmlns="" id="{A576D304-51BC-F4B0-D9F4-06792A1EEF3E}"/>
              </a:ext>
            </a:extLst>
          </p:cNvPr>
          <p:cNvSpPr/>
          <p:nvPr/>
        </p:nvSpPr>
        <p:spPr>
          <a:xfrm rot="5400000">
            <a:off x="10143535" y="3956485"/>
            <a:ext cx="1171254" cy="1128159"/>
          </a:xfrm>
          <a:prstGeom prst="round2Same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562C21-DC9A-4FA5-4CEC-6541986E9619}"/>
              </a:ext>
            </a:extLst>
          </p:cNvPr>
          <p:cNvSpPr/>
          <p:nvPr/>
        </p:nvSpPr>
        <p:spPr>
          <a:xfrm>
            <a:off x="747726" y="0"/>
            <a:ext cx="9566904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xmlns="" id="{EC392602-00C8-C3A1-820E-2853873339B8}"/>
              </a:ext>
            </a:extLst>
          </p:cNvPr>
          <p:cNvSpPr/>
          <p:nvPr/>
        </p:nvSpPr>
        <p:spPr>
          <a:xfrm rot="5400000">
            <a:off x="10039223" y="2592233"/>
            <a:ext cx="1171254" cy="1128159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8B85622-84E4-5BAD-7CEB-79339E508B12}"/>
              </a:ext>
            </a:extLst>
          </p:cNvPr>
          <p:cNvSpPr/>
          <p:nvPr/>
        </p:nvSpPr>
        <p:spPr>
          <a:xfrm>
            <a:off x="747726" y="-26541"/>
            <a:ext cx="9462591" cy="6900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54DF055-0E71-3200-4EE1-FA071B0D8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028" y="4185186"/>
            <a:ext cx="629082" cy="629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C8C0C0E8-5035-4471-CFAE-147A5BF98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478" y="2734270"/>
            <a:ext cx="713578" cy="71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xmlns="" id="{BC9AFB68-E77D-EA1C-86E1-9F0ED98AADB6}"/>
              </a:ext>
            </a:extLst>
          </p:cNvPr>
          <p:cNvSpPr/>
          <p:nvPr/>
        </p:nvSpPr>
        <p:spPr>
          <a:xfrm rot="5400000">
            <a:off x="9895282" y="1312043"/>
            <a:ext cx="1171254" cy="1128159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B14955D-2CA5-D26D-6A4D-E3AA5B7F8CAA}"/>
              </a:ext>
            </a:extLst>
          </p:cNvPr>
          <p:cNvSpPr/>
          <p:nvPr/>
        </p:nvSpPr>
        <p:spPr>
          <a:xfrm>
            <a:off x="747726" y="-23368"/>
            <a:ext cx="9318650" cy="690058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xmlns="" id="{E1DF6EAF-E93B-4BEE-4E86-23661E789284}"/>
              </a:ext>
            </a:extLst>
          </p:cNvPr>
          <p:cNvSpPr/>
          <p:nvPr/>
        </p:nvSpPr>
        <p:spPr>
          <a:xfrm rot="5400000">
            <a:off x="9748760" y="-4993"/>
            <a:ext cx="1171254" cy="112815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64C4958-F39F-244C-40F5-9F85CCBD5BD5}"/>
              </a:ext>
            </a:extLst>
          </p:cNvPr>
          <p:cNvSpPr/>
          <p:nvPr/>
        </p:nvSpPr>
        <p:spPr>
          <a:xfrm>
            <a:off x="-15366" y="-26540"/>
            <a:ext cx="9916406" cy="6900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A331BB2-421E-34F0-AE5F-77A51C9B7E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376" y="1405499"/>
            <a:ext cx="851105" cy="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áfico 40" descr="Mujer trabajadora de la construcción con relleno sólido">
            <a:extLst>
              <a:ext uri="{FF2B5EF4-FFF2-40B4-BE49-F238E27FC236}">
                <a16:creationId xmlns:a16="http://schemas.microsoft.com/office/drawing/2014/main" xmlns="" id="{7D9830F2-FF84-0ACA-7024-751643D09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971008" y="324868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Hombre trabajador de la construcción con relleno sólido">
            <a:extLst>
              <a:ext uri="{FF2B5EF4-FFF2-40B4-BE49-F238E27FC236}">
                <a16:creationId xmlns:a16="http://schemas.microsoft.com/office/drawing/2014/main" xmlns="" id="{A62984F7-5304-C961-3A9C-B1C8715281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357428" y="335367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C106ABF1-B24E-78FC-87F6-4B8D199072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732" y="5656668"/>
            <a:ext cx="568810" cy="56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2372206-C1A3-245D-9A13-BA624C9E98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8702" y="5656668"/>
            <a:ext cx="1434595" cy="92313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12BF695-CB6F-812A-5023-6400F84265E0}"/>
              </a:ext>
            </a:extLst>
          </p:cNvPr>
          <p:cNvSpPr txBox="1"/>
          <p:nvPr/>
        </p:nvSpPr>
        <p:spPr>
          <a:xfrm>
            <a:off x="1877370" y="1192518"/>
            <a:ext cx="60282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6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Durante </a:t>
            </a:r>
            <a:r>
              <a:rPr lang="es-ES" sz="1600" b="1" i="0" u="none" strike="noStrike" baseline="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2022</a:t>
            </a:r>
            <a:r>
              <a:rPr lang="es-ES" sz="16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 en EPM se recircularon </a:t>
            </a:r>
            <a:r>
              <a:rPr lang="es-ES" sz="1600" b="1" i="0" u="none" strike="noStrike" baseline="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35.9 millones de m</a:t>
            </a:r>
            <a:r>
              <a:rPr lang="es-ES" sz="1600" b="1" i="0" u="none" strike="noStrike" baseline="300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3 </a:t>
            </a:r>
            <a:r>
              <a:rPr lang="es-ES" sz="16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de agua en el proceso de generación de energía, </a:t>
            </a:r>
          </a:p>
          <a:p>
            <a:pPr algn="l"/>
            <a:r>
              <a:rPr lang="es-ES" sz="1600" b="1" i="0" u="none" strike="noStrike" baseline="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3.2 millones </a:t>
            </a:r>
            <a:r>
              <a:rPr lang="es-ES" sz="16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en el proceso de potabilización y </a:t>
            </a:r>
            <a:r>
              <a:rPr lang="es-ES" sz="1600" b="1" i="0" u="none" strike="noStrike" baseline="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708 </a:t>
            </a:r>
            <a:r>
              <a:rPr lang="es-ES" sz="1600" b="1" i="0" u="none" strike="noStrike" baseline="0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mil</a:t>
            </a:r>
            <a:r>
              <a:rPr lang="es-ES" sz="1600" b="1" i="0" u="none" strike="noStrike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 metros cúbicos </a:t>
            </a:r>
            <a:r>
              <a:rPr lang="es-ES" sz="1600" b="1" i="0" u="none" strike="noStrike" baseline="0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s-ES" sz="16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en la gestión de aguas residuales.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xmlns="" id="{2A236271-0D03-8CB7-CF76-550C5EB200CD}"/>
              </a:ext>
            </a:extLst>
          </p:cNvPr>
          <p:cNvSpPr/>
          <p:nvPr/>
        </p:nvSpPr>
        <p:spPr>
          <a:xfrm>
            <a:off x="1799924" y="1156731"/>
            <a:ext cx="6341841" cy="1195667"/>
          </a:xfrm>
          <a:prstGeom prst="roundRect">
            <a:avLst>
              <a:gd name="adj" fmla="val 11358"/>
            </a:avLst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xmlns="" id="{667DA3C5-E1D6-200F-4BD4-E75D1447E6C7}"/>
              </a:ext>
            </a:extLst>
          </p:cNvPr>
          <p:cNvSpPr/>
          <p:nvPr/>
        </p:nvSpPr>
        <p:spPr>
          <a:xfrm rot="5400000">
            <a:off x="7989897" y="478264"/>
            <a:ext cx="1513471" cy="1748630"/>
          </a:xfrm>
          <a:prstGeom prst="roundRect">
            <a:avLst>
              <a:gd name="adj" fmla="val 7023"/>
            </a:avLst>
          </a:prstGeom>
          <a:solidFill>
            <a:srgbClr val="00847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20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3632AD54-4DF9-E874-6A7E-5BBAB4BE282F}"/>
              </a:ext>
            </a:extLst>
          </p:cNvPr>
          <p:cNvSpPr txBox="1"/>
          <p:nvPr/>
        </p:nvSpPr>
        <p:spPr>
          <a:xfrm>
            <a:off x="7939020" y="1120711"/>
            <a:ext cx="166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0" u="none" strike="noStrike" baseline="0" dirty="0">
                <a:solidFill>
                  <a:schemeClr val="bg1"/>
                </a:solidFill>
                <a:latin typeface="EPM-Rounded-BT-Bold"/>
              </a:rPr>
              <a:t>Recirculación de agua en los procesos productivos de EPM</a:t>
            </a:r>
            <a:endParaRPr lang="es-CO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306E02E0-F0D3-67AA-35BC-595E4E91835A}"/>
              </a:ext>
            </a:extLst>
          </p:cNvPr>
          <p:cNvSpPr/>
          <p:nvPr/>
        </p:nvSpPr>
        <p:spPr>
          <a:xfrm>
            <a:off x="7543003" y="180338"/>
            <a:ext cx="923331" cy="923331"/>
          </a:xfrm>
          <a:prstGeom prst="ellipse">
            <a:avLst/>
          </a:prstGeom>
          <a:solidFill>
            <a:srgbClr val="00847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20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4B2C8A71-3317-755D-883C-CFFF43608A0D}"/>
              </a:ext>
            </a:extLst>
          </p:cNvPr>
          <p:cNvSpPr/>
          <p:nvPr/>
        </p:nvSpPr>
        <p:spPr>
          <a:xfrm>
            <a:off x="7656083" y="280622"/>
            <a:ext cx="694618" cy="69461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Gráfico 19" descr="Marca de insignia1 con relleno sólido">
            <a:extLst>
              <a:ext uri="{FF2B5EF4-FFF2-40B4-BE49-F238E27FC236}">
                <a16:creationId xmlns:a16="http://schemas.microsoft.com/office/drawing/2014/main" xmlns="" id="{274CE81F-FDFA-C334-879C-2F4A25B7EB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654599" y="273106"/>
            <a:ext cx="711660" cy="711660"/>
          </a:xfrm>
          <a:prstGeom prst="rect">
            <a:avLst/>
          </a:prstGeom>
        </p:spPr>
      </p:pic>
      <p:sp>
        <p:nvSpPr>
          <p:cNvPr id="13" name="Rectángulo: esquinas diagonales redondeadas 12">
            <a:extLst>
              <a:ext uri="{FF2B5EF4-FFF2-40B4-BE49-F238E27FC236}">
                <a16:creationId xmlns:a16="http://schemas.microsoft.com/office/drawing/2014/main" xmlns="" id="{0EB3A115-2272-2FCD-A026-6E4CB5FDF9C3}"/>
              </a:ext>
            </a:extLst>
          </p:cNvPr>
          <p:cNvSpPr/>
          <p:nvPr/>
        </p:nvSpPr>
        <p:spPr>
          <a:xfrm>
            <a:off x="1682759" y="2486137"/>
            <a:ext cx="2128468" cy="3607538"/>
          </a:xfrm>
          <a:prstGeom prst="round2DiagRect">
            <a:avLst>
              <a:gd name="adj1" fmla="val 50000"/>
              <a:gd name="adj2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: esquinas diagonales redondeadas 21">
            <a:extLst>
              <a:ext uri="{FF2B5EF4-FFF2-40B4-BE49-F238E27FC236}">
                <a16:creationId xmlns:a16="http://schemas.microsoft.com/office/drawing/2014/main" xmlns="" id="{8068F91E-15F5-C802-5ABE-ADAC6435153D}"/>
              </a:ext>
            </a:extLst>
          </p:cNvPr>
          <p:cNvSpPr/>
          <p:nvPr/>
        </p:nvSpPr>
        <p:spPr>
          <a:xfrm rot="19248976">
            <a:off x="3347890" y="5894636"/>
            <a:ext cx="588862" cy="44864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: esquinas diagonales redondeadas 24">
            <a:extLst>
              <a:ext uri="{FF2B5EF4-FFF2-40B4-BE49-F238E27FC236}">
                <a16:creationId xmlns:a16="http://schemas.microsoft.com/office/drawing/2014/main" xmlns="" id="{5373A2D8-B591-4CBD-7F9D-307D0BFC1F14}"/>
              </a:ext>
            </a:extLst>
          </p:cNvPr>
          <p:cNvSpPr/>
          <p:nvPr/>
        </p:nvSpPr>
        <p:spPr>
          <a:xfrm rot="2892466">
            <a:off x="3870853" y="5625062"/>
            <a:ext cx="350463" cy="22925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6787C51E-00F4-5F29-AF37-AA74060B35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22336" y="2452520"/>
            <a:ext cx="4629368" cy="29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13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xmlns="" id="{C3DC115F-A7C3-1729-0C2C-F3794A1D1B97}"/>
              </a:ext>
            </a:extLst>
          </p:cNvPr>
          <p:cNvSpPr/>
          <p:nvPr/>
        </p:nvSpPr>
        <p:spPr>
          <a:xfrm rot="5400000">
            <a:off x="10294567" y="5328751"/>
            <a:ext cx="1171254" cy="1128159"/>
          </a:xfrm>
          <a:prstGeom prst="round2Same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94B3A64-7862-2082-827E-70F397F52471}"/>
              </a:ext>
            </a:extLst>
          </p:cNvPr>
          <p:cNvSpPr/>
          <p:nvPr/>
        </p:nvSpPr>
        <p:spPr>
          <a:xfrm>
            <a:off x="0" y="0"/>
            <a:ext cx="10465661" cy="6858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xmlns="" id="{A576D304-51BC-F4B0-D9F4-06792A1EEF3E}"/>
              </a:ext>
            </a:extLst>
          </p:cNvPr>
          <p:cNvSpPr/>
          <p:nvPr/>
        </p:nvSpPr>
        <p:spPr>
          <a:xfrm rot="5400000">
            <a:off x="10143535" y="3956485"/>
            <a:ext cx="1171254" cy="1128159"/>
          </a:xfrm>
          <a:prstGeom prst="round2Same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562C21-DC9A-4FA5-4CEC-6541986E9619}"/>
              </a:ext>
            </a:extLst>
          </p:cNvPr>
          <p:cNvSpPr/>
          <p:nvPr/>
        </p:nvSpPr>
        <p:spPr>
          <a:xfrm>
            <a:off x="747726" y="0"/>
            <a:ext cx="9566904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xmlns="" id="{EC392602-00C8-C3A1-820E-2853873339B8}"/>
              </a:ext>
            </a:extLst>
          </p:cNvPr>
          <p:cNvSpPr/>
          <p:nvPr/>
        </p:nvSpPr>
        <p:spPr>
          <a:xfrm rot="5400000">
            <a:off x="10039223" y="2592233"/>
            <a:ext cx="1171254" cy="1128159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8B85622-84E4-5BAD-7CEB-79339E508B12}"/>
              </a:ext>
            </a:extLst>
          </p:cNvPr>
          <p:cNvSpPr/>
          <p:nvPr/>
        </p:nvSpPr>
        <p:spPr>
          <a:xfrm>
            <a:off x="747726" y="-26541"/>
            <a:ext cx="9462591" cy="6900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54DF055-0E71-3200-4EE1-FA071B0D8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028" y="4185186"/>
            <a:ext cx="629082" cy="629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C8C0C0E8-5035-4471-CFAE-147A5BF98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478" y="2734270"/>
            <a:ext cx="713578" cy="71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xmlns="" id="{BC9AFB68-E77D-EA1C-86E1-9F0ED98AADB6}"/>
              </a:ext>
            </a:extLst>
          </p:cNvPr>
          <p:cNvSpPr/>
          <p:nvPr/>
        </p:nvSpPr>
        <p:spPr>
          <a:xfrm rot="5400000">
            <a:off x="9895282" y="1312043"/>
            <a:ext cx="1171254" cy="1128159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B14955D-2CA5-D26D-6A4D-E3AA5B7F8CAA}"/>
              </a:ext>
            </a:extLst>
          </p:cNvPr>
          <p:cNvSpPr/>
          <p:nvPr/>
        </p:nvSpPr>
        <p:spPr>
          <a:xfrm>
            <a:off x="747726" y="-23368"/>
            <a:ext cx="9318650" cy="690058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xmlns="" id="{E1DF6EAF-E93B-4BEE-4E86-23661E789284}"/>
              </a:ext>
            </a:extLst>
          </p:cNvPr>
          <p:cNvSpPr/>
          <p:nvPr/>
        </p:nvSpPr>
        <p:spPr>
          <a:xfrm rot="5400000">
            <a:off x="9748760" y="-4993"/>
            <a:ext cx="1171254" cy="112815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64C4958-F39F-244C-40F5-9F85CCBD5BD5}"/>
              </a:ext>
            </a:extLst>
          </p:cNvPr>
          <p:cNvSpPr/>
          <p:nvPr/>
        </p:nvSpPr>
        <p:spPr>
          <a:xfrm>
            <a:off x="-15367" y="-26541"/>
            <a:ext cx="9916406" cy="6900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A331BB2-421E-34F0-AE5F-77A51C9B7E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376" y="1405499"/>
            <a:ext cx="851105" cy="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áfico 40" descr="Mujer trabajadora de la construcción con relleno sólido">
            <a:extLst>
              <a:ext uri="{FF2B5EF4-FFF2-40B4-BE49-F238E27FC236}">
                <a16:creationId xmlns:a16="http://schemas.microsoft.com/office/drawing/2014/main" xmlns="" id="{7D9830F2-FF84-0ACA-7024-751643D09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971008" y="324868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Hombre trabajador de la construcción con relleno sólido">
            <a:extLst>
              <a:ext uri="{FF2B5EF4-FFF2-40B4-BE49-F238E27FC236}">
                <a16:creationId xmlns:a16="http://schemas.microsoft.com/office/drawing/2014/main" xmlns="" id="{A62984F7-5304-C961-3A9C-B1C8715281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357428" y="335367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C106ABF1-B24E-78FC-87F6-4B8D199072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732" y="5656668"/>
            <a:ext cx="568810" cy="56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B5568DA5-B038-BB32-8439-DF7A65CF91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29079" y="2352398"/>
            <a:ext cx="295047" cy="265542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xmlns="" id="{756F00E2-1F41-6F2A-9F58-57F419D842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29079" y="2023912"/>
            <a:ext cx="295047" cy="265542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F0072DC1-FF80-3FBA-67CC-DE4FAD8EA4F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7219" y="2742682"/>
            <a:ext cx="287420" cy="287420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xmlns="" id="{B6EE30A1-D4D5-4251-8308-954611B033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1525" y="3095265"/>
            <a:ext cx="287420" cy="287420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xmlns="" id="{2601A0BB-8150-AF17-61C8-3B54957F25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1525" y="3447848"/>
            <a:ext cx="287420" cy="287420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xmlns="" id="{FD7C314F-7269-D7A4-9D78-004FC6BD9B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7219" y="3836651"/>
            <a:ext cx="287420" cy="28742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12BF695-CB6F-812A-5023-6400F84265E0}"/>
              </a:ext>
            </a:extLst>
          </p:cNvPr>
          <p:cNvSpPr txBox="1"/>
          <p:nvPr/>
        </p:nvSpPr>
        <p:spPr>
          <a:xfrm>
            <a:off x="2867035" y="5246302"/>
            <a:ext cx="60282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6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Instalación de  25 equipos ultrasonido para predecir y controlar comunidad de cianobacterias (Estaciones en tiempo real de 7 variables de calidad)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xmlns="" id="{2A236271-0D03-8CB7-CF76-550C5EB200CD}"/>
              </a:ext>
            </a:extLst>
          </p:cNvPr>
          <p:cNvSpPr/>
          <p:nvPr/>
        </p:nvSpPr>
        <p:spPr>
          <a:xfrm>
            <a:off x="2662000" y="5040396"/>
            <a:ext cx="6341841" cy="1195667"/>
          </a:xfrm>
          <a:prstGeom prst="roundRect">
            <a:avLst>
              <a:gd name="adj" fmla="val 11358"/>
            </a:avLst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xmlns="" id="{667DA3C5-E1D6-200F-4BD4-E75D1447E6C7}"/>
              </a:ext>
            </a:extLst>
          </p:cNvPr>
          <p:cNvSpPr/>
          <p:nvPr/>
        </p:nvSpPr>
        <p:spPr>
          <a:xfrm rot="5400000">
            <a:off x="1346917" y="4717953"/>
            <a:ext cx="1513471" cy="1748630"/>
          </a:xfrm>
          <a:prstGeom prst="roundRect">
            <a:avLst>
              <a:gd name="adj" fmla="val 7023"/>
            </a:avLst>
          </a:prstGeom>
          <a:solidFill>
            <a:srgbClr val="00847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20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3632AD54-4DF9-E874-6A7E-5BBAB4BE282F}"/>
              </a:ext>
            </a:extLst>
          </p:cNvPr>
          <p:cNvSpPr txBox="1"/>
          <p:nvPr/>
        </p:nvSpPr>
        <p:spPr>
          <a:xfrm>
            <a:off x="1296040" y="5360400"/>
            <a:ext cx="1662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0" u="none" strike="noStrike" baseline="0" dirty="0">
                <a:solidFill>
                  <a:schemeClr val="bg1"/>
                </a:solidFill>
                <a:latin typeface="EPM-Rounded-BT-Bold"/>
              </a:rPr>
              <a:t>Control y seguimiento calidad del agua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306E02E0-F0D3-67AA-35BC-595E4E91835A}"/>
              </a:ext>
            </a:extLst>
          </p:cNvPr>
          <p:cNvSpPr/>
          <p:nvPr/>
        </p:nvSpPr>
        <p:spPr>
          <a:xfrm>
            <a:off x="900023" y="4420027"/>
            <a:ext cx="923331" cy="923331"/>
          </a:xfrm>
          <a:prstGeom prst="ellipse">
            <a:avLst/>
          </a:prstGeom>
          <a:solidFill>
            <a:srgbClr val="00847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20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4B2C8A71-3317-755D-883C-CFFF43608A0D}"/>
              </a:ext>
            </a:extLst>
          </p:cNvPr>
          <p:cNvSpPr/>
          <p:nvPr/>
        </p:nvSpPr>
        <p:spPr>
          <a:xfrm>
            <a:off x="1013103" y="4520311"/>
            <a:ext cx="694618" cy="69461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Gráfico 19" descr="Marca de insignia1 con relleno sólido">
            <a:extLst>
              <a:ext uri="{FF2B5EF4-FFF2-40B4-BE49-F238E27FC236}">
                <a16:creationId xmlns:a16="http://schemas.microsoft.com/office/drawing/2014/main" xmlns="" id="{274CE81F-FDFA-C334-879C-2F4A25B7EB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011619" y="4512795"/>
            <a:ext cx="711660" cy="711660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5127F8CC-C92B-18A1-2484-5F1533F02A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7892775"/>
              </p:ext>
            </p:extLst>
          </p:nvPr>
        </p:nvGraphicFramePr>
        <p:xfrm>
          <a:off x="1909847" y="1670400"/>
          <a:ext cx="3529156" cy="242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64C92BAA-6A36-36BD-831D-82914D2773E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96" y="1735558"/>
            <a:ext cx="3305551" cy="2684469"/>
          </a:xfrm>
          <a:prstGeom prst="round2DiagRect">
            <a:avLst>
              <a:gd name="adj1" fmla="val 0"/>
              <a:gd name="adj2" fmla="val 32476"/>
            </a:avLst>
          </a:prstGeom>
          <a:ln w="88900" cap="sq">
            <a:noFill/>
            <a:miter lim="800000"/>
          </a:ln>
          <a:effectLst/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65079FF5-EE23-CCE0-2D10-4B0A4F1BC84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0023" y="407843"/>
            <a:ext cx="1434595" cy="923131"/>
          </a:xfrm>
          <a:prstGeom prst="rect">
            <a:avLst/>
          </a:prstGeom>
        </p:spPr>
      </p:pic>
      <p:sp>
        <p:nvSpPr>
          <p:cNvPr id="21" name="Rectángulo: esquinas diagonales redondeadas 20">
            <a:extLst>
              <a:ext uri="{FF2B5EF4-FFF2-40B4-BE49-F238E27FC236}">
                <a16:creationId xmlns:a16="http://schemas.microsoft.com/office/drawing/2014/main" xmlns="" id="{2F808B1E-92A0-78C1-5D7A-867C5F7C4457}"/>
              </a:ext>
            </a:extLst>
          </p:cNvPr>
          <p:cNvSpPr/>
          <p:nvPr/>
        </p:nvSpPr>
        <p:spPr>
          <a:xfrm rot="8195420">
            <a:off x="8157743" y="4195763"/>
            <a:ext cx="588862" cy="44864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diagonales redondeadas 22">
            <a:extLst>
              <a:ext uri="{FF2B5EF4-FFF2-40B4-BE49-F238E27FC236}">
                <a16:creationId xmlns:a16="http://schemas.microsoft.com/office/drawing/2014/main" xmlns="" id="{DA7C15A0-9ED4-346E-8461-AFB03C981319}"/>
              </a:ext>
            </a:extLst>
          </p:cNvPr>
          <p:cNvSpPr/>
          <p:nvPr/>
        </p:nvSpPr>
        <p:spPr>
          <a:xfrm rot="13438910">
            <a:off x="8680706" y="3926189"/>
            <a:ext cx="350463" cy="22925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398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xmlns="" id="{C3DC115F-A7C3-1729-0C2C-F3794A1D1B97}"/>
              </a:ext>
            </a:extLst>
          </p:cNvPr>
          <p:cNvSpPr/>
          <p:nvPr/>
        </p:nvSpPr>
        <p:spPr>
          <a:xfrm rot="5400000">
            <a:off x="10294567" y="5328751"/>
            <a:ext cx="1171254" cy="1128159"/>
          </a:xfrm>
          <a:prstGeom prst="round2Same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94B3A64-7862-2082-827E-70F397F52471}"/>
              </a:ext>
            </a:extLst>
          </p:cNvPr>
          <p:cNvSpPr/>
          <p:nvPr/>
        </p:nvSpPr>
        <p:spPr>
          <a:xfrm>
            <a:off x="0" y="0"/>
            <a:ext cx="10465661" cy="6858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xmlns="" id="{A576D304-51BC-F4B0-D9F4-06792A1EEF3E}"/>
              </a:ext>
            </a:extLst>
          </p:cNvPr>
          <p:cNvSpPr/>
          <p:nvPr/>
        </p:nvSpPr>
        <p:spPr>
          <a:xfrm rot="5400000">
            <a:off x="10143535" y="3956485"/>
            <a:ext cx="1171254" cy="1128159"/>
          </a:xfrm>
          <a:prstGeom prst="round2Same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562C21-DC9A-4FA5-4CEC-6541986E9619}"/>
              </a:ext>
            </a:extLst>
          </p:cNvPr>
          <p:cNvSpPr/>
          <p:nvPr/>
        </p:nvSpPr>
        <p:spPr>
          <a:xfrm>
            <a:off x="0" y="0"/>
            <a:ext cx="1031463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xmlns="" id="{EC392602-00C8-C3A1-820E-2853873339B8}"/>
              </a:ext>
            </a:extLst>
          </p:cNvPr>
          <p:cNvSpPr/>
          <p:nvPr/>
        </p:nvSpPr>
        <p:spPr>
          <a:xfrm rot="5400000">
            <a:off x="10039223" y="2592233"/>
            <a:ext cx="1171254" cy="1128159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8B85622-84E4-5BAD-7CEB-79339E508B12}"/>
              </a:ext>
            </a:extLst>
          </p:cNvPr>
          <p:cNvSpPr/>
          <p:nvPr/>
        </p:nvSpPr>
        <p:spPr>
          <a:xfrm>
            <a:off x="0" y="-26541"/>
            <a:ext cx="10210317" cy="6900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54DF055-0E71-3200-4EE1-FA071B0D8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028" y="4185186"/>
            <a:ext cx="629082" cy="629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C8C0C0E8-5035-4471-CFAE-147A5BF98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478" y="2734270"/>
            <a:ext cx="713578" cy="71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xmlns="" id="{BC9AFB68-E77D-EA1C-86E1-9F0ED98AADB6}"/>
              </a:ext>
            </a:extLst>
          </p:cNvPr>
          <p:cNvSpPr/>
          <p:nvPr/>
        </p:nvSpPr>
        <p:spPr>
          <a:xfrm rot="5400000">
            <a:off x="9895282" y="1312043"/>
            <a:ext cx="1171254" cy="1128159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B14955D-2CA5-D26D-6A4D-E3AA5B7F8CAA}"/>
              </a:ext>
            </a:extLst>
          </p:cNvPr>
          <p:cNvSpPr/>
          <p:nvPr/>
        </p:nvSpPr>
        <p:spPr>
          <a:xfrm>
            <a:off x="0" y="-23368"/>
            <a:ext cx="10066376" cy="690058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xmlns="" id="{E1DF6EAF-E93B-4BEE-4E86-23661E789284}"/>
              </a:ext>
            </a:extLst>
          </p:cNvPr>
          <p:cNvSpPr/>
          <p:nvPr/>
        </p:nvSpPr>
        <p:spPr>
          <a:xfrm rot="5400000">
            <a:off x="9748760" y="-4993"/>
            <a:ext cx="1171254" cy="112815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64C4958-F39F-244C-40F5-9F85CCBD5BD5}"/>
              </a:ext>
            </a:extLst>
          </p:cNvPr>
          <p:cNvSpPr/>
          <p:nvPr/>
        </p:nvSpPr>
        <p:spPr>
          <a:xfrm>
            <a:off x="0" y="-29714"/>
            <a:ext cx="9920289" cy="6916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A331BB2-421E-34F0-AE5F-77A51C9B7E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376" y="1405499"/>
            <a:ext cx="851105" cy="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áfico 40" descr="Mujer trabajadora de la construcción con relleno sólido">
            <a:extLst>
              <a:ext uri="{FF2B5EF4-FFF2-40B4-BE49-F238E27FC236}">
                <a16:creationId xmlns:a16="http://schemas.microsoft.com/office/drawing/2014/main" xmlns="" id="{7D9830F2-FF84-0ACA-7024-751643D09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971008" y="324868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Hombre trabajador de la construcción con relleno sólido">
            <a:extLst>
              <a:ext uri="{FF2B5EF4-FFF2-40B4-BE49-F238E27FC236}">
                <a16:creationId xmlns:a16="http://schemas.microsoft.com/office/drawing/2014/main" xmlns="" id="{A62984F7-5304-C961-3A9C-B1C8715281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357428" y="335367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C106ABF1-B24E-78FC-87F6-4B8D199072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732" y="5656668"/>
            <a:ext cx="568810" cy="56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2372206-C1A3-245D-9A13-BA624C9E98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029" y="193394"/>
            <a:ext cx="1434595" cy="923131"/>
          </a:xfrm>
          <a:prstGeom prst="rect">
            <a:avLst/>
          </a:prstGeom>
        </p:spPr>
      </p:pic>
      <p:sp>
        <p:nvSpPr>
          <p:cNvPr id="11" name="Flecha: cheurón 10">
            <a:extLst>
              <a:ext uri="{FF2B5EF4-FFF2-40B4-BE49-F238E27FC236}">
                <a16:creationId xmlns:a16="http://schemas.microsoft.com/office/drawing/2014/main" xmlns="" id="{15201103-0D38-39B7-1BE7-3F076F79C3D8}"/>
              </a:ext>
            </a:extLst>
          </p:cNvPr>
          <p:cNvSpPr/>
          <p:nvPr/>
        </p:nvSpPr>
        <p:spPr>
          <a:xfrm rot="16200000">
            <a:off x="7612512" y="-352992"/>
            <a:ext cx="2197768" cy="1900177"/>
          </a:xfrm>
          <a:prstGeom prst="chevron">
            <a:avLst>
              <a:gd name="adj" fmla="val 2467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Arial Rounded MT Bold" panose="020F0704030504030204" pitchFamily="34" charset="0"/>
              <a:cs typeface="+mj-cs"/>
            </a:endParaRPr>
          </a:p>
        </p:txBody>
      </p:sp>
      <p:sp>
        <p:nvSpPr>
          <p:cNvPr id="19" name="Rectángulo 15">
            <a:extLst>
              <a:ext uri="{FF2B5EF4-FFF2-40B4-BE49-F238E27FC236}">
                <a16:creationId xmlns:a16="http://schemas.microsoft.com/office/drawing/2014/main" xmlns="" id="{268094B2-6CA7-D549-21A7-4E24CE61F5D8}"/>
              </a:ext>
            </a:extLst>
          </p:cNvPr>
          <p:cNvSpPr/>
          <p:nvPr/>
        </p:nvSpPr>
        <p:spPr>
          <a:xfrm>
            <a:off x="7830767" y="-307988"/>
            <a:ext cx="1788957" cy="2154614"/>
          </a:xfrm>
          <a:custGeom>
            <a:avLst/>
            <a:gdLst>
              <a:gd name="connsiteX0" fmla="*/ 0 w 1788957"/>
              <a:gd name="connsiteY0" fmla="*/ 0 h 2106487"/>
              <a:gd name="connsiteX1" fmla="*/ 1788957 w 1788957"/>
              <a:gd name="connsiteY1" fmla="*/ 0 h 2106487"/>
              <a:gd name="connsiteX2" fmla="*/ 1788957 w 1788957"/>
              <a:gd name="connsiteY2" fmla="*/ 2106487 h 2106487"/>
              <a:gd name="connsiteX3" fmla="*/ 0 w 1788957"/>
              <a:gd name="connsiteY3" fmla="*/ 2106487 h 2106487"/>
              <a:gd name="connsiteX4" fmla="*/ 0 w 1788957"/>
              <a:gd name="connsiteY4" fmla="*/ 0 h 2106487"/>
              <a:gd name="connsiteX0" fmla="*/ 0 w 1788957"/>
              <a:gd name="connsiteY0" fmla="*/ 0 h 2154614"/>
              <a:gd name="connsiteX1" fmla="*/ 1788957 w 1788957"/>
              <a:gd name="connsiteY1" fmla="*/ 0 h 2154614"/>
              <a:gd name="connsiteX2" fmla="*/ 1708746 w 1788957"/>
              <a:gd name="connsiteY2" fmla="*/ 2154614 h 2154614"/>
              <a:gd name="connsiteX3" fmla="*/ 0 w 1788957"/>
              <a:gd name="connsiteY3" fmla="*/ 2106487 h 2154614"/>
              <a:gd name="connsiteX4" fmla="*/ 0 w 1788957"/>
              <a:gd name="connsiteY4" fmla="*/ 0 h 215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8957" h="2154614">
                <a:moveTo>
                  <a:pt x="0" y="0"/>
                </a:moveTo>
                <a:lnTo>
                  <a:pt x="1788957" y="0"/>
                </a:lnTo>
                <a:lnTo>
                  <a:pt x="1708746" y="2154614"/>
                </a:lnTo>
                <a:lnTo>
                  <a:pt x="0" y="21064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dirty="0">
                <a:solidFill>
                  <a:prstClr val="white"/>
                </a:solidFill>
                <a:latin typeface="Arial Rounded MT Bold" panose="020F0704030504030204" pitchFamily="34" charset="0"/>
                <a:cs typeface="+mj-cs"/>
              </a:rPr>
              <a:t>Alianzas Estratégicas </a:t>
            </a:r>
          </a:p>
          <a:p>
            <a:pPr algn="ctr"/>
            <a:endParaRPr lang="es-ES" dirty="0"/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xmlns="" id="{6C131D2E-1FFA-2316-A435-5AE0A384684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5740" y="3337325"/>
            <a:ext cx="1897831" cy="145342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xmlns="" id="{A8FC6A44-5B3A-284F-C9E2-DD1FC7FC7B0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2466" b="2980"/>
          <a:stretch/>
        </p:blipFill>
        <p:spPr>
          <a:xfrm>
            <a:off x="6478858" y="5724604"/>
            <a:ext cx="615908" cy="671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4" name="Picture 10" descr="udea">
            <a:extLst>
              <a:ext uri="{FF2B5EF4-FFF2-40B4-BE49-F238E27FC236}">
                <a16:creationId xmlns:a16="http://schemas.microsoft.com/office/drawing/2014/main" xmlns="" id="{18FF3F58-AAF1-5FC4-DE59-575EB8B9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1" y="5800242"/>
            <a:ext cx="540632" cy="591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" descr="Universidad CatÃ³lica de Oriente">
            <a:extLst>
              <a:ext uri="{FF2B5EF4-FFF2-40B4-BE49-F238E27FC236}">
                <a16:creationId xmlns:a16="http://schemas.microsoft.com/office/drawing/2014/main" xmlns="" id="{C9D62F8D-9064-ECEC-4E6D-390F50E29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t="4211" r="5928" b="28407"/>
          <a:stretch/>
        </p:blipFill>
        <p:spPr bwMode="auto">
          <a:xfrm>
            <a:off x="3273680" y="5842854"/>
            <a:ext cx="1201482" cy="480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6" name="Rectángulo 55">
            <a:extLst>
              <a:ext uri="{FF2B5EF4-FFF2-40B4-BE49-F238E27FC236}">
                <a16:creationId xmlns:a16="http://schemas.microsoft.com/office/drawing/2014/main" xmlns="" id="{84CB2282-4532-14D8-6C33-8E84BFB9C994}"/>
              </a:ext>
            </a:extLst>
          </p:cNvPr>
          <p:cNvSpPr/>
          <p:nvPr/>
        </p:nvSpPr>
        <p:spPr>
          <a:xfrm>
            <a:off x="3305559" y="5465497"/>
            <a:ext cx="3599197" cy="296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000" b="1" dirty="0">
                <a:solidFill>
                  <a:srgbClr val="26262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Academia</a:t>
            </a:r>
            <a:endParaRPr lang="es-CO" b="1" dirty="0">
              <a:solidFill>
                <a:srgbClr val="262626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 Rounded MT Bold" panose="020F0704030504030204" pitchFamily="34" charset="0"/>
              <a:cs typeface="Calibri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xmlns="" id="{70EA4209-728D-AB14-ED78-E6C050F60B40}"/>
              </a:ext>
            </a:extLst>
          </p:cNvPr>
          <p:cNvSpPr/>
          <p:nvPr/>
        </p:nvSpPr>
        <p:spPr>
          <a:xfrm rot="16200000">
            <a:off x="1464634" y="3913226"/>
            <a:ext cx="3434346" cy="436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000" b="1" dirty="0">
                <a:solidFill>
                  <a:srgbClr val="26262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Contratistas/Consultores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xmlns="" id="{D97A075D-D7AB-5107-6835-C07F548A3F50}"/>
              </a:ext>
            </a:extLst>
          </p:cNvPr>
          <p:cNvSpPr txBox="1"/>
          <p:nvPr/>
        </p:nvSpPr>
        <p:spPr>
          <a:xfrm>
            <a:off x="2728508" y="6517576"/>
            <a:ext cx="4867198" cy="378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ES"/>
            </a:defPPr>
            <a:lvl1pPr algn="ctr">
              <a:defRPr sz="2000" b="1">
                <a:solidFill>
                  <a:srgbClr val="26262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CO" dirty="0"/>
              <a:t>Administraciones municipales</a:t>
            </a:r>
          </a:p>
        </p:txBody>
      </p:sp>
      <p:pic>
        <p:nvPicPr>
          <p:cNvPr id="71" name="Picture 4">
            <a:extLst>
              <a:ext uri="{FF2B5EF4-FFF2-40B4-BE49-F238E27FC236}">
                <a16:creationId xmlns:a16="http://schemas.microsoft.com/office/drawing/2014/main" xmlns="" id="{DD3459CC-9ED0-40DE-27A5-75925198E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092" y="3476826"/>
            <a:ext cx="2172488" cy="1629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72" name="Grupo 71">
            <a:extLst>
              <a:ext uri="{FF2B5EF4-FFF2-40B4-BE49-F238E27FC236}">
                <a16:creationId xmlns:a16="http://schemas.microsoft.com/office/drawing/2014/main" xmlns="" id="{95FC2B9C-5198-08D1-4ECC-9413F571A59F}"/>
              </a:ext>
            </a:extLst>
          </p:cNvPr>
          <p:cNvGrpSpPr/>
          <p:nvPr/>
        </p:nvGrpSpPr>
        <p:grpSpPr>
          <a:xfrm>
            <a:off x="1963498" y="2252664"/>
            <a:ext cx="868005" cy="3149249"/>
            <a:chOff x="1548055" y="1251315"/>
            <a:chExt cx="1069428" cy="3739935"/>
          </a:xfrm>
        </p:grpSpPr>
        <p:pic>
          <p:nvPicPr>
            <p:cNvPr id="73" name="Imagen 72">
              <a:extLst>
                <a:ext uri="{FF2B5EF4-FFF2-40B4-BE49-F238E27FC236}">
                  <a16:creationId xmlns:a16="http://schemas.microsoft.com/office/drawing/2014/main" xmlns="" id="{F3680AC5-8502-C045-FEF4-1BCCB2C5B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57451" y="3476681"/>
              <a:ext cx="1054860" cy="3438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74" name="Imagen 73">
              <a:extLst>
                <a:ext uri="{FF2B5EF4-FFF2-40B4-BE49-F238E27FC236}">
                  <a16:creationId xmlns:a16="http://schemas.microsoft.com/office/drawing/2014/main" xmlns="" id="{C6580B06-A403-D83D-9853-706B847A8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27167" t="53256" r="35667" b="15959"/>
            <a:stretch/>
          </p:blipFill>
          <p:spPr>
            <a:xfrm>
              <a:off x="1550552" y="3935756"/>
              <a:ext cx="1044360" cy="5080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75" name="Picture 10" descr="Resultado de imagen para corporacion horizonte azul">
              <a:extLst>
                <a:ext uri="{FF2B5EF4-FFF2-40B4-BE49-F238E27FC236}">
                  <a16:creationId xmlns:a16="http://schemas.microsoft.com/office/drawing/2014/main" xmlns="" id="{FC6BC313-957F-236C-12B7-18F255CB22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267"/>
            <a:stretch/>
          </p:blipFill>
          <p:spPr bwMode="auto">
            <a:xfrm>
              <a:off x="1557450" y="2023782"/>
              <a:ext cx="1047259" cy="736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76" name="Imagen 75">
              <a:extLst>
                <a:ext uri="{FF2B5EF4-FFF2-40B4-BE49-F238E27FC236}">
                  <a16:creationId xmlns:a16="http://schemas.microsoft.com/office/drawing/2014/main" xmlns="" id="{529C483C-A727-84AE-F906-95B01336F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t="25037" b="29780"/>
            <a:stretch/>
          </p:blipFill>
          <p:spPr>
            <a:xfrm>
              <a:off x="1557452" y="2867462"/>
              <a:ext cx="1032679" cy="4812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77" name="Picture 12" descr="Resultado de imagen para sag s.a">
              <a:extLst>
                <a:ext uri="{FF2B5EF4-FFF2-40B4-BE49-F238E27FC236}">
                  <a16:creationId xmlns:a16="http://schemas.microsoft.com/office/drawing/2014/main" xmlns="" id="{7C5834D0-555B-6B52-7080-2B10C65D57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055" y="1251315"/>
              <a:ext cx="1064256" cy="6836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78" name="Imagen 77">
              <a:extLst>
                <a:ext uri="{FF2B5EF4-FFF2-40B4-BE49-F238E27FC236}">
                  <a16:creationId xmlns:a16="http://schemas.microsoft.com/office/drawing/2014/main" xmlns="" id="{06441DC0-169B-E061-6825-01DA52CC4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055" y="4527420"/>
              <a:ext cx="1069428" cy="4638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86" name="Picture 2" descr="Ver las imágenes de origen">
            <a:extLst>
              <a:ext uri="{FF2B5EF4-FFF2-40B4-BE49-F238E27FC236}">
                <a16:creationId xmlns:a16="http://schemas.microsoft.com/office/drawing/2014/main" xmlns="" id="{F5F7A2EE-6887-8B6B-4194-5955B444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63" y="5781533"/>
            <a:ext cx="1285453" cy="537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0" name="Picture 2" descr="Objetivo de Desarrollo Sostenible 17 - Wikipedia, la enciclopedia libre">
            <a:extLst>
              <a:ext uri="{FF2B5EF4-FFF2-40B4-BE49-F238E27FC236}">
                <a16:creationId xmlns:a16="http://schemas.microsoft.com/office/drawing/2014/main" xmlns="" id="{10065C61-025F-6EAF-1B75-4245B9888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17" y="5786880"/>
            <a:ext cx="624210" cy="62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ángulo 90">
            <a:extLst>
              <a:ext uri="{FF2B5EF4-FFF2-40B4-BE49-F238E27FC236}">
                <a16:creationId xmlns:a16="http://schemas.microsoft.com/office/drawing/2014/main" xmlns="" id="{B68FF0C9-B6F5-2592-BE83-FDD342569778}"/>
              </a:ext>
            </a:extLst>
          </p:cNvPr>
          <p:cNvSpPr/>
          <p:nvPr/>
        </p:nvSpPr>
        <p:spPr>
          <a:xfrm rot="5400000">
            <a:off x="5952790" y="4143463"/>
            <a:ext cx="2326624" cy="296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000" b="1" dirty="0">
                <a:solidFill>
                  <a:srgbClr val="26262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Comunidad</a:t>
            </a:r>
          </a:p>
        </p:txBody>
      </p:sp>
      <p:sp>
        <p:nvSpPr>
          <p:cNvPr id="92" name="Rectángulo 91">
            <a:extLst>
              <a:ext uri="{FF2B5EF4-FFF2-40B4-BE49-F238E27FC236}">
                <a16:creationId xmlns:a16="http://schemas.microsoft.com/office/drawing/2014/main" xmlns="" id="{5FE56DA8-9B49-5086-5A44-2925B24491C0}"/>
              </a:ext>
            </a:extLst>
          </p:cNvPr>
          <p:cNvSpPr/>
          <p:nvPr/>
        </p:nvSpPr>
        <p:spPr>
          <a:xfrm>
            <a:off x="3329812" y="2256058"/>
            <a:ext cx="3599197" cy="296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000" b="1" dirty="0">
                <a:solidFill>
                  <a:srgbClr val="26262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Agentes de desarrollo</a:t>
            </a:r>
          </a:p>
        </p:txBody>
      </p:sp>
      <p:pic>
        <p:nvPicPr>
          <p:cNvPr id="93" name="Picture 2" descr="UNIVERSIDAD CES ————– MEDELLÍN – ACFO">
            <a:extLst>
              <a:ext uri="{FF2B5EF4-FFF2-40B4-BE49-F238E27FC236}">
                <a16:creationId xmlns:a16="http://schemas.microsoft.com/office/drawing/2014/main" xmlns="" id="{2BDFD95C-4030-1079-DC7E-B85563F91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67494" y="5763844"/>
            <a:ext cx="840079" cy="54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 descr="Universidad de Córdoba (Colombia) - Wikipedia, la enciclopedia libre">
            <a:extLst>
              <a:ext uri="{FF2B5EF4-FFF2-40B4-BE49-F238E27FC236}">
                <a16:creationId xmlns:a16="http://schemas.microsoft.com/office/drawing/2014/main" xmlns="" id="{42C1A310-4984-5451-AB80-D7B2C9756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0576" y="5682439"/>
            <a:ext cx="521544" cy="73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Inicio - Fundación Humedales">
            <a:extLst>
              <a:ext uri="{FF2B5EF4-FFF2-40B4-BE49-F238E27FC236}">
                <a16:creationId xmlns:a16="http://schemas.microsoft.com/office/drawing/2014/main" xmlns="" id="{143262DF-93FA-94BE-34B4-DCB436CD7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590" y="2160243"/>
            <a:ext cx="934967" cy="50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6" descr="SiB Colombia">
            <a:extLst>
              <a:ext uri="{FF2B5EF4-FFF2-40B4-BE49-F238E27FC236}">
                <a16:creationId xmlns:a16="http://schemas.microsoft.com/office/drawing/2014/main" xmlns="" id="{3A9B2E15-85C8-118C-853E-637A925D9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958" y="2734270"/>
            <a:ext cx="1142033" cy="114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10" descr="Parque Explora">
            <a:extLst>
              <a:ext uri="{FF2B5EF4-FFF2-40B4-BE49-F238E27FC236}">
                <a16:creationId xmlns:a16="http://schemas.microsoft.com/office/drawing/2014/main" xmlns="" id="{ED077C4F-A2EA-D2F7-5371-2D93E7DF6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3766" y="3946906"/>
            <a:ext cx="799701" cy="53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Imagen 97">
            <a:extLst>
              <a:ext uri="{FF2B5EF4-FFF2-40B4-BE49-F238E27FC236}">
                <a16:creationId xmlns:a16="http://schemas.microsoft.com/office/drawing/2014/main" xmlns="" id="{481F75FD-2AFF-D171-B697-BD6C91295FBB}"/>
              </a:ext>
            </a:extLst>
          </p:cNvPr>
          <p:cNvPicPr/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6682" y="4727022"/>
            <a:ext cx="562837" cy="76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Imagen 98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F242E08F-502D-2007-3C6D-07B857C6AE8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773" y="839594"/>
            <a:ext cx="1533204" cy="653117"/>
          </a:xfrm>
          <a:prstGeom prst="rect">
            <a:avLst/>
          </a:prstGeom>
        </p:spPr>
      </p:pic>
      <p:sp>
        <p:nvSpPr>
          <p:cNvPr id="100" name="Flecha: a la izquierda y derecha 99">
            <a:extLst>
              <a:ext uri="{FF2B5EF4-FFF2-40B4-BE49-F238E27FC236}">
                <a16:creationId xmlns:a16="http://schemas.microsoft.com/office/drawing/2014/main" xmlns="" id="{488EB128-C2A1-8C34-A72C-9FB45E13E6BB}"/>
              </a:ext>
            </a:extLst>
          </p:cNvPr>
          <p:cNvSpPr/>
          <p:nvPr/>
        </p:nvSpPr>
        <p:spPr>
          <a:xfrm>
            <a:off x="3533426" y="3947788"/>
            <a:ext cx="595455" cy="29609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1" name="Flecha: a la izquierda y derecha 100">
            <a:extLst>
              <a:ext uri="{FF2B5EF4-FFF2-40B4-BE49-F238E27FC236}">
                <a16:creationId xmlns:a16="http://schemas.microsoft.com/office/drawing/2014/main" xmlns="" id="{32E49F9D-8121-AD04-0888-2B7C2573C00D}"/>
              </a:ext>
            </a:extLst>
          </p:cNvPr>
          <p:cNvSpPr/>
          <p:nvPr/>
        </p:nvSpPr>
        <p:spPr>
          <a:xfrm rot="5400000">
            <a:off x="4887016" y="2829769"/>
            <a:ext cx="595455" cy="29609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2" name="Flecha: a la izquierda y derecha 101">
            <a:extLst>
              <a:ext uri="{FF2B5EF4-FFF2-40B4-BE49-F238E27FC236}">
                <a16:creationId xmlns:a16="http://schemas.microsoft.com/office/drawing/2014/main" xmlns="" id="{43F4E877-CD8E-28E7-6A93-00046B0F62FC}"/>
              </a:ext>
            </a:extLst>
          </p:cNvPr>
          <p:cNvSpPr/>
          <p:nvPr/>
        </p:nvSpPr>
        <p:spPr>
          <a:xfrm rot="5400000">
            <a:off x="4864380" y="4927903"/>
            <a:ext cx="595455" cy="29609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4" name="Flecha: a la izquierda y derecha 103">
            <a:extLst>
              <a:ext uri="{FF2B5EF4-FFF2-40B4-BE49-F238E27FC236}">
                <a16:creationId xmlns:a16="http://schemas.microsoft.com/office/drawing/2014/main" xmlns="" id="{DF1934DF-B8D9-C1CB-1DFA-6D2320518884}"/>
              </a:ext>
            </a:extLst>
          </p:cNvPr>
          <p:cNvSpPr/>
          <p:nvPr/>
        </p:nvSpPr>
        <p:spPr>
          <a:xfrm>
            <a:off x="6280628" y="3941889"/>
            <a:ext cx="595455" cy="29609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5" name="Imagen 104">
            <a:extLst>
              <a:ext uri="{FF2B5EF4-FFF2-40B4-BE49-F238E27FC236}">
                <a16:creationId xmlns:a16="http://schemas.microsoft.com/office/drawing/2014/main" xmlns="" id="{1CD50CFE-9337-4BBB-8476-5340D681297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0653596" y="2699156"/>
            <a:ext cx="295047" cy="265542"/>
          </a:xfrm>
          <a:prstGeom prst="rect">
            <a:avLst/>
          </a:prstGeom>
        </p:spPr>
      </p:pic>
      <p:pic>
        <p:nvPicPr>
          <p:cNvPr id="106" name="Imagen 105">
            <a:extLst>
              <a:ext uri="{FF2B5EF4-FFF2-40B4-BE49-F238E27FC236}">
                <a16:creationId xmlns:a16="http://schemas.microsoft.com/office/drawing/2014/main" xmlns="" id="{FBBDC1C6-06F1-FD7A-5AFE-8029E569C14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0805996" y="2851556"/>
            <a:ext cx="295047" cy="265542"/>
          </a:xfrm>
          <a:prstGeom prst="rect">
            <a:avLst/>
          </a:prstGeom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xmlns="" id="{8B62DAB2-6478-1C27-B6F3-46B01EB28AF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0958396" y="3003956"/>
            <a:ext cx="295047" cy="265542"/>
          </a:xfrm>
          <a:prstGeom prst="rect">
            <a:avLst/>
          </a:prstGeom>
        </p:spPr>
      </p:pic>
      <p:pic>
        <p:nvPicPr>
          <p:cNvPr id="108" name="Imagen 107">
            <a:extLst>
              <a:ext uri="{FF2B5EF4-FFF2-40B4-BE49-F238E27FC236}">
                <a16:creationId xmlns:a16="http://schemas.microsoft.com/office/drawing/2014/main" xmlns="" id="{A6F41743-0A82-5118-5B9C-23AE48C1CB1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110796" y="3156356"/>
            <a:ext cx="295047" cy="265542"/>
          </a:xfrm>
          <a:prstGeom prst="rect">
            <a:avLst/>
          </a:prstGeom>
        </p:spPr>
      </p:pic>
      <p:pic>
        <p:nvPicPr>
          <p:cNvPr id="109" name="Imagen 108">
            <a:extLst>
              <a:ext uri="{FF2B5EF4-FFF2-40B4-BE49-F238E27FC236}">
                <a16:creationId xmlns:a16="http://schemas.microsoft.com/office/drawing/2014/main" xmlns="" id="{11B40E98-2E23-7000-2560-A0829AC92F0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263196" y="3308756"/>
            <a:ext cx="295047" cy="265542"/>
          </a:xfrm>
          <a:prstGeom prst="rect">
            <a:avLst/>
          </a:prstGeom>
        </p:spPr>
      </p:pic>
      <p:pic>
        <p:nvPicPr>
          <p:cNvPr id="110" name="Imagen 109">
            <a:extLst>
              <a:ext uri="{FF2B5EF4-FFF2-40B4-BE49-F238E27FC236}">
                <a16:creationId xmlns:a16="http://schemas.microsoft.com/office/drawing/2014/main" xmlns="" id="{112CD5EA-ED4F-DBAC-C965-FC43A4385F6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415596" y="3461156"/>
            <a:ext cx="295047" cy="265542"/>
          </a:xfrm>
          <a:prstGeom prst="rect">
            <a:avLst/>
          </a:prstGeom>
        </p:spPr>
      </p:pic>
      <p:pic>
        <p:nvPicPr>
          <p:cNvPr id="111" name="Imagen 110">
            <a:extLst>
              <a:ext uri="{FF2B5EF4-FFF2-40B4-BE49-F238E27FC236}">
                <a16:creationId xmlns:a16="http://schemas.microsoft.com/office/drawing/2014/main" xmlns="" id="{B4E0C9B7-B889-60D2-8F5F-7ECDB857690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1567996" y="3613556"/>
            <a:ext cx="295047" cy="265542"/>
          </a:xfrm>
          <a:prstGeom prst="rect">
            <a:avLst/>
          </a:prstGeom>
        </p:spPr>
      </p:pic>
      <p:pic>
        <p:nvPicPr>
          <p:cNvPr id="1028" name="Picture 4" descr="Ferrocarril de Antioquia">
            <a:extLst>
              <a:ext uri="{FF2B5EF4-FFF2-40B4-BE49-F238E27FC236}">
                <a16:creationId xmlns:a16="http://schemas.microsoft.com/office/drawing/2014/main" xmlns="" id="{0D14DED2-4215-DECB-2A9E-AA2B19281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4" r="28245" b="1789"/>
          <a:stretch/>
        </p:blipFill>
        <p:spPr bwMode="auto">
          <a:xfrm>
            <a:off x="4444281" y="845519"/>
            <a:ext cx="542512" cy="62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6" descr="CORPOURABA">
            <a:extLst>
              <a:ext uri="{FF2B5EF4-FFF2-40B4-BE49-F238E27FC236}">
                <a16:creationId xmlns:a16="http://schemas.microsoft.com/office/drawing/2014/main" xmlns="" id="{2A896715-CA4B-C42C-ADDF-DD69DCEFF4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36258EE4-3915-774F-6A0D-19FF81CA875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96383" y="936072"/>
            <a:ext cx="1092043" cy="38949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3A28040B-E434-E0B2-5A0A-B5A09B70B92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080473" y="1666981"/>
            <a:ext cx="1589276" cy="410389"/>
          </a:xfrm>
          <a:prstGeom prst="rect">
            <a:avLst/>
          </a:prstGeom>
        </p:spPr>
      </p:pic>
      <p:pic>
        <p:nvPicPr>
          <p:cNvPr id="3" name="Picture 4" descr="Imagen relacionada">
            <a:extLst>
              <a:ext uri="{FF2B5EF4-FFF2-40B4-BE49-F238E27FC236}">
                <a16:creationId xmlns:a16="http://schemas.microsoft.com/office/drawing/2014/main" xmlns="" id="{57A57195-9D32-C85E-7D31-E03C1AB33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12" y="1563491"/>
            <a:ext cx="853791" cy="59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9BA6D34-3EE5-1953-F617-6ED9A45CFF35}"/>
              </a:ext>
            </a:extLst>
          </p:cNvPr>
          <p:cNvPicPr>
            <a:picLocks noChangeAspect="1"/>
          </p:cNvPicPr>
          <p:nvPr/>
        </p:nvPicPr>
        <p:blipFill rotWithShape="1">
          <a:blip r:embed="rId37"/>
          <a:srcRect l="34037" t="19429" r="33016" b="18154"/>
          <a:stretch/>
        </p:blipFill>
        <p:spPr>
          <a:xfrm>
            <a:off x="7137605" y="1483592"/>
            <a:ext cx="366676" cy="653117"/>
          </a:xfrm>
          <a:prstGeom prst="rect">
            <a:avLst/>
          </a:prstGeom>
        </p:spPr>
      </p:pic>
      <p:pic>
        <p:nvPicPr>
          <p:cNvPr id="15" name="Picture 8" descr="Resultado de imagen para tnc colombia">
            <a:extLst>
              <a:ext uri="{FF2B5EF4-FFF2-40B4-BE49-F238E27FC236}">
                <a16:creationId xmlns:a16="http://schemas.microsoft.com/office/drawing/2014/main" xmlns="" id="{95D72E18-B619-5660-D3EA-94BB7EDF8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544" y="1616915"/>
            <a:ext cx="955840" cy="4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25949243-DF7E-429D-E7B0-7E5B53FD1B8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925497" y="878761"/>
            <a:ext cx="633396" cy="59605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B7F99073-B5FB-4111-55A2-40FBBC61271F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536545" y="1505707"/>
            <a:ext cx="475881" cy="67737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62FA7DEE-0E63-967A-0961-DE97B5E7E0B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632099" y="863125"/>
            <a:ext cx="680282" cy="62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459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xmlns="" id="{C3DC115F-A7C3-1729-0C2C-F3794A1D1B97}"/>
              </a:ext>
            </a:extLst>
          </p:cNvPr>
          <p:cNvSpPr/>
          <p:nvPr/>
        </p:nvSpPr>
        <p:spPr>
          <a:xfrm rot="5400000">
            <a:off x="10294567" y="5328751"/>
            <a:ext cx="1171254" cy="1128159"/>
          </a:xfrm>
          <a:prstGeom prst="round2Same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94B3A64-7862-2082-827E-70F397F52471}"/>
              </a:ext>
            </a:extLst>
          </p:cNvPr>
          <p:cNvSpPr/>
          <p:nvPr/>
        </p:nvSpPr>
        <p:spPr>
          <a:xfrm>
            <a:off x="0" y="0"/>
            <a:ext cx="10465661" cy="6858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xmlns="" id="{A576D304-51BC-F4B0-D9F4-06792A1EEF3E}"/>
              </a:ext>
            </a:extLst>
          </p:cNvPr>
          <p:cNvSpPr/>
          <p:nvPr/>
        </p:nvSpPr>
        <p:spPr>
          <a:xfrm rot="5400000">
            <a:off x="10143535" y="3956485"/>
            <a:ext cx="1171254" cy="1128159"/>
          </a:xfrm>
          <a:prstGeom prst="round2Same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562C21-DC9A-4FA5-4CEC-6541986E9619}"/>
              </a:ext>
            </a:extLst>
          </p:cNvPr>
          <p:cNvSpPr/>
          <p:nvPr/>
        </p:nvSpPr>
        <p:spPr>
          <a:xfrm>
            <a:off x="0" y="0"/>
            <a:ext cx="1031463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xmlns="" id="{EC392602-00C8-C3A1-820E-2853873339B8}"/>
              </a:ext>
            </a:extLst>
          </p:cNvPr>
          <p:cNvSpPr/>
          <p:nvPr/>
        </p:nvSpPr>
        <p:spPr>
          <a:xfrm rot="5400000">
            <a:off x="10039223" y="2592233"/>
            <a:ext cx="1171254" cy="1128159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8B85622-84E4-5BAD-7CEB-79339E508B12}"/>
              </a:ext>
            </a:extLst>
          </p:cNvPr>
          <p:cNvSpPr/>
          <p:nvPr/>
        </p:nvSpPr>
        <p:spPr>
          <a:xfrm>
            <a:off x="0" y="-26541"/>
            <a:ext cx="10210317" cy="6900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54DF055-0E71-3200-4EE1-FA071B0D8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028" y="4185186"/>
            <a:ext cx="629082" cy="629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C8C0C0E8-5035-4471-CFAE-147A5BF98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478" y="2734270"/>
            <a:ext cx="713578" cy="71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xmlns="" id="{BC9AFB68-E77D-EA1C-86E1-9F0ED98AADB6}"/>
              </a:ext>
            </a:extLst>
          </p:cNvPr>
          <p:cNvSpPr/>
          <p:nvPr/>
        </p:nvSpPr>
        <p:spPr>
          <a:xfrm rot="5400000">
            <a:off x="9895282" y="1312043"/>
            <a:ext cx="1171254" cy="1128159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B14955D-2CA5-D26D-6A4D-E3AA5B7F8CAA}"/>
              </a:ext>
            </a:extLst>
          </p:cNvPr>
          <p:cNvSpPr/>
          <p:nvPr/>
        </p:nvSpPr>
        <p:spPr>
          <a:xfrm>
            <a:off x="0" y="-23368"/>
            <a:ext cx="10066376" cy="690058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xmlns="" id="{E1DF6EAF-E93B-4BEE-4E86-23661E789284}"/>
              </a:ext>
            </a:extLst>
          </p:cNvPr>
          <p:cNvSpPr/>
          <p:nvPr/>
        </p:nvSpPr>
        <p:spPr>
          <a:xfrm rot="5400000">
            <a:off x="9748760" y="-4993"/>
            <a:ext cx="1171254" cy="112815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64C4958-F39F-244C-40F5-9F85CCBD5BD5}"/>
              </a:ext>
            </a:extLst>
          </p:cNvPr>
          <p:cNvSpPr/>
          <p:nvPr/>
        </p:nvSpPr>
        <p:spPr>
          <a:xfrm>
            <a:off x="0" y="-29714"/>
            <a:ext cx="9920289" cy="6916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A331BB2-421E-34F0-AE5F-77A51C9B7E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376" y="1405499"/>
            <a:ext cx="851105" cy="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áfico 40" descr="Mujer trabajadora de la construcción con relleno sólido">
            <a:extLst>
              <a:ext uri="{FF2B5EF4-FFF2-40B4-BE49-F238E27FC236}">
                <a16:creationId xmlns:a16="http://schemas.microsoft.com/office/drawing/2014/main" xmlns="" id="{7D9830F2-FF84-0ACA-7024-751643D09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971008" y="324868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Hombre trabajador de la construcción con relleno sólido">
            <a:extLst>
              <a:ext uri="{FF2B5EF4-FFF2-40B4-BE49-F238E27FC236}">
                <a16:creationId xmlns:a16="http://schemas.microsoft.com/office/drawing/2014/main" xmlns="" id="{A62984F7-5304-C961-3A9C-B1C8715281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357428" y="335367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C106ABF1-B24E-78FC-87F6-4B8D199072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732" y="5656668"/>
            <a:ext cx="568810" cy="56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xmlns="" id="{1CD50CFE-9337-4BBB-8476-5340D68129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53596" y="2699156"/>
            <a:ext cx="295047" cy="265542"/>
          </a:xfrm>
          <a:prstGeom prst="rect">
            <a:avLst/>
          </a:prstGeom>
        </p:spPr>
      </p:pic>
      <p:pic>
        <p:nvPicPr>
          <p:cNvPr id="106" name="Imagen 105">
            <a:extLst>
              <a:ext uri="{FF2B5EF4-FFF2-40B4-BE49-F238E27FC236}">
                <a16:creationId xmlns:a16="http://schemas.microsoft.com/office/drawing/2014/main" xmlns="" id="{FBBDC1C6-06F1-FD7A-5AFE-8029E569C1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805996" y="2851556"/>
            <a:ext cx="295047" cy="265542"/>
          </a:xfrm>
          <a:prstGeom prst="rect">
            <a:avLst/>
          </a:prstGeom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xmlns="" id="{8B62DAB2-6478-1C27-B6F3-46B01EB28A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58396" y="3003956"/>
            <a:ext cx="295047" cy="265542"/>
          </a:xfrm>
          <a:prstGeom prst="rect">
            <a:avLst/>
          </a:prstGeom>
        </p:spPr>
      </p:pic>
      <p:pic>
        <p:nvPicPr>
          <p:cNvPr id="108" name="Imagen 107">
            <a:extLst>
              <a:ext uri="{FF2B5EF4-FFF2-40B4-BE49-F238E27FC236}">
                <a16:creationId xmlns:a16="http://schemas.microsoft.com/office/drawing/2014/main" xmlns="" id="{A6F41743-0A82-5118-5B9C-23AE48C1CB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10796" y="3156356"/>
            <a:ext cx="295047" cy="265542"/>
          </a:xfrm>
          <a:prstGeom prst="rect">
            <a:avLst/>
          </a:prstGeom>
        </p:spPr>
      </p:pic>
      <p:pic>
        <p:nvPicPr>
          <p:cNvPr id="109" name="Imagen 108">
            <a:extLst>
              <a:ext uri="{FF2B5EF4-FFF2-40B4-BE49-F238E27FC236}">
                <a16:creationId xmlns:a16="http://schemas.microsoft.com/office/drawing/2014/main" xmlns="" id="{11B40E98-2E23-7000-2560-A0829AC92F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63196" y="3308756"/>
            <a:ext cx="295047" cy="265542"/>
          </a:xfrm>
          <a:prstGeom prst="rect">
            <a:avLst/>
          </a:prstGeom>
        </p:spPr>
      </p:pic>
      <p:pic>
        <p:nvPicPr>
          <p:cNvPr id="110" name="Imagen 109">
            <a:extLst>
              <a:ext uri="{FF2B5EF4-FFF2-40B4-BE49-F238E27FC236}">
                <a16:creationId xmlns:a16="http://schemas.microsoft.com/office/drawing/2014/main" xmlns="" id="{112CD5EA-ED4F-DBAC-C965-FC43A4385F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15596" y="3461156"/>
            <a:ext cx="295047" cy="265542"/>
          </a:xfrm>
          <a:prstGeom prst="rect">
            <a:avLst/>
          </a:prstGeom>
        </p:spPr>
      </p:pic>
      <p:pic>
        <p:nvPicPr>
          <p:cNvPr id="111" name="Imagen 110">
            <a:extLst>
              <a:ext uri="{FF2B5EF4-FFF2-40B4-BE49-F238E27FC236}">
                <a16:creationId xmlns:a16="http://schemas.microsoft.com/office/drawing/2014/main" xmlns="" id="{B4E0C9B7-B889-60D2-8F5F-7ECDB8576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67996" y="3613556"/>
            <a:ext cx="295047" cy="265542"/>
          </a:xfrm>
          <a:prstGeom prst="rect">
            <a:avLst/>
          </a:prstGeom>
        </p:spPr>
      </p:pic>
      <p:sp>
        <p:nvSpPr>
          <p:cNvPr id="2" name="Rectángulo 15">
            <a:extLst>
              <a:ext uri="{FF2B5EF4-FFF2-40B4-BE49-F238E27FC236}">
                <a16:creationId xmlns:a16="http://schemas.microsoft.com/office/drawing/2014/main" xmlns="" id="{F6FA0BF6-60FB-D5D3-6ACA-412A369598EE}"/>
              </a:ext>
            </a:extLst>
          </p:cNvPr>
          <p:cNvSpPr/>
          <p:nvPr/>
        </p:nvSpPr>
        <p:spPr>
          <a:xfrm>
            <a:off x="78682" y="-122556"/>
            <a:ext cx="1788957" cy="2154614"/>
          </a:xfrm>
          <a:custGeom>
            <a:avLst/>
            <a:gdLst>
              <a:gd name="connsiteX0" fmla="*/ 0 w 1788957"/>
              <a:gd name="connsiteY0" fmla="*/ 0 h 2106487"/>
              <a:gd name="connsiteX1" fmla="*/ 1788957 w 1788957"/>
              <a:gd name="connsiteY1" fmla="*/ 0 h 2106487"/>
              <a:gd name="connsiteX2" fmla="*/ 1788957 w 1788957"/>
              <a:gd name="connsiteY2" fmla="*/ 2106487 h 2106487"/>
              <a:gd name="connsiteX3" fmla="*/ 0 w 1788957"/>
              <a:gd name="connsiteY3" fmla="*/ 2106487 h 2106487"/>
              <a:gd name="connsiteX4" fmla="*/ 0 w 1788957"/>
              <a:gd name="connsiteY4" fmla="*/ 0 h 2106487"/>
              <a:gd name="connsiteX0" fmla="*/ 0 w 1788957"/>
              <a:gd name="connsiteY0" fmla="*/ 0 h 2154614"/>
              <a:gd name="connsiteX1" fmla="*/ 1788957 w 1788957"/>
              <a:gd name="connsiteY1" fmla="*/ 0 h 2154614"/>
              <a:gd name="connsiteX2" fmla="*/ 1708746 w 1788957"/>
              <a:gd name="connsiteY2" fmla="*/ 2154614 h 2154614"/>
              <a:gd name="connsiteX3" fmla="*/ 0 w 1788957"/>
              <a:gd name="connsiteY3" fmla="*/ 2106487 h 2154614"/>
              <a:gd name="connsiteX4" fmla="*/ 0 w 1788957"/>
              <a:gd name="connsiteY4" fmla="*/ 0 h 215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8957" h="2154614">
                <a:moveTo>
                  <a:pt x="0" y="0"/>
                </a:moveTo>
                <a:lnTo>
                  <a:pt x="1788957" y="0"/>
                </a:lnTo>
                <a:lnTo>
                  <a:pt x="1708746" y="2154614"/>
                </a:lnTo>
                <a:lnTo>
                  <a:pt x="0" y="21064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prstClr val="white"/>
                </a:solidFill>
                <a:latin typeface="Arial Rounded MT Bold" panose="020F0704030504030204" pitchFamily="34" charset="0"/>
                <a:cs typeface="+mj-cs"/>
              </a:rPr>
              <a:t>Acciones </a:t>
            </a:r>
          </a:p>
          <a:p>
            <a:pPr algn="ctr"/>
            <a:r>
              <a:rPr lang="es-ES" sz="1800" dirty="0">
                <a:solidFill>
                  <a:prstClr val="white"/>
                </a:solidFill>
                <a:latin typeface="Arial Rounded MT Bold" panose="020F0704030504030204" pitchFamily="34" charset="0"/>
                <a:cs typeface="+mj-cs"/>
              </a:rPr>
              <a:t>2022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FF40AAD-0AF8-18C0-07D9-312ABA556FCC}"/>
              </a:ext>
            </a:extLst>
          </p:cNvPr>
          <p:cNvSpPr txBox="1"/>
          <p:nvPr/>
        </p:nvSpPr>
        <p:spPr>
          <a:xfrm>
            <a:off x="2344842" y="176343"/>
            <a:ext cx="68416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Trabajar articuladamente con actores para: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lvl="2">
              <a:defRPr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Garantizar abastecimiento de agua potable y saneamiento básico a toda la población en el Valle de San Nicolás.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s-ES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lvl="2">
              <a:defRPr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Activar el embalse Buey – Piedras.</a:t>
            </a:r>
          </a:p>
          <a:p>
            <a:pPr lvl="2">
              <a:defRPr/>
            </a:pPr>
            <a:endParaRPr lang="es-ES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lvl="2">
              <a:defRPr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Fortalecer la protección de cuencas abastecedoras, para garantizar seguridad hídrica.</a:t>
            </a:r>
          </a:p>
          <a:p>
            <a:pPr lvl="2">
              <a:defRPr/>
            </a:pPr>
            <a:endParaRPr lang="es-ES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lvl="2">
              <a:defRPr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Involucrar  a las comunidades en el cuidado del agua.</a:t>
            </a:r>
          </a:p>
          <a:p>
            <a:pPr lvl="2">
              <a:defRPr/>
            </a:pPr>
            <a:endParaRPr lang="es-ES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lvl="2">
              <a:defRPr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Trazar objetivos comunes que permitan fortalecer la gobernanza del agua.</a:t>
            </a:r>
          </a:p>
          <a:p>
            <a:pPr lvl="2">
              <a:defRPr/>
            </a:pPr>
            <a:endParaRPr lang="es-ES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lvl="2">
              <a:defRPr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Fortalecer el conocimiento de los riesgos de la infraestructura de acueducto y alcantarillado asociados al cambio y la variabilidad climática.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CO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AGRounded Lt" panose="00000400000000000000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FDF5306-C26C-49E3-0FE8-5B14BCD115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2083" y="842353"/>
            <a:ext cx="295047" cy="26554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3D2BDAEE-E61A-C458-F4E7-2E40A9C00B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6662" y="1943588"/>
            <a:ext cx="295047" cy="26554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B46161D3-F2F5-26FC-1BCC-28261C2CE4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5181" y="2498091"/>
            <a:ext cx="295047" cy="26554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C41ECA25-A4DD-079A-129E-C73BF33682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5180" y="3306474"/>
            <a:ext cx="295047" cy="26554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0B1AFB1C-8734-EEC3-8A70-2C5D181F38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5179" y="4131102"/>
            <a:ext cx="295047" cy="26554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F726B494-5946-39F3-6002-D83FD9D0FA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r="8927"/>
          <a:stretch/>
        </p:blipFill>
        <p:spPr>
          <a:xfrm>
            <a:off x="409838" y="4718292"/>
            <a:ext cx="1846849" cy="1499843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noFill/>
            <a:miter lim="800000"/>
          </a:ln>
          <a:effectLst/>
        </p:spPr>
      </p:pic>
      <p:sp>
        <p:nvSpPr>
          <p:cNvPr id="22" name="Rectángulo: esquinas diagonales redondeadas 21">
            <a:extLst>
              <a:ext uri="{FF2B5EF4-FFF2-40B4-BE49-F238E27FC236}">
                <a16:creationId xmlns:a16="http://schemas.microsoft.com/office/drawing/2014/main" xmlns="" id="{12BB8337-BAB4-12E6-DC6C-B9CA8E30664D}"/>
              </a:ext>
            </a:extLst>
          </p:cNvPr>
          <p:cNvSpPr/>
          <p:nvPr/>
        </p:nvSpPr>
        <p:spPr>
          <a:xfrm rot="8195420">
            <a:off x="1553430" y="6160897"/>
            <a:ext cx="588862" cy="44864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: esquinas diagonales redondeadas 22">
            <a:extLst>
              <a:ext uri="{FF2B5EF4-FFF2-40B4-BE49-F238E27FC236}">
                <a16:creationId xmlns:a16="http://schemas.microsoft.com/office/drawing/2014/main" xmlns="" id="{EEFC81A9-24B3-6DFD-3B0A-A6EE125077A4}"/>
              </a:ext>
            </a:extLst>
          </p:cNvPr>
          <p:cNvSpPr/>
          <p:nvPr/>
        </p:nvSpPr>
        <p:spPr>
          <a:xfrm rot="13438910">
            <a:off x="2076393" y="5891323"/>
            <a:ext cx="350463" cy="22925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68B6BBB8-0D9C-DC41-E614-00E5B29BE9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8235" y="5923653"/>
            <a:ext cx="1434595" cy="923131"/>
          </a:xfrm>
          <a:prstGeom prst="rect">
            <a:avLst/>
          </a:prstGeom>
        </p:spPr>
      </p:pic>
      <p:sp>
        <p:nvSpPr>
          <p:cNvPr id="25" name="Flecha: cheurón 24">
            <a:extLst>
              <a:ext uri="{FF2B5EF4-FFF2-40B4-BE49-F238E27FC236}">
                <a16:creationId xmlns:a16="http://schemas.microsoft.com/office/drawing/2014/main" xmlns="" id="{F77F1284-06CC-DEBF-E650-F9C231395366}"/>
              </a:ext>
            </a:extLst>
          </p:cNvPr>
          <p:cNvSpPr/>
          <p:nvPr/>
        </p:nvSpPr>
        <p:spPr>
          <a:xfrm rot="10800000">
            <a:off x="-1056962" y="518060"/>
            <a:ext cx="3348481" cy="1900177"/>
          </a:xfrm>
          <a:prstGeom prst="chevron">
            <a:avLst>
              <a:gd name="adj" fmla="val 24673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Arial Rounded MT Bold" panose="020F0704030504030204" pitchFamily="34" charset="0"/>
              <a:cs typeface="+mj-cs"/>
            </a:endParaRPr>
          </a:p>
        </p:txBody>
      </p:sp>
      <p:sp>
        <p:nvSpPr>
          <p:cNvPr id="26" name="Rectángulo 15">
            <a:extLst>
              <a:ext uri="{FF2B5EF4-FFF2-40B4-BE49-F238E27FC236}">
                <a16:creationId xmlns:a16="http://schemas.microsoft.com/office/drawing/2014/main" xmlns="" id="{AB45B0EB-F301-5B20-FEAA-FBC1353D33D2}"/>
              </a:ext>
            </a:extLst>
          </p:cNvPr>
          <p:cNvSpPr/>
          <p:nvPr/>
        </p:nvSpPr>
        <p:spPr>
          <a:xfrm>
            <a:off x="144444" y="360044"/>
            <a:ext cx="1788957" cy="2154614"/>
          </a:xfrm>
          <a:custGeom>
            <a:avLst/>
            <a:gdLst>
              <a:gd name="connsiteX0" fmla="*/ 0 w 1788957"/>
              <a:gd name="connsiteY0" fmla="*/ 0 h 2106487"/>
              <a:gd name="connsiteX1" fmla="*/ 1788957 w 1788957"/>
              <a:gd name="connsiteY1" fmla="*/ 0 h 2106487"/>
              <a:gd name="connsiteX2" fmla="*/ 1788957 w 1788957"/>
              <a:gd name="connsiteY2" fmla="*/ 2106487 h 2106487"/>
              <a:gd name="connsiteX3" fmla="*/ 0 w 1788957"/>
              <a:gd name="connsiteY3" fmla="*/ 2106487 h 2106487"/>
              <a:gd name="connsiteX4" fmla="*/ 0 w 1788957"/>
              <a:gd name="connsiteY4" fmla="*/ 0 h 2106487"/>
              <a:gd name="connsiteX0" fmla="*/ 0 w 1788957"/>
              <a:gd name="connsiteY0" fmla="*/ 0 h 2154614"/>
              <a:gd name="connsiteX1" fmla="*/ 1788957 w 1788957"/>
              <a:gd name="connsiteY1" fmla="*/ 0 h 2154614"/>
              <a:gd name="connsiteX2" fmla="*/ 1708746 w 1788957"/>
              <a:gd name="connsiteY2" fmla="*/ 2154614 h 2154614"/>
              <a:gd name="connsiteX3" fmla="*/ 0 w 1788957"/>
              <a:gd name="connsiteY3" fmla="*/ 2106487 h 2154614"/>
              <a:gd name="connsiteX4" fmla="*/ 0 w 1788957"/>
              <a:gd name="connsiteY4" fmla="*/ 0 h 215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8957" h="2154614">
                <a:moveTo>
                  <a:pt x="0" y="0"/>
                </a:moveTo>
                <a:lnTo>
                  <a:pt x="1788957" y="0"/>
                </a:lnTo>
                <a:lnTo>
                  <a:pt x="1708746" y="2154614"/>
                </a:lnTo>
                <a:lnTo>
                  <a:pt x="0" y="21064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>
                <a:solidFill>
                  <a:prstClr val="white"/>
                </a:solidFill>
                <a:latin typeface="Arial Rounded MT Bold" panose="020F0704030504030204" pitchFamily="34" charset="0"/>
                <a:cs typeface="+mj-cs"/>
              </a:rPr>
              <a:t>Retos a desarrollar en sinergias con aliados estratégicos</a:t>
            </a:r>
            <a:endParaRPr lang="es-ES" sz="1800" dirty="0">
              <a:solidFill>
                <a:prstClr val="white"/>
              </a:solidFill>
              <a:latin typeface="Arial Rounded MT Bold" panose="020F0704030504030204" pitchFamily="34" charset="0"/>
              <a:cs typeface="+mj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A6347CA-D6A3-CA51-0B57-2EBC9A9EA8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5178" y="4968163"/>
            <a:ext cx="295047" cy="26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71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xmlns="" id="{C3DC115F-A7C3-1729-0C2C-F3794A1D1B97}"/>
              </a:ext>
            </a:extLst>
          </p:cNvPr>
          <p:cNvSpPr/>
          <p:nvPr/>
        </p:nvSpPr>
        <p:spPr>
          <a:xfrm rot="5400000">
            <a:off x="9418267" y="5328751"/>
            <a:ext cx="1171254" cy="1128159"/>
          </a:xfrm>
          <a:prstGeom prst="round2Same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94B3A64-7862-2082-827E-70F397F52471}"/>
              </a:ext>
            </a:extLst>
          </p:cNvPr>
          <p:cNvSpPr/>
          <p:nvPr/>
        </p:nvSpPr>
        <p:spPr>
          <a:xfrm>
            <a:off x="-2111542" y="0"/>
            <a:ext cx="11700903" cy="6858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xmlns="" id="{A576D304-51BC-F4B0-D9F4-06792A1EEF3E}"/>
              </a:ext>
            </a:extLst>
          </p:cNvPr>
          <p:cNvSpPr/>
          <p:nvPr/>
        </p:nvSpPr>
        <p:spPr>
          <a:xfrm rot="5400000">
            <a:off x="9267235" y="3956485"/>
            <a:ext cx="1171254" cy="1128159"/>
          </a:xfrm>
          <a:prstGeom prst="round2Same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562C21-DC9A-4FA5-4CEC-6541986E9619}"/>
              </a:ext>
            </a:extLst>
          </p:cNvPr>
          <p:cNvSpPr/>
          <p:nvPr/>
        </p:nvSpPr>
        <p:spPr>
          <a:xfrm>
            <a:off x="-1630278" y="0"/>
            <a:ext cx="11068608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xmlns="" id="{EC392602-00C8-C3A1-820E-2853873339B8}"/>
              </a:ext>
            </a:extLst>
          </p:cNvPr>
          <p:cNvSpPr/>
          <p:nvPr/>
        </p:nvSpPr>
        <p:spPr>
          <a:xfrm rot="5400000">
            <a:off x="9162923" y="2592233"/>
            <a:ext cx="1171254" cy="1128159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8B85622-84E4-5BAD-7CEB-79339E508B12}"/>
              </a:ext>
            </a:extLst>
          </p:cNvPr>
          <p:cNvSpPr/>
          <p:nvPr/>
        </p:nvSpPr>
        <p:spPr>
          <a:xfrm>
            <a:off x="-1501942" y="-26541"/>
            <a:ext cx="10835959" cy="6900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54DF055-0E71-3200-4EE1-FA071B0D8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728" y="4185186"/>
            <a:ext cx="629082" cy="629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C8C0C0E8-5035-4471-CFAE-147A5BF98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178" y="2734270"/>
            <a:ext cx="713578" cy="71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xmlns="" id="{BC9AFB68-E77D-EA1C-86E1-9F0ED98AADB6}"/>
              </a:ext>
            </a:extLst>
          </p:cNvPr>
          <p:cNvSpPr/>
          <p:nvPr/>
        </p:nvSpPr>
        <p:spPr>
          <a:xfrm rot="5400000">
            <a:off x="9018982" y="1312043"/>
            <a:ext cx="1171254" cy="1128159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B14955D-2CA5-D26D-6A4D-E3AA5B7F8CAA}"/>
              </a:ext>
            </a:extLst>
          </p:cNvPr>
          <p:cNvSpPr/>
          <p:nvPr/>
        </p:nvSpPr>
        <p:spPr>
          <a:xfrm>
            <a:off x="-2131673" y="-23368"/>
            <a:ext cx="11321749" cy="690058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xmlns="" id="{E1DF6EAF-E93B-4BEE-4E86-23661E789284}"/>
              </a:ext>
            </a:extLst>
          </p:cNvPr>
          <p:cNvSpPr/>
          <p:nvPr/>
        </p:nvSpPr>
        <p:spPr>
          <a:xfrm rot="5400000">
            <a:off x="8872460" y="-4993"/>
            <a:ext cx="1171254" cy="112815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64C4958-F39F-244C-40F5-9F85CCBD5BD5}"/>
              </a:ext>
            </a:extLst>
          </p:cNvPr>
          <p:cNvSpPr/>
          <p:nvPr/>
        </p:nvSpPr>
        <p:spPr>
          <a:xfrm>
            <a:off x="-2113906" y="-29714"/>
            <a:ext cx="11157895" cy="6916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A331BB2-421E-34F0-AE5F-77A51C9B7E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076" y="1405499"/>
            <a:ext cx="851105" cy="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áfico 40" descr="Mujer trabajadora de la construcción con relleno sólido">
            <a:extLst>
              <a:ext uri="{FF2B5EF4-FFF2-40B4-BE49-F238E27FC236}">
                <a16:creationId xmlns:a16="http://schemas.microsoft.com/office/drawing/2014/main" xmlns="" id="{7D9830F2-FF84-0ACA-7024-751643D097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094708" y="324868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Hombre trabajador de la construcción con relleno sólido">
            <a:extLst>
              <a:ext uri="{FF2B5EF4-FFF2-40B4-BE49-F238E27FC236}">
                <a16:creationId xmlns:a16="http://schemas.microsoft.com/office/drawing/2014/main" xmlns="" id="{A62984F7-5304-C961-3A9C-B1C871528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481128" y="335367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C106ABF1-B24E-78FC-87F6-4B8D199072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9432" y="5656668"/>
            <a:ext cx="568810" cy="56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13041BA6-1003-6499-F891-E9CED18FCCB9}"/>
              </a:ext>
            </a:extLst>
          </p:cNvPr>
          <p:cNvSpPr/>
          <p:nvPr/>
        </p:nvSpPr>
        <p:spPr>
          <a:xfrm>
            <a:off x="-2138757" y="-42415"/>
            <a:ext cx="10932557" cy="6916456"/>
          </a:xfrm>
          <a:prstGeom prst="rect">
            <a:avLst/>
          </a:prstGeom>
          <a:solidFill>
            <a:srgbClr val="79E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D531176E-5E10-1CA6-C070-A9A1987B5A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185" y="1958051"/>
            <a:ext cx="2933851" cy="3010055"/>
          </a:xfrm>
          <a:prstGeom prst="ellipse">
            <a:avLst/>
          </a:prstGeom>
          <a:ln w="63500" cap="rnd">
            <a:solidFill>
              <a:srgbClr val="79E040"/>
            </a:solidFill>
          </a:ln>
          <a:effectLst/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73DD9472-1491-F1F8-74A2-64833818570B}"/>
              </a:ext>
            </a:extLst>
          </p:cNvPr>
          <p:cNvSpPr txBox="1"/>
          <p:nvPr/>
        </p:nvSpPr>
        <p:spPr>
          <a:xfrm>
            <a:off x="3157657" y="2955246"/>
            <a:ext cx="4743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¡GRACIAS!</a:t>
            </a:r>
            <a:endParaRPr lang="es-ES" sz="8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3A8B03CF-8E61-C510-B587-B4BDCB4BCD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67974" y="3156312"/>
            <a:ext cx="1434595" cy="92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283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xmlns="" id="{C3DC115F-A7C3-1729-0C2C-F3794A1D1B97}"/>
              </a:ext>
            </a:extLst>
          </p:cNvPr>
          <p:cNvSpPr/>
          <p:nvPr/>
        </p:nvSpPr>
        <p:spPr>
          <a:xfrm rot="5400000">
            <a:off x="877856" y="5328751"/>
            <a:ext cx="1171254" cy="1128159"/>
          </a:xfrm>
          <a:prstGeom prst="round2Same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94B3A64-7862-2082-827E-70F397F52471}"/>
              </a:ext>
            </a:extLst>
          </p:cNvPr>
          <p:cNvSpPr/>
          <p:nvPr/>
        </p:nvSpPr>
        <p:spPr>
          <a:xfrm>
            <a:off x="-1539740" y="0"/>
            <a:ext cx="258869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xmlns="" id="{A576D304-51BC-F4B0-D9F4-06792A1EEF3E}"/>
              </a:ext>
            </a:extLst>
          </p:cNvPr>
          <p:cNvSpPr/>
          <p:nvPr/>
        </p:nvSpPr>
        <p:spPr>
          <a:xfrm rot="5400000">
            <a:off x="662020" y="3956485"/>
            <a:ext cx="1171254" cy="1128159"/>
          </a:xfrm>
          <a:prstGeom prst="round2Same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562C21-DC9A-4FA5-4CEC-6541986E9619}"/>
              </a:ext>
            </a:extLst>
          </p:cNvPr>
          <p:cNvSpPr/>
          <p:nvPr/>
        </p:nvSpPr>
        <p:spPr>
          <a:xfrm>
            <a:off x="-1539740" y="0"/>
            <a:ext cx="2372854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xmlns="" id="{EC392602-00C8-C3A1-820E-2853873339B8}"/>
              </a:ext>
            </a:extLst>
          </p:cNvPr>
          <p:cNvSpPr/>
          <p:nvPr/>
        </p:nvSpPr>
        <p:spPr>
          <a:xfrm rot="5400000">
            <a:off x="428593" y="2602732"/>
            <a:ext cx="1171254" cy="1128159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8B85622-84E4-5BAD-7CEB-79339E508B12}"/>
              </a:ext>
            </a:extLst>
          </p:cNvPr>
          <p:cNvSpPr/>
          <p:nvPr/>
        </p:nvSpPr>
        <p:spPr>
          <a:xfrm>
            <a:off x="-1487420" y="-16042"/>
            <a:ext cx="2087107" cy="6900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9A68616E-FBDB-987D-8587-3546EE63B7D7}"/>
              </a:ext>
            </a:extLst>
          </p:cNvPr>
          <p:cNvSpPr txBox="1"/>
          <p:nvPr/>
        </p:nvSpPr>
        <p:spPr>
          <a:xfrm>
            <a:off x="6096000" y="1111945"/>
            <a:ext cx="4414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¿Qué es la </a:t>
            </a:r>
          </a:p>
          <a:p>
            <a:pPr algn="ctr"/>
            <a:r>
              <a:rPr lang="es-ES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Seguridad Hídrica?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E958771-A1CC-2BBC-41D7-66B8359BF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406" y="135110"/>
            <a:ext cx="1412153" cy="78316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2ECBFB28-2693-EE09-9220-D935E35A3F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25" t="1687" r="6835"/>
          <a:stretch>
            <a:fillRect/>
          </a:stretch>
        </p:blipFill>
        <p:spPr>
          <a:xfrm>
            <a:off x="2403361" y="204262"/>
            <a:ext cx="3844434" cy="3800356"/>
          </a:xfrm>
          <a:custGeom>
            <a:avLst/>
            <a:gdLst>
              <a:gd name="connsiteX0" fmla="*/ 2824340 w 5648680"/>
              <a:gd name="connsiteY0" fmla="*/ 0 h 5583915"/>
              <a:gd name="connsiteX1" fmla="*/ 5648680 w 5648680"/>
              <a:gd name="connsiteY1" fmla="*/ 2791958 h 5583915"/>
              <a:gd name="connsiteX2" fmla="*/ 3113113 w 5648680"/>
              <a:gd name="connsiteY2" fmla="*/ 5569502 h 5583915"/>
              <a:gd name="connsiteX3" fmla="*/ 2824361 w 5648680"/>
              <a:gd name="connsiteY3" fmla="*/ 5583915 h 5583915"/>
              <a:gd name="connsiteX4" fmla="*/ 2824320 w 5648680"/>
              <a:gd name="connsiteY4" fmla="*/ 5583915 h 5583915"/>
              <a:gd name="connsiteX5" fmla="*/ 2535568 w 5648680"/>
              <a:gd name="connsiteY5" fmla="*/ 5569502 h 5583915"/>
              <a:gd name="connsiteX6" fmla="*/ 0 w 5648680"/>
              <a:gd name="connsiteY6" fmla="*/ 2791958 h 5583915"/>
              <a:gd name="connsiteX7" fmla="*/ 2824340 w 5648680"/>
              <a:gd name="connsiteY7" fmla="*/ 0 h 558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48680" h="5583915">
                <a:moveTo>
                  <a:pt x="2824340" y="0"/>
                </a:moveTo>
                <a:cubicBezTo>
                  <a:pt x="4384180" y="0"/>
                  <a:pt x="5648680" y="1250002"/>
                  <a:pt x="5648680" y="2791958"/>
                </a:cubicBezTo>
                <a:cubicBezTo>
                  <a:pt x="5648680" y="4237542"/>
                  <a:pt x="4537303" y="5426526"/>
                  <a:pt x="3113113" y="5569502"/>
                </a:cubicBezTo>
                <a:lnTo>
                  <a:pt x="2824361" y="5583915"/>
                </a:lnTo>
                <a:lnTo>
                  <a:pt x="2824320" y="5583915"/>
                </a:lnTo>
                <a:lnTo>
                  <a:pt x="2535568" y="5569502"/>
                </a:lnTo>
                <a:cubicBezTo>
                  <a:pt x="1111377" y="5426526"/>
                  <a:pt x="0" y="4237542"/>
                  <a:pt x="0" y="2791958"/>
                </a:cubicBezTo>
                <a:cubicBezTo>
                  <a:pt x="0" y="1250002"/>
                  <a:pt x="1264500" y="0"/>
                  <a:pt x="2824340" y="0"/>
                </a:cubicBezTo>
                <a:close/>
              </a:path>
            </a:pathLst>
          </a:cu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B95D53A7-302B-9F42-2020-077407F643F3}"/>
              </a:ext>
            </a:extLst>
          </p:cNvPr>
          <p:cNvSpPr txBox="1"/>
          <p:nvPr/>
        </p:nvSpPr>
        <p:spPr>
          <a:xfrm>
            <a:off x="2207865" y="4405108"/>
            <a:ext cx="88056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prstClr val="white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Es la capacidad de una población de salvaguardar el acceso a cantidades adecuadas de agua de calidad aceptable para permitir el sostenimiento de los medios de vida, el bienestar humano y el desarrollo socioeconómico, de tal manera que se garantice la protección contra la contaminación del recurso hídrico y las enfermedades asociadas al agua y se preserven los ecosistemas en un clima de paz y estabilidad política (Naciones Unidas)</a:t>
            </a:r>
            <a:endParaRPr lang="es-CO" sz="2000" dirty="0">
              <a:solidFill>
                <a:prstClr val="white"/>
              </a:solidFill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xmlns="" id="{F7588AAB-6386-26E2-21D3-B83E6F73C6CB}"/>
              </a:ext>
            </a:extLst>
          </p:cNvPr>
          <p:cNvSpPr/>
          <p:nvPr/>
        </p:nvSpPr>
        <p:spPr>
          <a:xfrm>
            <a:off x="1978364" y="4331369"/>
            <a:ext cx="9164686" cy="2391521"/>
          </a:xfrm>
          <a:prstGeom prst="roundRect">
            <a:avLst>
              <a:gd name="adj" fmla="val 11358"/>
            </a:avLst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341D3579-46FB-525A-BA16-D22A39A8BD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252" y="5593851"/>
            <a:ext cx="568810" cy="56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54DF055-0E71-3200-4EE1-FA071B0D83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513" y="4185186"/>
            <a:ext cx="629082" cy="629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C8C0C0E8-5035-4471-CFAE-147A5BF985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48" y="2744769"/>
            <a:ext cx="713578" cy="71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xmlns="" id="{BC9AFB68-E77D-EA1C-86E1-9F0ED98AADB6}"/>
              </a:ext>
            </a:extLst>
          </p:cNvPr>
          <p:cNvSpPr/>
          <p:nvPr/>
        </p:nvSpPr>
        <p:spPr>
          <a:xfrm rot="5400000">
            <a:off x="205857" y="1312043"/>
            <a:ext cx="1171254" cy="1128159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B14955D-2CA5-D26D-6A4D-E3AA5B7F8CAA}"/>
              </a:ext>
            </a:extLst>
          </p:cNvPr>
          <p:cNvSpPr/>
          <p:nvPr/>
        </p:nvSpPr>
        <p:spPr>
          <a:xfrm>
            <a:off x="-1523950" y="-23368"/>
            <a:ext cx="1900901" cy="690058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xmlns="" id="{E1DF6EAF-E93B-4BEE-4E86-23661E789284}"/>
              </a:ext>
            </a:extLst>
          </p:cNvPr>
          <p:cNvSpPr/>
          <p:nvPr/>
        </p:nvSpPr>
        <p:spPr>
          <a:xfrm rot="5400000">
            <a:off x="24750" y="-4993"/>
            <a:ext cx="1171254" cy="112815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64C4958-F39F-244C-40F5-9F85CCBD5BD5}"/>
              </a:ext>
            </a:extLst>
          </p:cNvPr>
          <p:cNvSpPr/>
          <p:nvPr/>
        </p:nvSpPr>
        <p:spPr>
          <a:xfrm>
            <a:off x="-1487420" y="-26540"/>
            <a:ext cx="1664449" cy="6900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A331BB2-421E-34F0-AE5F-77A51C9B7E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51" y="1405499"/>
            <a:ext cx="851105" cy="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áfico 40" descr="Mujer trabajadora de la construcción con relleno sólido">
            <a:extLst>
              <a:ext uri="{FF2B5EF4-FFF2-40B4-BE49-F238E27FC236}">
                <a16:creationId xmlns:a16="http://schemas.microsoft.com/office/drawing/2014/main" xmlns="" id="{7D9830F2-FF84-0ACA-7024-751643D097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46999" y="324868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Hombre trabajador de la construcción con relleno sólido">
            <a:extLst>
              <a:ext uri="{FF2B5EF4-FFF2-40B4-BE49-F238E27FC236}">
                <a16:creationId xmlns:a16="http://schemas.microsoft.com/office/drawing/2014/main" xmlns="" id="{A62984F7-5304-C961-3A9C-B1C8715281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33419" y="335367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7042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xmlns="" id="{C3DC115F-A7C3-1729-0C2C-F3794A1D1B97}"/>
              </a:ext>
            </a:extLst>
          </p:cNvPr>
          <p:cNvSpPr/>
          <p:nvPr/>
        </p:nvSpPr>
        <p:spPr>
          <a:xfrm rot="5400000">
            <a:off x="10294567" y="5328751"/>
            <a:ext cx="1171254" cy="1128159"/>
          </a:xfrm>
          <a:prstGeom prst="round2Same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94B3A64-7862-2082-827E-70F397F52471}"/>
              </a:ext>
            </a:extLst>
          </p:cNvPr>
          <p:cNvSpPr/>
          <p:nvPr/>
        </p:nvSpPr>
        <p:spPr>
          <a:xfrm>
            <a:off x="0" y="0"/>
            <a:ext cx="10465661" cy="6858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xmlns="" id="{A576D304-51BC-F4B0-D9F4-06792A1EEF3E}"/>
              </a:ext>
            </a:extLst>
          </p:cNvPr>
          <p:cNvSpPr/>
          <p:nvPr/>
        </p:nvSpPr>
        <p:spPr>
          <a:xfrm rot="5400000">
            <a:off x="662020" y="3956485"/>
            <a:ext cx="1171254" cy="1128159"/>
          </a:xfrm>
          <a:prstGeom prst="round2Same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562C21-DC9A-4FA5-4CEC-6541986E9619}"/>
              </a:ext>
            </a:extLst>
          </p:cNvPr>
          <p:cNvSpPr/>
          <p:nvPr/>
        </p:nvSpPr>
        <p:spPr>
          <a:xfrm>
            <a:off x="83930" y="0"/>
            <a:ext cx="749184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xmlns="" id="{EC392602-00C8-C3A1-820E-2853873339B8}"/>
              </a:ext>
            </a:extLst>
          </p:cNvPr>
          <p:cNvSpPr/>
          <p:nvPr/>
        </p:nvSpPr>
        <p:spPr>
          <a:xfrm rot="5400000">
            <a:off x="428593" y="2602732"/>
            <a:ext cx="1171254" cy="1128159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8B85622-84E4-5BAD-7CEB-79339E508B12}"/>
              </a:ext>
            </a:extLst>
          </p:cNvPr>
          <p:cNvSpPr/>
          <p:nvPr/>
        </p:nvSpPr>
        <p:spPr>
          <a:xfrm>
            <a:off x="134078" y="-16042"/>
            <a:ext cx="465609" cy="6900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E958771-A1CC-2BBC-41D7-66B8359BF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406" y="135110"/>
            <a:ext cx="1412153" cy="78316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54DF055-0E71-3200-4EE1-FA071B0D8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513" y="4185186"/>
            <a:ext cx="629082" cy="629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C8C0C0E8-5035-4471-CFAE-147A5BF985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48" y="2744769"/>
            <a:ext cx="713578" cy="71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xmlns="" id="{BC9AFB68-E77D-EA1C-86E1-9F0ED98AADB6}"/>
              </a:ext>
            </a:extLst>
          </p:cNvPr>
          <p:cNvSpPr/>
          <p:nvPr/>
        </p:nvSpPr>
        <p:spPr>
          <a:xfrm rot="5400000">
            <a:off x="205857" y="1312043"/>
            <a:ext cx="1171254" cy="1128159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B14955D-2CA5-D26D-6A4D-E3AA5B7F8CAA}"/>
              </a:ext>
            </a:extLst>
          </p:cNvPr>
          <p:cNvSpPr/>
          <p:nvPr/>
        </p:nvSpPr>
        <p:spPr>
          <a:xfrm>
            <a:off x="108797" y="-23368"/>
            <a:ext cx="268154" cy="690058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xmlns="" id="{E1DF6EAF-E93B-4BEE-4E86-23661E789284}"/>
              </a:ext>
            </a:extLst>
          </p:cNvPr>
          <p:cNvSpPr/>
          <p:nvPr/>
        </p:nvSpPr>
        <p:spPr>
          <a:xfrm rot="5400000">
            <a:off x="24750" y="-4993"/>
            <a:ext cx="1171254" cy="112815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64C4958-F39F-244C-40F5-9F85CCBD5BD5}"/>
              </a:ext>
            </a:extLst>
          </p:cNvPr>
          <p:cNvSpPr/>
          <p:nvPr/>
        </p:nvSpPr>
        <p:spPr>
          <a:xfrm>
            <a:off x="117010" y="-26540"/>
            <a:ext cx="60019" cy="6900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A331BB2-421E-34F0-AE5F-77A51C9B7E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51" y="1405499"/>
            <a:ext cx="851105" cy="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áfico 40" descr="Mujer trabajadora de la construcción con relleno sólido">
            <a:extLst>
              <a:ext uri="{FF2B5EF4-FFF2-40B4-BE49-F238E27FC236}">
                <a16:creationId xmlns:a16="http://schemas.microsoft.com/office/drawing/2014/main" xmlns="" id="{7D9830F2-FF84-0ACA-7024-751643D09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46999" y="324868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Hombre trabajador de la construcción con relleno sólido">
            <a:extLst>
              <a:ext uri="{FF2B5EF4-FFF2-40B4-BE49-F238E27FC236}">
                <a16:creationId xmlns:a16="http://schemas.microsoft.com/office/drawing/2014/main" xmlns="" id="{A62984F7-5304-C961-3A9C-B1C8715281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33419" y="335367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Cerrar corchete 51">
            <a:extLst>
              <a:ext uri="{FF2B5EF4-FFF2-40B4-BE49-F238E27FC236}">
                <a16:creationId xmlns:a16="http://schemas.microsoft.com/office/drawing/2014/main" xmlns="" id="{278EED15-33F8-00E3-D092-8DF52870566C}"/>
              </a:ext>
            </a:extLst>
          </p:cNvPr>
          <p:cNvSpPr/>
          <p:nvPr/>
        </p:nvSpPr>
        <p:spPr>
          <a:xfrm rot="5400000">
            <a:off x="10442390" y="5465287"/>
            <a:ext cx="158214" cy="910219"/>
          </a:xfrm>
          <a:prstGeom prst="rightBracket">
            <a:avLst>
              <a:gd name="adj" fmla="val 84391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C106ABF1-B24E-78FC-87F6-4B8D199072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732" y="5656668"/>
            <a:ext cx="568810" cy="56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xmlns="" id="{714432E2-2624-4CB3-04B1-F19A87171E32}"/>
              </a:ext>
            </a:extLst>
          </p:cNvPr>
          <p:cNvCxnSpPr>
            <a:cxnSpLocks/>
            <a:stCxn id="55" idx="2"/>
          </p:cNvCxnSpPr>
          <p:nvPr/>
        </p:nvCxnSpPr>
        <p:spPr>
          <a:xfrm flipH="1">
            <a:off x="10066388" y="491325"/>
            <a:ext cx="3761" cy="534996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029262D8-E387-72D5-4AAC-5E18D08711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2625" y="225783"/>
            <a:ext cx="295047" cy="265542"/>
          </a:xfrm>
          <a:prstGeom prst="rect">
            <a:avLst/>
          </a:prstGeom>
        </p:spPr>
      </p:pic>
      <p:sp>
        <p:nvSpPr>
          <p:cNvPr id="56" name="Rectángulo: esquinas diagonales redondeadas 55">
            <a:extLst>
              <a:ext uri="{FF2B5EF4-FFF2-40B4-BE49-F238E27FC236}">
                <a16:creationId xmlns:a16="http://schemas.microsoft.com/office/drawing/2014/main" xmlns="" id="{8F069B58-2875-C565-347C-8566FAA142B7}"/>
              </a:ext>
            </a:extLst>
          </p:cNvPr>
          <p:cNvSpPr/>
          <p:nvPr/>
        </p:nvSpPr>
        <p:spPr>
          <a:xfrm>
            <a:off x="6833473" y="295054"/>
            <a:ext cx="2711700" cy="90370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1600" dirty="0">
                <a:solidFill>
                  <a:srgbClr val="008000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Agua potable y </a:t>
            </a:r>
          </a:p>
          <a:p>
            <a:pPr algn="r"/>
            <a:r>
              <a:rPr lang="es-ES" sz="1600" dirty="0">
                <a:solidFill>
                  <a:srgbClr val="008000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bienestar humano</a:t>
            </a:r>
          </a:p>
        </p:txBody>
      </p:sp>
      <p:sp>
        <p:nvSpPr>
          <p:cNvPr id="57" name="Rectángulo: esquinas diagonales redondeadas 56">
            <a:extLst>
              <a:ext uri="{FF2B5EF4-FFF2-40B4-BE49-F238E27FC236}">
                <a16:creationId xmlns:a16="http://schemas.microsoft.com/office/drawing/2014/main" xmlns="" id="{46891F8D-09CF-EE7C-8919-7145D1D4D6A5}"/>
              </a:ext>
            </a:extLst>
          </p:cNvPr>
          <p:cNvSpPr/>
          <p:nvPr/>
        </p:nvSpPr>
        <p:spPr>
          <a:xfrm>
            <a:off x="6845063" y="1369813"/>
            <a:ext cx="2683564" cy="88679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1600">
                <a:solidFill>
                  <a:srgbClr val="008000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Ecosistemas</a:t>
            </a:r>
            <a:endParaRPr lang="es-ES" sz="1600" dirty="0">
              <a:solidFill>
                <a:srgbClr val="008000"/>
              </a:solidFill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xmlns="" id="{4F3565AE-1247-0731-D36F-17185E0D9C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3225" y="1081549"/>
            <a:ext cx="295047" cy="265542"/>
          </a:xfrm>
          <a:prstGeom prst="rect">
            <a:avLst/>
          </a:prstGeom>
        </p:spPr>
      </p:pic>
      <p:sp>
        <p:nvSpPr>
          <p:cNvPr id="59" name="Rectángulo: esquinas diagonales redondeadas 58">
            <a:extLst>
              <a:ext uri="{FF2B5EF4-FFF2-40B4-BE49-F238E27FC236}">
                <a16:creationId xmlns:a16="http://schemas.microsoft.com/office/drawing/2014/main" xmlns="" id="{49396CC1-B0B0-41FD-0F59-7D75639B8183}"/>
              </a:ext>
            </a:extLst>
          </p:cNvPr>
          <p:cNvSpPr/>
          <p:nvPr/>
        </p:nvSpPr>
        <p:spPr>
          <a:xfrm>
            <a:off x="6825006" y="2384852"/>
            <a:ext cx="2711700" cy="90370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1600" dirty="0">
                <a:solidFill>
                  <a:srgbClr val="008000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Riesgos vinculados al agua y al cambio climático</a:t>
            </a: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xmlns="" id="{D55E1050-A745-1F75-7C31-B3020950F1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1304" y="1916113"/>
            <a:ext cx="295047" cy="265542"/>
          </a:xfrm>
          <a:prstGeom prst="rect">
            <a:avLst/>
          </a:prstGeom>
        </p:spPr>
      </p:pic>
      <p:sp>
        <p:nvSpPr>
          <p:cNvPr id="61" name="Rectángulo: esquinas diagonales redondeadas 60">
            <a:extLst>
              <a:ext uri="{FF2B5EF4-FFF2-40B4-BE49-F238E27FC236}">
                <a16:creationId xmlns:a16="http://schemas.microsoft.com/office/drawing/2014/main" xmlns="" id="{A035B045-3CD4-8767-5B6C-10AB7705D5E3}"/>
              </a:ext>
            </a:extLst>
          </p:cNvPr>
          <p:cNvSpPr/>
          <p:nvPr/>
        </p:nvSpPr>
        <p:spPr>
          <a:xfrm>
            <a:off x="6771623" y="3440960"/>
            <a:ext cx="2773550" cy="90370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1600" dirty="0">
                <a:solidFill>
                  <a:srgbClr val="008000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Actividades </a:t>
            </a:r>
          </a:p>
          <a:p>
            <a:pPr algn="r"/>
            <a:r>
              <a:rPr lang="es-ES" sz="1600" dirty="0">
                <a:solidFill>
                  <a:srgbClr val="008000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económicas y desarrollo</a:t>
            </a:r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xmlns="" id="{480756E8-83E0-0F71-0F0C-3893098454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9770" y="2728915"/>
            <a:ext cx="295047" cy="265542"/>
          </a:xfrm>
          <a:prstGeom prst="rect">
            <a:avLst/>
          </a:prstGeom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xmlns="" id="{EC7CF13A-2E0D-5E44-07B1-417B2829B234}"/>
              </a:ext>
            </a:extLst>
          </p:cNvPr>
          <p:cNvSpPr txBox="1"/>
          <p:nvPr/>
        </p:nvSpPr>
        <p:spPr>
          <a:xfrm>
            <a:off x="1989413" y="375788"/>
            <a:ext cx="47074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600" dirty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La población tiene acceso a agua segura, accesible y en cantidades suficientes para satisfacer las necesidades básicas 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xmlns="" id="{74294760-D5E2-A0B8-A754-5D399E3C589F}"/>
              </a:ext>
            </a:extLst>
          </p:cNvPr>
          <p:cNvSpPr txBox="1"/>
          <p:nvPr/>
        </p:nvSpPr>
        <p:spPr>
          <a:xfrm>
            <a:off x="2325783" y="1455842"/>
            <a:ext cx="43081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600" dirty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Los ecosistemas se preservan y pueden prestar servicios, de los cuales dependen tanto la naturaleza como las personas.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xmlns="" id="{29C6A24F-2BF0-9A7C-974C-993F0C3D7545}"/>
              </a:ext>
            </a:extLst>
          </p:cNvPr>
          <p:cNvSpPr txBox="1"/>
          <p:nvPr/>
        </p:nvSpPr>
        <p:spPr>
          <a:xfrm>
            <a:off x="2232110" y="2498571"/>
            <a:ext cx="44016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600" dirty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Las poblaciones son resilientes ante los riesgos vinculados al agua, como inundaciones sequías y contaminación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xmlns="" id="{65BB6785-656F-7D07-B87B-7A2BBDB52474}"/>
              </a:ext>
            </a:extLst>
          </p:cNvPr>
          <p:cNvSpPr txBox="1"/>
          <p:nvPr/>
        </p:nvSpPr>
        <p:spPr>
          <a:xfrm>
            <a:off x="2267749" y="3544335"/>
            <a:ext cx="43808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600" dirty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Suministro de agua adecuado para la producción de alimentos, la industria, el transporte y el turismo</a:t>
            </a:r>
          </a:p>
        </p:txBody>
      </p:sp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569F4AD7-1F6E-89B1-1C70-B0A658267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34" y="6030510"/>
            <a:ext cx="1402689" cy="6910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CuadroTexto 67">
            <a:extLst>
              <a:ext uri="{FF2B5EF4-FFF2-40B4-BE49-F238E27FC236}">
                <a16:creationId xmlns:a16="http://schemas.microsoft.com/office/drawing/2014/main" xmlns="" id="{A4DB6994-7723-2753-1A33-512FB5DD7B7D}"/>
              </a:ext>
            </a:extLst>
          </p:cNvPr>
          <p:cNvSpPr txBox="1"/>
          <p:nvPr/>
        </p:nvSpPr>
        <p:spPr>
          <a:xfrm>
            <a:off x="5970080" y="6226092"/>
            <a:ext cx="237576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r">
              <a:defRPr sz="110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ES" sz="1400" b="1" dirty="0"/>
              <a:t>Paz y estabilidad</a:t>
            </a:r>
            <a:r>
              <a:rPr lang="es-ES" dirty="0"/>
              <a:t> </a:t>
            </a:r>
          </a:p>
          <a:p>
            <a:pPr algn="ctr"/>
            <a:r>
              <a:rPr lang="es-ES" dirty="0"/>
              <a:t>política</a:t>
            </a:r>
            <a:endParaRPr lang="es-CO" dirty="0"/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xmlns="" id="{876A950E-F573-A8FF-4DAD-052786E2D7FE}"/>
              </a:ext>
            </a:extLst>
          </p:cNvPr>
          <p:cNvSpPr txBox="1"/>
          <p:nvPr/>
        </p:nvSpPr>
        <p:spPr>
          <a:xfrm>
            <a:off x="4311436" y="6177708"/>
            <a:ext cx="237576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r">
              <a:defRPr sz="110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ES" sz="1600" b="1" dirty="0"/>
              <a:t>Cooperación </a:t>
            </a:r>
          </a:p>
          <a:p>
            <a:pPr algn="ctr"/>
            <a:r>
              <a:rPr lang="es-ES" dirty="0"/>
              <a:t>transfronteriza</a:t>
            </a:r>
            <a:endParaRPr lang="es-CO" dirty="0"/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xmlns="" id="{23F9790B-0870-AE1F-BA76-D6329BA502EF}"/>
              </a:ext>
            </a:extLst>
          </p:cNvPr>
          <p:cNvSpPr txBox="1"/>
          <p:nvPr/>
        </p:nvSpPr>
        <p:spPr>
          <a:xfrm>
            <a:off x="7532309" y="6226387"/>
            <a:ext cx="2375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r">
              <a:defRPr sz="110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ES" sz="1400" b="1" dirty="0"/>
              <a:t>Financiamiento</a:t>
            </a:r>
            <a:endParaRPr lang="es-CO" sz="1400" b="1" dirty="0"/>
          </a:p>
        </p:txBody>
      </p:sp>
      <p:sp>
        <p:nvSpPr>
          <p:cNvPr id="71" name="Elipse 70">
            <a:extLst>
              <a:ext uri="{FF2B5EF4-FFF2-40B4-BE49-F238E27FC236}">
                <a16:creationId xmlns:a16="http://schemas.microsoft.com/office/drawing/2014/main" xmlns="" id="{93261F34-6A82-D89C-E602-2BACEB6FB0C7}"/>
              </a:ext>
            </a:extLst>
          </p:cNvPr>
          <p:cNvSpPr/>
          <p:nvPr/>
        </p:nvSpPr>
        <p:spPr>
          <a:xfrm>
            <a:off x="3274222" y="4961658"/>
            <a:ext cx="1257587" cy="11863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2" name="Imagen 71">
            <a:extLst>
              <a:ext uri="{FF2B5EF4-FFF2-40B4-BE49-F238E27FC236}">
                <a16:creationId xmlns:a16="http://schemas.microsoft.com/office/drawing/2014/main" xmlns="" id="{58F5D05C-AD3E-1483-DCB4-4F643BADF9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733" y="5073368"/>
            <a:ext cx="941693" cy="941693"/>
          </a:xfrm>
          <a:prstGeom prst="rect">
            <a:avLst/>
          </a:prstGeom>
        </p:spPr>
      </p:pic>
      <p:sp>
        <p:nvSpPr>
          <p:cNvPr id="73" name="Elipse 72">
            <a:extLst>
              <a:ext uri="{FF2B5EF4-FFF2-40B4-BE49-F238E27FC236}">
                <a16:creationId xmlns:a16="http://schemas.microsoft.com/office/drawing/2014/main" xmlns="" id="{60405199-2C83-F48B-F28D-AD33CF418C2F}"/>
              </a:ext>
            </a:extLst>
          </p:cNvPr>
          <p:cNvSpPr/>
          <p:nvPr/>
        </p:nvSpPr>
        <p:spPr>
          <a:xfrm>
            <a:off x="4934578" y="4954079"/>
            <a:ext cx="1257587" cy="11863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4" name="Imagen 73">
            <a:extLst>
              <a:ext uri="{FF2B5EF4-FFF2-40B4-BE49-F238E27FC236}">
                <a16:creationId xmlns:a16="http://schemas.microsoft.com/office/drawing/2014/main" xmlns="" id="{97E8999D-F523-981A-5C79-80506304EAB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108" y="5057811"/>
            <a:ext cx="941693" cy="941693"/>
          </a:xfrm>
          <a:prstGeom prst="rect">
            <a:avLst/>
          </a:prstGeom>
        </p:spPr>
      </p:pic>
      <p:sp>
        <p:nvSpPr>
          <p:cNvPr id="75" name="Elipse 74">
            <a:extLst>
              <a:ext uri="{FF2B5EF4-FFF2-40B4-BE49-F238E27FC236}">
                <a16:creationId xmlns:a16="http://schemas.microsoft.com/office/drawing/2014/main" xmlns="" id="{720D2A6D-6220-6C5C-31AA-4C25196C90BB}"/>
              </a:ext>
            </a:extLst>
          </p:cNvPr>
          <p:cNvSpPr/>
          <p:nvPr/>
        </p:nvSpPr>
        <p:spPr>
          <a:xfrm>
            <a:off x="6525295" y="4972704"/>
            <a:ext cx="1257587" cy="11863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6" name="Imagen 75">
            <a:extLst>
              <a:ext uri="{FF2B5EF4-FFF2-40B4-BE49-F238E27FC236}">
                <a16:creationId xmlns:a16="http://schemas.microsoft.com/office/drawing/2014/main" xmlns="" id="{91DCCF57-CDBE-8775-8861-4905523D2FE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623" y="5110955"/>
            <a:ext cx="844084" cy="844084"/>
          </a:xfrm>
          <a:prstGeom prst="rect">
            <a:avLst/>
          </a:prstGeom>
        </p:spPr>
      </p:pic>
      <p:sp>
        <p:nvSpPr>
          <p:cNvPr id="77" name="Elipse 76">
            <a:extLst>
              <a:ext uri="{FF2B5EF4-FFF2-40B4-BE49-F238E27FC236}">
                <a16:creationId xmlns:a16="http://schemas.microsoft.com/office/drawing/2014/main" xmlns="" id="{AE8F5341-33CF-9AEB-C1E8-EE2E7C873429}"/>
              </a:ext>
            </a:extLst>
          </p:cNvPr>
          <p:cNvSpPr/>
          <p:nvPr/>
        </p:nvSpPr>
        <p:spPr>
          <a:xfrm>
            <a:off x="8077712" y="5015520"/>
            <a:ext cx="1257587" cy="11863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8" name="Imagen 77">
            <a:extLst>
              <a:ext uri="{FF2B5EF4-FFF2-40B4-BE49-F238E27FC236}">
                <a16:creationId xmlns:a16="http://schemas.microsoft.com/office/drawing/2014/main" xmlns="" id="{52AC7A5F-D01A-CB2F-9064-40ED613C9A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239" y="5196777"/>
            <a:ext cx="844084" cy="844084"/>
          </a:xfrm>
          <a:prstGeom prst="rect">
            <a:avLst/>
          </a:prstGeom>
        </p:spPr>
      </p:pic>
      <p:sp>
        <p:nvSpPr>
          <p:cNvPr id="80" name="CuadroTexto 79">
            <a:extLst>
              <a:ext uri="{FF2B5EF4-FFF2-40B4-BE49-F238E27FC236}">
                <a16:creationId xmlns:a16="http://schemas.microsoft.com/office/drawing/2014/main" xmlns="" id="{81359473-65CF-4216-E48E-091B4656926E}"/>
              </a:ext>
            </a:extLst>
          </p:cNvPr>
          <p:cNvSpPr txBox="1"/>
          <p:nvPr/>
        </p:nvSpPr>
        <p:spPr>
          <a:xfrm>
            <a:off x="2683646" y="6171717"/>
            <a:ext cx="237576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r">
              <a:defRPr sz="110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ES" sz="1600" b="1" dirty="0"/>
              <a:t>Gobernanza</a:t>
            </a:r>
          </a:p>
          <a:p>
            <a:pPr algn="ctr"/>
            <a:r>
              <a:rPr lang="es-ES" dirty="0"/>
              <a:t>adecuada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013240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xmlns="" id="{C3DC115F-A7C3-1729-0C2C-F3794A1D1B97}"/>
              </a:ext>
            </a:extLst>
          </p:cNvPr>
          <p:cNvSpPr/>
          <p:nvPr/>
        </p:nvSpPr>
        <p:spPr>
          <a:xfrm rot="5400000">
            <a:off x="10294567" y="5328751"/>
            <a:ext cx="1171254" cy="1128159"/>
          </a:xfrm>
          <a:prstGeom prst="round2Same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94B3A64-7862-2082-827E-70F397F52471}"/>
              </a:ext>
            </a:extLst>
          </p:cNvPr>
          <p:cNvSpPr/>
          <p:nvPr/>
        </p:nvSpPr>
        <p:spPr>
          <a:xfrm>
            <a:off x="-1235242" y="0"/>
            <a:ext cx="11700903" cy="6858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xmlns="" id="{A576D304-51BC-F4B0-D9F4-06792A1EEF3E}"/>
              </a:ext>
            </a:extLst>
          </p:cNvPr>
          <p:cNvSpPr/>
          <p:nvPr/>
        </p:nvSpPr>
        <p:spPr>
          <a:xfrm rot="5400000">
            <a:off x="10143535" y="3956485"/>
            <a:ext cx="1171254" cy="1128159"/>
          </a:xfrm>
          <a:prstGeom prst="round2Same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562C21-DC9A-4FA5-4CEC-6541986E9619}"/>
              </a:ext>
            </a:extLst>
          </p:cNvPr>
          <p:cNvSpPr/>
          <p:nvPr/>
        </p:nvSpPr>
        <p:spPr>
          <a:xfrm>
            <a:off x="-753978" y="0"/>
            <a:ext cx="11068608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xmlns="" id="{EC392602-00C8-C3A1-820E-2853873339B8}"/>
              </a:ext>
            </a:extLst>
          </p:cNvPr>
          <p:cNvSpPr/>
          <p:nvPr/>
        </p:nvSpPr>
        <p:spPr>
          <a:xfrm rot="5400000">
            <a:off x="428593" y="2602732"/>
            <a:ext cx="1171254" cy="1128159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8B85622-84E4-5BAD-7CEB-79339E508B12}"/>
              </a:ext>
            </a:extLst>
          </p:cNvPr>
          <p:cNvSpPr/>
          <p:nvPr/>
        </p:nvSpPr>
        <p:spPr>
          <a:xfrm>
            <a:off x="-1029828" y="-16042"/>
            <a:ext cx="1629515" cy="6900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E958771-A1CC-2BBC-41D7-66B8359BF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406" y="135110"/>
            <a:ext cx="1412153" cy="78316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54DF055-0E71-3200-4EE1-FA071B0D8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028" y="4185186"/>
            <a:ext cx="629082" cy="629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C8C0C0E8-5035-4471-CFAE-147A5BF985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48" y="2744769"/>
            <a:ext cx="713578" cy="71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xmlns="" id="{BC9AFB68-E77D-EA1C-86E1-9F0ED98AADB6}"/>
              </a:ext>
            </a:extLst>
          </p:cNvPr>
          <p:cNvSpPr/>
          <p:nvPr/>
        </p:nvSpPr>
        <p:spPr>
          <a:xfrm rot="5400000">
            <a:off x="205857" y="1312043"/>
            <a:ext cx="1171254" cy="1128159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B14955D-2CA5-D26D-6A4D-E3AA5B7F8CAA}"/>
              </a:ext>
            </a:extLst>
          </p:cNvPr>
          <p:cNvSpPr/>
          <p:nvPr/>
        </p:nvSpPr>
        <p:spPr>
          <a:xfrm>
            <a:off x="-1029828" y="-23368"/>
            <a:ext cx="1406779" cy="690058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xmlns="" id="{E1DF6EAF-E93B-4BEE-4E86-23661E789284}"/>
              </a:ext>
            </a:extLst>
          </p:cNvPr>
          <p:cNvSpPr/>
          <p:nvPr/>
        </p:nvSpPr>
        <p:spPr>
          <a:xfrm rot="5400000">
            <a:off x="24750" y="-4993"/>
            <a:ext cx="1171254" cy="112815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64C4958-F39F-244C-40F5-9F85CCBD5BD5}"/>
              </a:ext>
            </a:extLst>
          </p:cNvPr>
          <p:cNvSpPr/>
          <p:nvPr/>
        </p:nvSpPr>
        <p:spPr>
          <a:xfrm>
            <a:off x="-1008059" y="-26540"/>
            <a:ext cx="1185088" cy="6900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A331BB2-421E-34F0-AE5F-77A51C9B7E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51" y="1405499"/>
            <a:ext cx="851105" cy="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áfico 40" descr="Mujer trabajadora de la construcción con relleno sólido">
            <a:extLst>
              <a:ext uri="{FF2B5EF4-FFF2-40B4-BE49-F238E27FC236}">
                <a16:creationId xmlns:a16="http://schemas.microsoft.com/office/drawing/2014/main" xmlns="" id="{7D9830F2-FF84-0ACA-7024-751643D09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46999" y="324868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Hombre trabajador de la construcción con relleno sólido">
            <a:extLst>
              <a:ext uri="{FF2B5EF4-FFF2-40B4-BE49-F238E27FC236}">
                <a16:creationId xmlns:a16="http://schemas.microsoft.com/office/drawing/2014/main" xmlns="" id="{A62984F7-5304-C961-3A9C-B1C8715281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33419" y="335367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C106ABF1-B24E-78FC-87F6-4B8D199072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732" y="5656668"/>
            <a:ext cx="568810" cy="56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Agua prepago">
            <a:extLst>
              <a:ext uri="{FF2B5EF4-FFF2-40B4-BE49-F238E27FC236}">
                <a16:creationId xmlns:a16="http://schemas.microsoft.com/office/drawing/2014/main" xmlns="" id="{B8A9D2FB-D6AF-DC24-3FF4-6B691FBB2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t="3736" r="46695" b="15774"/>
          <a:stretch/>
        </p:blipFill>
        <p:spPr bwMode="auto">
          <a:xfrm>
            <a:off x="1828835" y="1453609"/>
            <a:ext cx="2524783" cy="3473691"/>
          </a:xfrm>
          <a:custGeom>
            <a:avLst/>
            <a:gdLst>
              <a:gd name="connsiteX0" fmla="*/ 2340318 w 4680635"/>
              <a:gd name="connsiteY0" fmla="*/ 0 h 6439793"/>
              <a:gd name="connsiteX1" fmla="*/ 4680635 w 4680635"/>
              <a:gd name="connsiteY1" fmla="*/ 0 h 6439793"/>
              <a:gd name="connsiteX2" fmla="*/ 4680635 w 4680635"/>
              <a:gd name="connsiteY2" fmla="*/ 4099475 h 6439793"/>
              <a:gd name="connsiteX3" fmla="*/ 2340317 w 4680635"/>
              <a:gd name="connsiteY3" fmla="*/ 6439793 h 6439793"/>
              <a:gd name="connsiteX4" fmla="*/ 0 w 4680635"/>
              <a:gd name="connsiteY4" fmla="*/ 6439792 h 6439793"/>
              <a:gd name="connsiteX5" fmla="*/ 0 w 4680635"/>
              <a:gd name="connsiteY5" fmla="*/ 2340318 h 6439793"/>
              <a:gd name="connsiteX6" fmla="*/ 2340318 w 4680635"/>
              <a:gd name="connsiteY6" fmla="*/ 0 h 643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0635" h="6439793">
                <a:moveTo>
                  <a:pt x="2340318" y="0"/>
                </a:moveTo>
                <a:lnTo>
                  <a:pt x="4680635" y="0"/>
                </a:lnTo>
                <a:lnTo>
                  <a:pt x="4680635" y="4099475"/>
                </a:lnTo>
                <a:cubicBezTo>
                  <a:pt x="4680635" y="5391997"/>
                  <a:pt x="3632839" y="6439793"/>
                  <a:pt x="2340317" y="6439793"/>
                </a:cubicBezTo>
                <a:lnTo>
                  <a:pt x="0" y="6439792"/>
                </a:lnTo>
                <a:lnTo>
                  <a:pt x="0" y="2340318"/>
                </a:lnTo>
                <a:cubicBezTo>
                  <a:pt x="0" y="1047796"/>
                  <a:pt x="1047796" y="0"/>
                  <a:pt x="23403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F899F57B-AA5A-89FC-29B0-EA1D2C5B43FA}"/>
              </a:ext>
            </a:extLst>
          </p:cNvPr>
          <p:cNvGrpSpPr/>
          <p:nvPr/>
        </p:nvGrpSpPr>
        <p:grpSpPr>
          <a:xfrm>
            <a:off x="470116" y="4543636"/>
            <a:ext cx="4859724" cy="700314"/>
            <a:chOff x="2227045" y="5014930"/>
            <a:chExt cx="2524783" cy="253997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xmlns="" id="{7FCACD67-836C-0217-4398-FEC2ADA19743}"/>
                </a:ext>
              </a:extLst>
            </p:cNvPr>
            <p:cNvSpPr/>
            <p:nvPr/>
          </p:nvSpPr>
          <p:spPr>
            <a:xfrm>
              <a:off x="2495661" y="5014930"/>
              <a:ext cx="1987550" cy="25399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800"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xmlns="" id="{3C4A0AC9-5DD4-C4ED-429F-C12F84E9B086}"/>
                </a:ext>
              </a:extLst>
            </p:cNvPr>
            <p:cNvSpPr txBox="1">
              <a:spLocks/>
            </p:cNvSpPr>
            <p:nvPr/>
          </p:nvSpPr>
          <p:spPr>
            <a:xfrm>
              <a:off x="2227045" y="5043907"/>
              <a:ext cx="2524783" cy="181425"/>
            </a:xfrm>
            <a:prstGeom prst="rect">
              <a:avLst/>
            </a:prstGeom>
            <a:noFill/>
          </p:spPr>
          <p:txBody>
            <a:bodyPr vert="horz" wrap="square" lIns="0" tIns="7701" rIns="0" bIns="0" rtlCol="0">
              <a:spAutoFit/>
            </a:bodyPr>
            <a:lstStyle>
              <a:lvl1pPr>
                <a:defRPr sz="2122" b="0" i="0">
                  <a:solidFill>
                    <a:srgbClr val="007934"/>
                  </a:solidFill>
                  <a:latin typeface="Arial Rounded MT Bold"/>
                  <a:ea typeface="+mj-ea"/>
                  <a:cs typeface="Arial Rounded MT Bold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dirty="0">
                  <a:solidFill>
                    <a:prstClr val="white"/>
                  </a:solidFill>
                  <a:latin typeface="Arial Rounded MT Bold" panose="020F0704030504030204" pitchFamily="34" charset="0"/>
                  <a:cs typeface="+mj-cs"/>
                </a:rPr>
                <a:t>¿Qué nos inspira?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23F193C-6174-E20A-CCF4-EC051BD1BC18}"/>
              </a:ext>
            </a:extLst>
          </p:cNvPr>
          <p:cNvSpPr txBox="1"/>
          <p:nvPr/>
        </p:nvSpPr>
        <p:spPr>
          <a:xfrm>
            <a:off x="5227360" y="872159"/>
            <a:ext cx="4831720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cs typeface="Biome Light" panose="020B0303030204020804" pitchFamily="34" charset="0"/>
              </a:rPr>
              <a:t>Contribuir</a:t>
            </a:r>
            <a:r>
              <a:rPr kumimoji="0" lang="es-CO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cs typeface="Biome Light" panose="020B0303030204020804" pitchFamily="34" charset="0"/>
              </a:rPr>
              <a:t> a la</a:t>
            </a:r>
            <a:r>
              <a:rPr kumimoji="0" lang="es-CO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Rounded MT Bold" panose="020F0704030504030204" pitchFamily="34" charset="0"/>
                <a:cs typeface="Biome Light" panose="020B0303030204020804" pitchFamily="34" charset="0"/>
              </a:rPr>
              <a:t> </a:t>
            </a:r>
            <a:r>
              <a:rPr kumimoji="0" lang="es-CO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Rounded MT Bold" panose="020F0704030504030204" pitchFamily="34" charset="0"/>
                <a:cs typeface="Biome Light" panose="020B0303030204020804" pitchFamily="34" charset="0"/>
              </a:rPr>
              <a:t>armonía de la vida </a:t>
            </a:r>
            <a:r>
              <a:rPr kumimoji="0" lang="es-CO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cs typeface="Biome Light" panose="020B0303030204020804" pitchFamily="34" charset="0"/>
              </a:rPr>
              <a:t>para un mundo mejor mediante </a:t>
            </a:r>
            <a:r>
              <a:rPr lang="es-CO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 </a:t>
            </a:r>
            <a:r>
              <a:rPr lang="es-CO" b="1" dirty="0">
                <a:solidFill>
                  <a:prstClr val="black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Biome Light" panose="020B0303030204020804" pitchFamily="34" charset="0"/>
              </a:rPr>
              <a:t>d</a:t>
            </a:r>
            <a:r>
              <a:rPr lang="es-CO" dirty="0">
                <a:solidFill>
                  <a:prstClr val="black"/>
                </a:solidFill>
                <a:latin typeface="Arial Rounded MT Bold" panose="020F0704030504030204" pitchFamily="34" charset="0"/>
                <a:cs typeface="Biome Light" panose="020B0303030204020804" pitchFamily="34" charset="0"/>
              </a:rPr>
              <a:t>esarrollo de los territorios con un claro compromiso para garantizar la prestación de los servicios públicos para las generaciones actuales y futuras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433531C4-22C9-4E4E-8D6A-1FD5E5A6638E}"/>
              </a:ext>
            </a:extLst>
          </p:cNvPr>
          <p:cNvSpPr/>
          <p:nvPr/>
        </p:nvSpPr>
        <p:spPr>
          <a:xfrm>
            <a:off x="5300799" y="4690211"/>
            <a:ext cx="46142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s-CO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cs typeface="Segoe UI" panose="020B0502040204020203" pitchFamily="34" charset="0"/>
              </a:rPr>
              <a:t>…</a:t>
            </a:r>
            <a:r>
              <a:rPr kumimoji="0" lang="es-CO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Lograr </a:t>
            </a:r>
            <a:r>
              <a:rPr lang="es-CO" dirty="0">
                <a:solidFill>
                  <a:srgbClr val="008000"/>
                </a:solidFill>
                <a:latin typeface="Arial Rounded MT Bold" panose="020F0704030504030204" pitchFamily="34" charset="0"/>
                <a:cs typeface="Biome Light" panose="020B0303030204020804" pitchFamily="34" charset="0"/>
              </a:rPr>
              <a:t>la Carbono neutralidad </a:t>
            </a:r>
            <a:r>
              <a:rPr kumimoji="0" lang="es-CO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de nuestras operaciones, </a:t>
            </a:r>
            <a:r>
              <a:rPr lang="es-CO" dirty="0">
                <a:solidFill>
                  <a:prstClr val="black"/>
                </a:solidFill>
                <a:latin typeface="Arial Rounded MT Bold" panose="020F0704030504030204" pitchFamily="34" charset="0"/>
              </a:rPr>
              <a:t>a partir </a:t>
            </a:r>
            <a:r>
              <a:rPr kumimoji="0" lang="es-CO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de 2025</a:t>
            </a:r>
            <a:r>
              <a:rPr lang="es-CO" dirty="0">
                <a:solidFill>
                  <a:prstClr val="black"/>
                </a:solidFill>
                <a:latin typeface="Arial Rounded MT Bold" panose="020F0704030504030204" pitchFamily="34" charset="0"/>
              </a:rPr>
              <a:t>, mediante la disminución de impactos ambientales en nuestras operaciones, compensación ambiental, negocios resilientes y carbono eficientes </a:t>
            </a:r>
            <a:endParaRPr lang="es-ES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1ADD5F73-261C-19ED-36B4-6CC44FEB85A9}"/>
              </a:ext>
            </a:extLst>
          </p:cNvPr>
          <p:cNvSpPr/>
          <p:nvPr/>
        </p:nvSpPr>
        <p:spPr>
          <a:xfrm>
            <a:off x="5811458" y="440949"/>
            <a:ext cx="3439209" cy="3693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CO" altLang="es-CO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</a:rPr>
              <a:t>Desde nuestro Propósito…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437E09E3-D191-43C3-425B-2C0EF57EF009}"/>
              </a:ext>
            </a:extLst>
          </p:cNvPr>
          <p:cNvSpPr txBox="1"/>
          <p:nvPr/>
        </p:nvSpPr>
        <p:spPr>
          <a:xfrm>
            <a:off x="5227360" y="3109802"/>
            <a:ext cx="4831720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cs typeface="Segoe UI" panose="020B0502040204020203" pitchFamily="34" charset="0"/>
              </a:rPr>
              <a:t>…</a:t>
            </a:r>
            <a:r>
              <a:rPr kumimoji="0" lang="es-CO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proteger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</a:t>
            </a:r>
            <a:r>
              <a:rPr lang="es-CO" dirty="0">
                <a:solidFill>
                  <a:srgbClr val="008000"/>
                </a:solidFill>
                <a:latin typeface="Arial Rounded MT Bold" panose="020F0704030504030204" pitchFamily="34" charset="0"/>
                <a:cs typeface="Biome Light" panose="020B0303030204020804" pitchFamily="34" charset="0"/>
              </a:rPr>
              <a:t>137 mil nuevas hectáreas </a:t>
            </a:r>
            <a:r>
              <a:rPr kumimoji="0" lang="es-CO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cs typeface="Segoe UI" panose="020B0502040204020203" pitchFamily="34" charset="0"/>
              </a:rPr>
              <a:t>en cuencas hidrográficas, además de las propias,  al cierre de 2025.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F245EEB5-DE7C-A806-A07C-C294C7A68255}"/>
              </a:ext>
            </a:extLst>
          </p:cNvPr>
          <p:cNvSpPr/>
          <p:nvPr/>
        </p:nvSpPr>
        <p:spPr>
          <a:xfrm>
            <a:off x="5839773" y="2724427"/>
            <a:ext cx="3439209" cy="3693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CO" altLang="es-CO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</a:rPr>
              <a:t>Desde nuestra MEGA…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860C3DFF-EC14-6BF4-28F2-DD55D6918349}"/>
              </a:ext>
            </a:extLst>
          </p:cNvPr>
          <p:cNvSpPr/>
          <p:nvPr/>
        </p:nvSpPr>
        <p:spPr>
          <a:xfrm>
            <a:off x="5811459" y="4209138"/>
            <a:ext cx="3439209" cy="3693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CO" altLang="es-CO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</a:rPr>
              <a:t>Desde nuestra MEGA…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FFBAE4C4-7206-F3D0-4148-3264A7C649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8282" y="482930"/>
            <a:ext cx="358643" cy="32735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8D3909AE-DF02-075C-BF71-F85FCD59F7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9651" y="4216284"/>
            <a:ext cx="358643" cy="32735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C208F457-D0A8-DB71-87EB-87D60EA174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8282" y="2760844"/>
            <a:ext cx="358643" cy="32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80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xmlns="" id="{C3DC115F-A7C3-1729-0C2C-F3794A1D1B97}"/>
              </a:ext>
            </a:extLst>
          </p:cNvPr>
          <p:cNvSpPr/>
          <p:nvPr/>
        </p:nvSpPr>
        <p:spPr>
          <a:xfrm rot="5400000">
            <a:off x="10294567" y="5328751"/>
            <a:ext cx="1171254" cy="1128159"/>
          </a:xfrm>
          <a:prstGeom prst="round2Same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94B3A64-7862-2082-827E-70F397F52471}"/>
              </a:ext>
            </a:extLst>
          </p:cNvPr>
          <p:cNvSpPr/>
          <p:nvPr/>
        </p:nvSpPr>
        <p:spPr>
          <a:xfrm>
            <a:off x="-1235242" y="0"/>
            <a:ext cx="11700903" cy="6858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xmlns="" id="{A576D304-51BC-F4B0-D9F4-06792A1EEF3E}"/>
              </a:ext>
            </a:extLst>
          </p:cNvPr>
          <p:cNvSpPr/>
          <p:nvPr/>
        </p:nvSpPr>
        <p:spPr>
          <a:xfrm rot="5400000">
            <a:off x="10143535" y="3956485"/>
            <a:ext cx="1171254" cy="1128159"/>
          </a:xfrm>
          <a:prstGeom prst="round2Same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562C21-DC9A-4FA5-4CEC-6541986E9619}"/>
              </a:ext>
            </a:extLst>
          </p:cNvPr>
          <p:cNvSpPr/>
          <p:nvPr/>
        </p:nvSpPr>
        <p:spPr>
          <a:xfrm>
            <a:off x="-753978" y="0"/>
            <a:ext cx="11068608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xmlns="" id="{EC392602-00C8-C3A1-820E-2853873339B8}"/>
              </a:ext>
            </a:extLst>
          </p:cNvPr>
          <p:cNvSpPr/>
          <p:nvPr/>
        </p:nvSpPr>
        <p:spPr>
          <a:xfrm rot="5400000">
            <a:off x="10039223" y="2592233"/>
            <a:ext cx="1171254" cy="1128159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8B85622-84E4-5BAD-7CEB-79339E508B12}"/>
              </a:ext>
            </a:extLst>
          </p:cNvPr>
          <p:cNvSpPr/>
          <p:nvPr/>
        </p:nvSpPr>
        <p:spPr>
          <a:xfrm>
            <a:off x="-625642" y="-26541"/>
            <a:ext cx="10835959" cy="6900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E958771-A1CC-2BBC-41D7-66B8359BF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406" y="135110"/>
            <a:ext cx="1412153" cy="78316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54DF055-0E71-3200-4EE1-FA071B0D8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028" y="4185186"/>
            <a:ext cx="629082" cy="629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C8C0C0E8-5035-4471-CFAE-147A5BF98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478" y="2734270"/>
            <a:ext cx="713578" cy="71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xmlns="" id="{BC9AFB68-E77D-EA1C-86E1-9F0ED98AADB6}"/>
              </a:ext>
            </a:extLst>
          </p:cNvPr>
          <p:cNvSpPr/>
          <p:nvPr/>
        </p:nvSpPr>
        <p:spPr>
          <a:xfrm rot="5400000">
            <a:off x="205857" y="1312043"/>
            <a:ext cx="1171254" cy="1128159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B14955D-2CA5-D26D-6A4D-E3AA5B7F8CAA}"/>
              </a:ext>
            </a:extLst>
          </p:cNvPr>
          <p:cNvSpPr/>
          <p:nvPr/>
        </p:nvSpPr>
        <p:spPr>
          <a:xfrm>
            <a:off x="-27940" y="-23368"/>
            <a:ext cx="404891" cy="690058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xmlns="" id="{E1DF6EAF-E93B-4BEE-4E86-23661E789284}"/>
              </a:ext>
            </a:extLst>
          </p:cNvPr>
          <p:cNvSpPr/>
          <p:nvPr/>
        </p:nvSpPr>
        <p:spPr>
          <a:xfrm rot="5400000">
            <a:off x="24751" y="-4993"/>
            <a:ext cx="1171254" cy="112815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64C4958-F39F-244C-40F5-9F85CCBD5BD5}"/>
              </a:ext>
            </a:extLst>
          </p:cNvPr>
          <p:cNvSpPr/>
          <p:nvPr/>
        </p:nvSpPr>
        <p:spPr>
          <a:xfrm>
            <a:off x="-1235241" y="-26540"/>
            <a:ext cx="1412272" cy="6900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A331BB2-421E-34F0-AE5F-77A51C9B7E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51" y="1405499"/>
            <a:ext cx="851105" cy="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áfico 40" descr="Mujer trabajadora de la construcción con relleno sólido">
            <a:extLst>
              <a:ext uri="{FF2B5EF4-FFF2-40B4-BE49-F238E27FC236}">
                <a16:creationId xmlns:a16="http://schemas.microsoft.com/office/drawing/2014/main" xmlns="" id="{7D9830F2-FF84-0ACA-7024-751643D09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46999" y="324868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Hombre trabajador de la construcción con relleno sólido">
            <a:extLst>
              <a:ext uri="{FF2B5EF4-FFF2-40B4-BE49-F238E27FC236}">
                <a16:creationId xmlns:a16="http://schemas.microsoft.com/office/drawing/2014/main" xmlns="" id="{A62984F7-5304-C961-3A9C-B1C8715281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33419" y="335367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C106ABF1-B24E-78FC-87F6-4B8D199072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732" y="5656668"/>
            <a:ext cx="568810" cy="56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A2643C8B-79DF-E6BB-211B-A5F97478B939}"/>
              </a:ext>
            </a:extLst>
          </p:cNvPr>
          <p:cNvSpPr txBox="1"/>
          <p:nvPr/>
        </p:nvSpPr>
        <p:spPr>
          <a:xfrm>
            <a:off x="1657184" y="900160"/>
            <a:ext cx="7716252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000" dirty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Agua y Biodiversidad</a:t>
            </a:r>
          </a:p>
          <a:p>
            <a:pPr algn="ctr">
              <a:spcAft>
                <a:spcPts val="600"/>
              </a:spcAft>
            </a:pPr>
            <a:r>
              <a:rPr lang="es-ES" sz="2000" dirty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para la vida y la sostenibilidad</a:t>
            </a:r>
          </a:p>
          <a:p>
            <a:pPr algn="just">
              <a:spcAft>
                <a:spcPts val="600"/>
              </a:spcAft>
            </a:pPr>
            <a:r>
              <a:rPr lang="es-ES" sz="18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Realizar una gestión integral del recurso hídrico y la biodiversidad para contribuir a la sostenibilidad del Grupo EPM y los territorios donde este tiene presencia, mediante la acción propia y conjunta con otros actores, considerando: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bg1"/>
                </a:solidFill>
                <a:latin typeface="Arial Rounded MT Bold" panose="020F0704030504030204" pitchFamily="34" charset="0"/>
              </a:rPr>
              <a:t>E</a:t>
            </a:r>
            <a:r>
              <a:rPr lang="es-ES" sz="18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l ordenamiento territorial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bg1"/>
                </a:solidFill>
                <a:latin typeface="Arial Rounded MT Bold" panose="020F0704030504030204" pitchFamily="34" charset="0"/>
              </a:rPr>
              <a:t>L</a:t>
            </a:r>
            <a:r>
              <a:rPr lang="es-ES" sz="18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as características propias de los territorios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bg1"/>
                </a:solidFill>
                <a:latin typeface="Arial Rounded MT Bold" panose="020F0704030504030204" pitchFamily="34" charset="0"/>
              </a:rPr>
              <a:t>L</a:t>
            </a:r>
            <a:r>
              <a:rPr lang="es-ES" sz="18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a conservación de los ecosistemas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bg1"/>
                </a:solidFill>
                <a:latin typeface="Arial Rounded MT Bold" panose="020F0704030504030204" pitchFamily="34" charset="0"/>
              </a:rPr>
              <a:t>L</a:t>
            </a:r>
            <a:r>
              <a:rPr lang="es-ES" sz="18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a oferta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bg1"/>
                </a:solidFill>
                <a:latin typeface="Arial Rounded MT Bold" panose="020F0704030504030204" pitchFamily="34" charset="0"/>
              </a:rPr>
              <a:t>L</a:t>
            </a:r>
            <a:r>
              <a:rPr lang="es-ES" sz="18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a demanda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bg1"/>
                </a:solidFill>
                <a:latin typeface="Arial Rounded MT Bold" panose="020F0704030504030204" pitchFamily="34" charset="0"/>
              </a:rPr>
              <a:t>L</a:t>
            </a:r>
            <a:r>
              <a:rPr lang="es-ES" sz="18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os riesgos asociados a agua y biodiversidad.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xmlns="" id="{E0C312B0-1DF8-BCDF-2BC9-4588B2759110}"/>
              </a:ext>
            </a:extLst>
          </p:cNvPr>
          <p:cNvSpPr/>
          <p:nvPr/>
        </p:nvSpPr>
        <p:spPr>
          <a:xfrm>
            <a:off x="1476607" y="878895"/>
            <a:ext cx="8066749" cy="3790906"/>
          </a:xfrm>
          <a:prstGeom prst="roundRect">
            <a:avLst>
              <a:gd name="adj" fmla="val 11358"/>
            </a:avLst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9D4C5BBA-374D-0333-50B4-0740CE6316E6}"/>
              </a:ext>
            </a:extLst>
          </p:cNvPr>
          <p:cNvSpPr txBox="1"/>
          <p:nvPr/>
        </p:nvSpPr>
        <p:spPr>
          <a:xfrm>
            <a:off x="1684760" y="4892468"/>
            <a:ext cx="7716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8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MEGA 2030: Generamos bienestar y desarrollo sostenible con soluciones ágiles en servicios públicos</a:t>
            </a:r>
            <a:endParaRPr lang="es-CO" sz="1800" dirty="0">
              <a:solidFill>
                <a:schemeClr val="bg1"/>
              </a:solidFill>
              <a:effectLst/>
              <a:latin typeface="Arial Rounded MT Bold" panose="020F0704030504030204" pitchFamily="34" charset="0"/>
            </a:endParaRP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xmlns="" id="{EC8483E5-E671-61A5-9F16-27EB494A7AF0}"/>
              </a:ext>
            </a:extLst>
          </p:cNvPr>
          <p:cNvSpPr/>
          <p:nvPr/>
        </p:nvSpPr>
        <p:spPr>
          <a:xfrm>
            <a:off x="1471978" y="4809873"/>
            <a:ext cx="8066749" cy="910199"/>
          </a:xfrm>
          <a:prstGeom prst="roundRect">
            <a:avLst>
              <a:gd name="adj" fmla="val 1834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xmlns="" id="{D4B4C831-3EC5-C430-B004-66C03F1D09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195" y="5476349"/>
            <a:ext cx="754314" cy="64517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pic>
        <p:nvPicPr>
          <p:cNvPr id="28" name="Imagen 2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xmlns="" id="{D05C1D85-84B8-2247-D530-0B1F920CBBD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"/>
          <a:srcRect l="1" r="3174"/>
          <a:stretch/>
        </p:blipFill>
        <p:spPr>
          <a:xfrm>
            <a:off x="6366650" y="6224921"/>
            <a:ext cx="647974" cy="657735"/>
          </a:xfrm>
          <a:prstGeom prst="rect">
            <a:avLst/>
          </a:prstGeom>
        </p:spPr>
      </p:pic>
      <p:pic>
        <p:nvPicPr>
          <p:cNvPr id="29" name="Imagen 2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xmlns="" id="{4295A7AF-8DEA-67B4-0C50-8ECD621373B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"/>
          <a:srcRect l="5058" t="5658" r="4057" b="6038"/>
          <a:stretch/>
        </p:blipFill>
        <p:spPr>
          <a:xfrm>
            <a:off x="3733974" y="6225478"/>
            <a:ext cx="710496" cy="655496"/>
          </a:xfrm>
          <a:prstGeom prst="rect">
            <a:avLst/>
          </a:prstGeom>
        </p:spPr>
      </p:pic>
      <p:pic>
        <p:nvPicPr>
          <p:cNvPr id="32" name="Picture 2" descr="Objetivo 13 - ACCIÓN POR EL CLIMA">
            <a:extLst>
              <a:ext uri="{FF2B5EF4-FFF2-40B4-BE49-F238E27FC236}">
                <a16:creationId xmlns:a16="http://schemas.microsoft.com/office/drawing/2014/main" xmlns="" id="{92998D6C-369C-25C3-9236-012951D5E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/>
          <a:stretch/>
        </p:blipFill>
        <p:spPr bwMode="auto">
          <a:xfrm>
            <a:off x="5094661" y="6221901"/>
            <a:ext cx="634068" cy="65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xmlns="" id="{83FC942E-B7B4-441E-6E4F-0E1DB0C3B77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82" y="6224635"/>
            <a:ext cx="647974" cy="647974"/>
          </a:xfrm>
          <a:prstGeom prst="rect">
            <a:avLst/>
          </a:prstGeom>
        </p:spPr>
      </p:pic>
      <p:pic>
        <p:nvPicPr>
          <p:cNvPr id="34" name="Imagen 33" descr="Icono&#10;&#10;Descripción generada automáticamente">
            <a:extLst>
              <a:ext uri="{FF2B5EF4-FFF2-40B4-BE49-F238E27FC236}">
                <a16:creationId xmlns:a16="http://schemas.microsoft.com/office/drawing/2014/main" xmlns="" id="{7675C490-693B-CF12-27F1-24654C37824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69" y="6222028"/>
            <a:ext cx="647974" cy="654428"/>
          </a:xfrm>
          <a:prstGeom prst="rect">
            <a:avLst/>
          </a:prstGeom>
        </p:spPr>
      </p:pic>
      <p:sp>
        <p:nvSpPr>
          <p:cNvPr id="43" name="Flecha: cheurón 42">
            <a:extLst>
              <a:ext uri="{FF2B5EF4-FFF2-40B4-BE49-F238E27FC236}">
                <a16:creationId xmlns:a16="http://schemas.microsoft.com/office/drawing/2014/main" xmlns="" id="{540D637A-9665-7739-255B-3C2A8B11FFEA}"/>
              </a:ext>
            </a:extLst>
          </p:cNvPr>
          <p:cNvSpPr/>
          <p:nvPr/>
        </p:nvSpPr>
        <p:spPr>
          <a:xfrm rot="16200000">
            <a:off x="7860479" y="-537494"/>
            <a:ext cx="2348413" cy="1911823"/>
          </a:xfrm>
          <a:prstGeom prst="chevron">
            <a:avLst>
              <a:gd name="adj" fmla="val 16476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Arial Rounded MT Bold" panose="020F0704030504030204" pitchFamily="34" charset="0"/>
              <a:cs typeface="+mj-cs"/>
            </a:endParaRPr>
          </a:p>
        </p:txBody>
      </p:sp>
      <p:sp>
        <p:nvSpPr>
          <p:cNvPr id="44" name="Rectángulo 15">
            <a:extLst>
              <a:ext uri="{FF2B5EF4-FFF2-40B4-BE49-F238E27FC236}">
                <a16:creationId xmlns:a16="http://schemas.microsoft.com/office/drawing/2014/main" xmlns="" id="{F66D1754-77A7-5A46-64FE-68ED9C29CE66}"/>
              </a:ext>
            </a:extLst>
          </p:cNvPr>
          <p:cNvSpPr/>
          <p:nvPr/>
        </p:nvSpPr>
        <p:spPr>
          <a:xfrm>
            <a:off x="8078774" y="-370587"/>
            <a:ext cx="1911822" cy="2154100"/>
          </a:xfrm>
          <a:custGeom>
            <a:avLst/>
            <a:gdLst>
              <a:gd name="connsiteX0" fmla="*/ 0 w 1788957"/>
              <a:gd name="connsiteY0" fmla="*/ 0 h 2106487"/>
              <a:gd name="connsiteX1" fmla="*/ 1788957 w 1788957"/>
              <a:gd name="connsiteY1" fmla="*/ 0 h 2106487"/>
              <a:gd name="connsiteX2" fmla="*/ 1788957 w 1788957"/>
              <a:gd name="connsiteY2" fmla="*/ 2106487 h 2106487"/>
              <a:gd name="connsiteX3" fmla="*/ 0 w 1788957"/>
              <a:gd name="connsiteY3" fmla="*/ 2106487 h 2106487"/>
              <a:gd name="connsiteX4" fmla="*/ 0 w 1788957"/>
              <a:gd name="connsiteY4" fmla="*/ 0 h 2106487"/>
              <a:gd name="connsiteX0" fmla="*/ 0 w 1788957"/>
              <a:gd name="connsiteY0" fmla="*/ 0 h 2154614"/>
              <a:gd name="connsiteX1" fmla="*/ 1788957 w 1788957"/>
              <a:gd name="connsiteY1" fmla="*/ 0 h 2154614"/>
              <a:gd name="connsiteX2" fmla="*/ 1708746 w 1788957"/>
              <a:gd name="connsiteY2" fmla="*/ 2154614 h 2154614"/>
              <a:gd name="connsiteX3" fmla="*/ 0 w 1788957"/>
              <a:gd name="connsiteY3" fmla="*/ 2106487 h 2154614"/>
              <a:gd name="connsiteX4" fmla="*/ 0 w 1788957"/>
              <a:gd name="connsiteY4" fmla="*/ 0 h 215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8957" h="2154614">
                <a:moveTo>
                  <a:pt x="0" y="0"/>
                </a:moveTo>
                <a:lnTo>
                  <a:pt x="1788957" y="0"/>
                </a:lnTo>
                <a:lnTo>
                  <a:pt x="1708746" y="2154614"/>
                </a:lnTo>
                <a:lnTo>
                  <a:pt x="0" y="21064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prstClr val="white"/>
                </a:solidFill>
                <a:latin typeface="Arial Rounded MT Bold" panose="020F0704030504030204" pitchFamily="34" charset="0"/>
                <a:cs typeface="+mj-cs"/>
              </a:rPr>
              <a:t>Estrategia Gestión Integral Recurso Hídrico y Biodiversidad</a:t>
            </a:r>
          </a:p>
          <a:p>
            <a:pPr algn="ctr"/>
            <a:endParaRPr lang="es-ES" sz="1600" dirty="0"/>
          </a:p>
        </p:txBody>
      </p:sp>
      <p:pic>
        <p:nvPicPr>
          <p:cNvPr id="4098" name="Picture 2" descr="Abeja - Iconos gratis de animales">
            <a:extLst>
              <a:ext uri="{FF2B5EF4-FFF2-40B4-BE49-F238E27FC236}">
                <a16:creationId xmlns:a16="http://schemas.microsoft.com/office/drawing/2014/main" xmlns="" id="{47CE7B35-AD6A-5D94-FC16-C126FE40C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7830">
            <a:off x="1168952" y="4875816"/>
            <a:ext cx="1000883" cy="100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esarrollo Sostenible Logo">
            <a:extLst>
              <a:ext uri="{FF2B5EF4-FFF2-40B4-BE49-F238E27FC236}">
                <a16:creationId xmlns:a16="http://schemas.microsoft.com/office/drawing/2014/main" xmlns="" id="{C561AAA0-6530-632D-0D1E-5D5594E76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40" y="6319191"/>
            <a:ext cx="2678863" cy="3185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BJETIVO DE DESARROLLO SOSTENIBLE 17">
            <a:extLst>
              <a:ext uri="{FF2B5EF4-FFF2-40B4-BE49-F238E27FC236}">
                <a16:creationId xmlns:a16="http://schemas.microsoft.com/office/drawing/2014/main" xmlns="" id="{A969F339-729E-65DA-25CC-1DE20E4B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26" y="6218725"/>
            <a:ext cx="634067" cy="65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5010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xmlns="" id="{C3DC115F-A7C3-1729-0C2C-F3794A1D1B97}"/>
              </a:ext>
            </a:extLst>
          </p:cNvPr>
          <p:cNvSpPr/>
          <p:nvPr/>
        </p:nvSpPr>
        <p:spPr>
          <a:xfrm rot="5400000">
            <a:off x="10294567" y="5328751"/>
            <a:ext cx="1171254" cy="1128159"/>
          </a:xfrm>
          <a:prstGeom prst="round2Same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94B3A64-7862-2082-827E-70F397F52471}"/>
              </a:ext>
            </a:extLst>
          </p:cNvPr>
          <p:cNvSpPr/>
          <p:nvPr/>
        </p:nvSpPr>
        <p:spPr>
          <a:xfrm>
            <a:off x="-1235242" y="0"/>
            <a:ext cx="11700903" cy="6858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xmlns="" id="{A576D304-51BC-F4B0-D9F4-06792A1EEF3E}"/>
              </a:ext>
            </a:extLst>
          </p:cNvPr>
          <p:cNvSpPr/>
          <p:nvPr/>
        </p:nvSpPr>
        <p:spPr>
          <a:xfrm rot="5400000">
            <a:off x="10143535" y="3956485"/>
            <a:ext cx="1171254" cy="1128159"/>
          </a:xfrm>
          <a:prstGeom prst="round2Same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562C21-DC9A-4FA5-4CEC-6541986E9619}"/>
              </a:ext>
            </a:extLst>
          </p:cNvPr>
          <p:cNvSpPr/>
          <p:nvPr/>
        </p:nvSpPr>
        <p:spPr>
          <a:xfrm>
            <a:off x="-753978" y="0"/>
            <a:ext cx="11068608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xmlns="" id="{EC392602-00C8-C3A1-820E-2853873339B8}"/>
              </a:ext>
            </a:extLst>
          </p:cNvPr>
          <p:cNvSpPr/>
          <p:nvPr/>
        </p:nvSpPr>
        <p:spPr>
          <a:xfrm rot="5400000">
            <a:off x="10039223" y="2592233"/>
            <a:ext cx="1171254" cy="1128159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8B85622-84E4-5BAD-7CEB-79339E508B12}"/>
              </a:ext>
            </a:extLst>
          </p:cNvPr>
          <p:cNvSpPr/>
          <p:nvPr/>
        </p:nvSpPr>
        <p:spPr>
          <a:xfrm>
            <a:off x="-625642" y="-26541"/>
            <a:ext cx="10835959" cy="6900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E958771-A1CC-2BBC-41D7-66B8359BF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406" y="135110"/>
            <a:ext cx="1412153" cy="78316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54DF055-0E71-3200-4EE1-FA071B0D8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028" y="4185186"/>
            <a:ext cx="629082" cy="629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C8C0C0E8-5035-4471-CFAE-147A5BF985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478" y="2734270"/>
            <a:ext cx="713578" cy="71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B14955D-2CA5-D26D-6A4D-E3AA5B7F8CAA}"/>
              </a:ext>
            </a:extLst>
          </p:cNvPr>
          <p:cNvSpPr/>
          <p:nvPr/>
        </p:nvSpPr>
        <p:spPr>
          <a:xfrm>
            <a:off x="-1207540" y="-22162"/>
            <a:ext cx="11321749" cy="6900582"/>
          </a:xfrm>
          <a:prstGeom prst="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xmlns="" id="{BC9AFB68-E77D-EA1C-86E1-9F0ED98AADB6}"/>
              </a:ext>
            </a:extLst>
          </p:cNvPr>
          <p:cNvSpPr/>
          <p:nvPr/>
        </p:nvSpPr>
        <p:spPr>
          <a:xfrm rot="5400000">
            <a:off x="9967252" y="1384013"/>
            <a:ext cx="1171254" cy="984219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xmlns="" id="{E1DF6EAF-E93B-4BEE-4E86-23661E789284}"/>
              </a:ext>
            </a:extLst>
          </p:cNvPr>
          <p:cNvSpPr/>
          <p:nvPr/>
        </p:nvSpPr>
        <p:spPr>
          <a:xfrm rot="5400000">
            <a:off x="119125" y="-16622"/>
            <a:ext cx="1171254" cy="112815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64C4958-F39F-244C-40F5-9F85CCBD5BD5}"/>
              </a:ext>
            </a:extLst>
          </p:cNvPr>
          <p:cNvSpPr/>
          <p:nvPr/>
        </p:nvSpPr>
        <p:spPr>
          <a:xfrm>
            <a:off x="-1282626" y="-26540"/>
            <a:ext cx="1459656" cy="6900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A331BB2-421E-34F0-AE5F-77A51C9B7E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376" y="1405499"/>
            <a:ext cx="851105" cy="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áfico 40" descr="Mujer trabajadora de la construcción con relleno sólido">
            <a:extLst>
              <a:ext uri="{FF2B5EF4-FFF2-40B4-BE49-F238E27FC236}">
                <a16:creationId xmlns:a16="http://schemas.microsoft.com/office/drawing/2014/main" xmlns="" id="{7D9830F2-FF84-0ACA-7024-751643D09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41373" y="329281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Hombre trabajador de la construcción con relleno sólido">
            <a:extLst>
              <a:ext uri="{FF2B5EF4-FFF2-40B4-BE49-F238E27FC236}">
                <a16:creationId xmlns:a16="http://schemas.microsoft.com/office/drawing/2014/main" xmlns="" id="{A62984F7-5304-C961-3A9C-B1C8715281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27793" y="339780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C106ABF1-B24E-78FC-87F6-4B8D199072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435" y="5608425"/>
            <a:ext cx="568810" cy="56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lecha: cheurón 1">
            <a:extLst>
              <a:ext uri="{FF2B5EF4-FFF2-40B4-BE49-F238E27FC236}">
                <a16:creationId xmlns:a16="http://schemas.microsoft.com/office/drawing/2014/main" xmlns="" id="{79F9FEEB-A688-3066-7168-A89ED9DED859}"/>
              </a:ext>
            </a:extLst>
          </p:cNvPr>
          <p:cNvSpPr/>
          <p:nvPr/>
        </p:nvSpPr>
        <p:spPr>
          <a:xfrm rot="5400000">
            <a:off x="7930011" y="-396641"/>
            <a:ext cx="2197768" cy="1900177"/>
          </a:xfrm>
          <a:prstGeom prst="chevron">
            <a:avLst>
              <a:gd name="adj" fmla="val 2467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Arial Rounded MT Bold" panose="020F0704030504030204" pitchFamily="34" charset="0"/>
              <a:cs typeface="+mj-cs"/>
            </a:endParaRPr>
          </a:p>
        </p:txBody>
      </p:sp>
      <p:sp>
        <p:nvSpPr>
          <p:cNvPr id="3" name="Rectángulo 15">
            <a:extLst>
              <a:ext uri="{FF2B5EF4-FFF2-40B4-BE49-F238E27FC236}">
                <a16:creationId xmlns:a16="http://schemas.microsoft.com/office/drawing/2014/main" xmlns="" id="{C1838D70-88BD-789F-47B5-04E81DB22CFA}"/>
              </a:ext>
            </a:extLst>
          </p:cNvPr>
          <p:cNvSpPr/>
          <p:nvPr/>
        </p:nvSpPr>
        <p:spPr>
          <a:xfrm>
            <a:off x="8063027" y="-146989"/>
            <a:ext cx="1893652" cy="2280708"/>
          </a:xfrm>
          <a:custGeom>
            <a:avLst/>
            <a:gdLst>
              <a:gd name="connsiteX0" fmla="*/ 0 w 1788957"/>
              <a:gd name="connsiteY0" fmla="*/ 0 h 2106487"/>
              <a:gd name="connsiteX1" fmla="*/ 1788957 w 1788957"/>
              <a:gd name="connsiteY1" fmla="*/ 0 h 2106487"/>
              <a:gd name="connsiteX2" fmla="*/ 1788957 w 1788957"/>
              <a:gd name="connsiteY2" fmla="*/ 2106487 h 2106487"/>
              <a:gd name="connsiteX3" fmla="*/ 0 w 1788957"/>
              <a:gd name="connsiteY3" fmla="*/ 2106487 h 2106487"/>
              <a:gd name="connsiteX4" fmla="*/ 0 w 1788957"/>
              <a:gd name="connsiteY4" fmla="*/ 0 h 2106487"/>
              <a:gd name="connsiteX0" fmla="*/ 0 w 1788957"/>
              <a:gd name="connsiteY0" fmla="*/ 0 h 2154614"/>
              <a:gd name="connsiteX1" fmla="*/ 1788957 w 1788957"/>
              <a:gd name="connsiteY1" fmla="*/ 0 h 2154614"/>
              <a:gd name="connsiteX2" fmla="*/ 1708746 w 1788957"/>
              <a:gd name="connsiteY2" fmla="*/ 2154614 h 2154614"/>
              <a:gd name="connsiteX3" fmla="*/ 0 w 1788957"/>
              <a:gd name="connsiteY3" fmla="*/ 2106487 h 2154614"/>
              <a:gd name="connsiteX4" fmla="*/ 0 w 1788957"/>
              <a:gd name="connsiteY4" fmla="*/ 0 h 215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8957" h="2154614">
                <a:moveTo>
                  <a:pt x="0" y="0"/>
                </a:moveTo>
                <a:lnTo>
                  <a:pt x="1788957" y="0"/>
                </a:lnTo>
                <a:lnTo>
                  <a:pt x="1708746" y="2154614"/>
                </a:lnTo>
                <a:lnTo>
                  <a:pt x="0" y="21064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dirty="0">
                <a:solidFill>
                  <a:prstClr val="white"/>
                </a:solidFill>
                <a:latin typeface="Arial Rounded MT Bold" panose="020F0704030504030204" pitchFamily="34" charset="0"/>
                <a:cs typeface="+mj-cs"/>
              </a:rPr>
              <a:t>Ejes de Protección Hídrica </a:t>
            </a:r>
          </a:p>
          <a:p>
            <a:pPr algn="ctr"/>
            <a:endParaRPr lang="es-ES" dirty="0"/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xmlns="" id="{3B39E325-568F-AE62-AAE6-0800D01FFB02}"/>
              </a:ext>
            </a:extLst>
          </p:cNvPr>
          <p:cNvSpPr/>
          <p:nvPr/>
        </p:nvSpPr>
        <p:spPr>
          <a:xfrm>
            <a:off x="2028854" y="2419035"/>
            <a:ext cx="2566669" cy="1035361"/>
          </a:xfrm>
          <a:prstGeom prst="roundRect">
            <a:avLst>
              <a:gd name="adj" fmla="val 8805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dirty="0">
                <a:latin typeface="Arial Rounded MT Bold" panose="020F0704030504030204" pitchFamily="34" charset="0"/>
              </a:rPr>
              <a:t>Áreas protegidas públicas y privadas</a:t>
            </a:r>
          </a:p>
          <a:p>
            <a:endParaRPr lang="es-CO" sz="1600" dirty="0">
              <a:latin typeface="Arial Rounded MT Bold" panose="020F07040305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600" b="1" u="sng" dirty="0">
                <a:latin typeface="Arial Rounded MT Bold" panose="020F0704030504030204" pitchFamily="34" charset="0"/>
              </a:rPr>
              <a:t>BanCO2 – </a:t>
            </a:r>
            <a:r>
              <a:rPr lang="es-CO" sz="1600" u="sng" dirty="0">
                <a:latin typeface="Arial Rounded MT Bold" panose="020F0704030504030204" pitchFamily="34" charset="0"/>
              </a:rPr>
              <a:t>Pago por servicios ambientales</a:t>
            </a:r>
          </a:p>
          <a:p>
            <a:endParaRPr lang="es-CO" sz="1600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xmlns="" id="{1459BC35-1FDF-0CAB-09D8-DEBF3C36E193}"/>
              </a:ext>
            </a:extLst>
          </p:cNvPr>
          <p:cNvSpPr/>
          <p:nvPr/>
        </p:nvSpPr>
        <p:spPr>
          <a:xfrm rot="5400000">
            <a:off x="2780870" y="285615"/>
            <a:ext cx="1038591" cy="2542623"/>
          </a:xfrm>
          <a:prstGeom prst="roundRect">
            <a:avLst>
              <a:gd name="adj" fmla="val 8805"/>
            </a:avLst>
          </a:prstGeom>
          <a:solidFill>
            <a:srgbClr val="63B3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200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C1BA4CC2-0F34-184B-82C1-39FD24A3E04D}"/>
              </a:ext>
            </a:extLst>
          </p:cNvPr>
          <p:cNvSpPr/>
          <p:nvPr/>
        </p:nvSpPr>
        <p:spPr>
          <a:xfrm>
            <a:off x="1729111" y="614002"/>
            <a:ext cx="977367" cy="977367"/>
          </a:xfrm>
          <a:prstGeom prst="ellipse">
            <a:avLst/>
          </a:prstGeom>
          <a:solidFill>
            <a:srgbClr val="63B32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20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9C2D37C2-4B44-56C1-E7B9-9B0A32B63A12}"/>
              </a:ext>
            </a:extLst>
          </p:cNvPr>
          <p:cNvSpPr/>
          <p:nvPr/>
        </p:nvSpPr>
        <p:spPr>
          <a:xfrm>
            <a:off x="1851760" y="748614"/>
            <a:ext cx="735269" cy="7352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CO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1D543D9C-93DE-60CD-3A6D-6712EB2E7317}"/>
              </a:ext>
            </a:extLst>
          </p:cNvPr>
          <p:cNvSpPr txBox="1"/>
          <p:nvPr/>
        </p:nvSpPr>
        <p:spPr>
          <a:xfrm>
            <a:off x="2675198" y="1235981"/>
            <a:ext cx="1904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Conservación de Bosques</a:t>
            </a:r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xmlns="" id="{D8516A99-D5EE-B768-D856-8F6279CAE2A0}"/>
              </a:ext>
            </a:extLst>
          </p:cNvPr>
          <p:cNvSpPr/>
          <p:nvPr/>
        </p:nvSpPr>
        <p:spPr>
          <a:xfrm>
            <a:off x="5000481" y="1929209"/>
            <a:ext cx="3623042" cy="1752447"/>
          </a:xfrm>
          <a:prstGeom prst="roundRect">
            <a:avLst>
              <a:gd name="adj" fmla="val 8805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 Rounded MT Bold" panose="020F0704030504030204" pitchFamily="34" charset="0"/>
              </a:rPr>
              <a:t>Programa fomento forestal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 Rounded MT Bold" panose="020F0704030504030204" pitchFamily="34" charset="0"/>
              </a:rPr>
              <a:t>Reforestación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 Rounded MT Bold" panose="020F0704030504030204" pitchFamily="34" charset="0"/>
              </a:rPr>
              <a:t>Restauración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 Rounded MT Bold" panose="020F0704030504030204" pitchFamily="34" charset="0"/>
              </a:rPr>
              <a:t>Rehabilitación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>
                <a:latin typeface="Arial Rounded MT Bold" panose="020F0704030504030204" pitchFamily="34" charset="0"/>
              </a:rPr>
              <a:t>Revegetalización</a:t>
            </a:r>
            <a:endParaRPr lang="es-ES" sz="1600" dirty="0">
              <a:latin typeface="Arial Rounded MT Bold" panose="020F0704030504030204" pitchFamily="34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xmlns="" id="{9CA7CF0E-0FDC-BF27-66BD-3B053E017A03}"/>
              </a:ext>
            </a:extLst>
          </p:cNvPr>
          <p:cNvSpPr/>
          <p:nvPr/>
        </p:nvSpPr>
        <p:spPr>
          <a:xfrm rot="5400000">
            <a:off x="5909896" y="262394"/>
            <a:ext cx="1035361" cy="2703135"/>
          </a:xfrm>
          <a:prstGeom prst="roundRect">
            <a:avLst>
              <a:gd name="adj" fmla="val 7023"/>
            </a:avLst>
          </a:prstGeom>
          <a:solidFill>
            <a:srgbClr val="00847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300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C084248B-2045-8AC1-446C-897F5E41E158}"/>
              </a:ext>
            </a:extLst>
          </p:cNvPr>
          <p:cNvSpPr/>
          <p:nvPr/>
        </p:nvSpPr>
        <p:spPr>
          <a:xfrm>
            <a:off x="4719490" y="618954"/>
            <a:ext cx="977367" cy="977367"/>
          </a:xfrm>
          <a:prstGeom prst="ellipse">
            <a:avLst/>
          </a:prstGeom>
          <a:solidFill>
            <a:srgbClr val="00847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20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015F98D2-7746-FC9A-4E44-18F90ACBAC62}"/>
              </a:ext>
            </a:extLst>
          </p:cNvPr>
          <p:cNvSpPr/>
          <p:nvPr/>
        </p:nvSpPr>
        <p:spPr>
          <a:xfrm>
            <a:off x="4849368" y="760697"/>
            <a:ext cx="735269" cy="7352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3EA5BF6A-8896-DB6D-CD64-D97086FAD86D}"/>
              </a:ext>
            </a:extLst>
          </p:cNvPr>
          <p:cNvSpPr txBox="1"/>
          <p:nvPr/>
        </p:nvSpPr>
        <p:spPr>
          <a:xfrm>
            <a:off x="5737063" y="1240064"/>
            <a:ext cx="2057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Restauración y reforestación</a:t>
            </a:r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xmlns="" id="{7734D2B9-6958-46E6-7205-86D1828C3141}"/>
              </a:ext>
            </a:extLst>
          </p:cNvPr>
          <p:cNvSpPr/>
          <p:nvPr/>
        </p:nvSpPr>
        <p:spPr>
          <a:xfrm>
            <a:off x="630592" y="4559924"/>
            <a:ext cx="4372284" cy="2330259"/>
          </a:xfrm>
          <a:prstGeom prst="roundRect">
            <a:avLst>
              <a:gd name="adj" fmla="val 8805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es-CO" sz="1600" dirty="0">
              <a:latin typeface="Arial Rounded MT Bold" panose="020F0704030504030204" pitchFamily="34" charset="0"/>
            </a:endParaRPr>
          </a:p>
          <a:p>
            <a:endParaRPr lang="es-CO" sz="1600" dirty="0">
              <a:latin typeface="Arial Rounded MT Bold" panose="020F07040305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latin typeface="Arial Rounded MT Bold" panose="020F0704030504030204" pitchFamily="34" charset="0"/>
              </a:rPr>
              <a:t>Sistemas silvopastoriles agroforestales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latin typeface="Arial Rounded MT Bold" panose="020F0704030504030204" pitchFamily="34" charset="0"/>
              </a:rPr>
              <a:t>Cercos y barreras vivas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latin typeface="Arial Rounded MT Bold" panose="020F0704030504030204" pitchFamily="34" charset="0"/>
              </a:rPr>
              <a:t>Árboles aislados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latin typeface="Arial Rounded MT Bold" panose="020F0704030504030204" pitchFamily="34" charset="0"/>
              </a:rPr>
              <a:t>Buenas prácticas agroambientales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latin typeface="Arial Rounded MT Bold" panose="020F0704030504030204" pitchFamily="34" charset="0"/>
              </a:rPr>
              <a:t>Control de erosión,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latin typeface="Arial Rounded MT Bold" panose="020F0704030504030204" pitchFamily="34" charset="0"/>
              </a:rPr>
              <a:t>Sistemas de saneamiento básico rural</a:t>
            </a:r>
          </a:p>
          <a:p>
            <a:endParaRPr lang="es-CO" sz="1600" dirty="0">
              <a:latin typeface="Arial Rounded MT Bold" panose="020F0704030504030204" pitchFamily="34" charset="0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xmlns="" id="{4FB6907E-E206-8579-4258-20732BC19866}"/>
              </a:ext>
            </a:extLst>
          </p:cNvPr>
          <p:cNvSpPr/>
          <p:nvPr/>
        </p:nvSpPr>
        <p:spPr>
          <a:xfrm rot="5400000">
            <a:off x="2310263" y="2451339"/>
            <a:ext cx="1035360" cy="4074933"/>
          </a:xfrm>
          <a:prstGeom prst="roundRect">
            <a:avLst>
              <a:gd name="adj" fmla="val 7023"/>
            </a:avLst>
          </a:prstGeom>
          <a:solidFill>
            <a:srgbClr val="028B3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200">
              <a:solidFill>
                <a:srgbClr val="FF0000"/>
              </a:solidFill>
              <a:highlight>
                <a:srgbClr val="57BE0A"/>
              </a:highlight>
            </a:endParaRP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xmlns="" id="{46D17A1E-272D-14E7-FF3C-B7A55E2AB2DB}"/>
              </a:ext>
            </a:extLst>
          </p:cNvPr>
          <p:cNvSpPr/>
          <p:nvPr/>
        </p:nvSpPr>
        <p:spPr>
          <a:xfrm>
            <a:off x="433542" y="3563314"/>
            <a:ext cx="977367" cy="977367"/>
          </a:xfrm>
          <a:prstGeom prst="ellipse">
            <a:avLst/>
          </a:prstGeom>
          <a:solidFill>
            <a:srgbClr val="028B3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200">
              <a:solidFill>
                <a:srgbClr val="FF0000"/>
              </a:solidFill>
              <a:highlight>
                <a:srgbClr val="57BE0A"/>
              </a:highlight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4CB7297C-58DA-CB05-4997-F55102CB5EEB}"/>
              </a:ext>
            </a:extLst>
          </p:cNvPr>
          <p:cNvSpPr txBox="1"/>
          <p:nvPr/>
        </p:nvSpPr>
        <p:spPr>
          <a:xfrm>
            <a:off x="1377726" y="4129323"/>
            <a:ext cx="3341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defRPr/>
            </a:pPr>
            <a:r>
              <a:rPr lang="es-E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Prácticas y    </a:t>
            </a:r>
          </a:p>
          <a:p>
            <a:pPr hangingPunct="0">
              <a:defRPr/>
            </a:pPr>
            <a:r>
              <a:rPr lang="es-E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usos sostenibles</a:t>
            </a: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xmlns="" id="{B8307AAC-B1A5-026E-EC7F-751B9AABC2BE}"/>
              </a:ext>
            </a:extLst>
          </p:cNvPr>
          <p:cNvSpPr/>
          <p:nvPr/>
        </p:nvSpPr>
        <p:spPr>
          <a:xfrm>
            <a:off x="560337" y="3698601"/>
            <a:ext cx="735269" cy="7352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xmlns="" id="{B06F1B73-014B-69D7-5B2E-E3E129CA20CC}"/>
              </a:ext>
            </a:extLst>
          </p:cNvPr>
          <p:cNvSpPr/>
          <p:nvPr/>
        </p:nvSpPr>
        <p:spPr>
          <a:xfrm>
            <a:off x="5242026" y="4276081"/>
            <a:ext cx="4372283" cy="2462902"/>
          </a:xfrm>
          <a:prstGeom prst="roundRect">
            <a:avLst>
              <a:gd name="adj" fmla="val 8805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es-CO" sz="1600" dirty="0">
              <a:latin typeface="Arial Rounded MT Bold" panose="020F0704030504030204" pitchFamily="34" charset="0"/>
            </a:endParaRPr>
          </a:p>
          <a:p>
            <a:endParaRPr lang="es-CO" sz="1600" dirty="0">
              <a:latin typeface="Arial Rounded MT Bold" panose="020F07040305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latin typeface="Arial Rounded MT Bold" panose="020F0704030504030204" pitchFamily="34" charset="0"/>
              </a:rPr>
              <a:t>Compra de predios para compensación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600" dirty="0">
              <a:latin typeface="Arial Rounded MT Bold" panose="020F07040305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600" dirty="0">
                <a:latin typeface="Arial Rounded MT Bold" panose="020F0704030504030204" pitchFamily="34" charset="0"/>
              </a:rPr>
              <a:t>Protección, nuevas áreas para protección de embalses</a:t>
            </a:r>
          </a:p>
          <a:p>
            <a:endParaRPr lang="es-CO" sz="1600" dirty="0">
              <a:latin typeface="Arial Rounded MT Bold" panose="020F0704030504030204" pitchFamily="34" charset="0"/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xmlns="" id="{33ABDCA9-1E25-E47B-36D3-909E8B7C4D8A}"/>
              </a:ext>
            </a:extLst>
          </p:cNvPr>
          <p:cNvSpPr/>
          <p:nvPr/>
        </p:nvSpPr>
        <p:spPr>
          <a:xfrm rot="5400000">
            <a:off x="6916370" y="2408898"/>
            <a:ext cx="1020119" cy="4074933"/>
          </a:xfrm>
          <a:prstGeom prst="roundRect">
            <a:avLst>
              <a:gd name="adj" fmla="val 702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200" dirty="0">
              <a:solidFill>
                <a:srgbClr val="FF0000"/>
              </a:solidFill>
              <a:highlight>
                <a:srgbClr val="57BE0A"/>
              </a:highlight>
            </a:endParaRP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xmlns="" id="{1DD0F85C-57A8-8DDB-DDC5-31B1F8DBCE5A}"/>
              </a:ext>
            </a:extLst>
          </p:cNvPr>
          <p:cNvSpPr/>
          <p:nvPr/>
        </p:nvSpPr>
        <p:spPr>
          <a:xfrm>
            <a:off x="5068400" y="3577328"/>
            <a:ext cx="977367" cy="977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s-CO" sz="1200" dirty="0">
              <a:solidFill>
                <a:srgbClr val="FF0000"/>
              </a:solidFill>
              <a:highlight>
                <a:srgbClr val="57BE0A"/>
              </a:highlight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xmlns="" id="{CB31C57F-7BF0-16D7-CC31-A176912905AD}"/>
              </a:ext>
            </a:extLst>
          </p:cNvPr>
          <p:cNvSpPr txBox="1"/>
          <p:nvPr/>
        </p:nvSpPr>
        <p:spPr>
          <a:xfrm>
            <a:off x="6066475" y="4022233"/>
            <a:ext cx="3166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defRPr/>
            </a:pPr>
            <a:r>
              <a:rPr lang="es-E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Nuevas áreas de protección</a:t>
            </a:r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xmlns="" id="{227F842E-8FE5-0480-2E0A-DD6DC91660A1}"/>
              </a:ext>
            </a:extLst>
          </p:cNvPr>
          <p:cNvSpPr/>
          <p:nvPr/>
        </p:nvSpPr>
        <p:spPr>
          <a:xfrm>
            <a:off x="5184268" y="3691472"/>
            <a:ext cx="735269" cy="7352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21047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xmlns="" id="{C3DC115F-A7C3-1729-0C2C-F3794A1D1B97}"/>
              </a:ext>
            </a:extLst>
          </p:cNvPr>
          <p:cNvSpPr/>
          <p:nvPr/>
        </p:nvSpPr>
        <p:spPr>
          <a:xfrm rot="5400000">
            <a:off x="10294567" y="5328751"/>
            <a:ext cx="1171254" cy="1128159"/>
          </a:xfrm>
          <a:prstGeom prst="round2Same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94B3A64-7862-2082-827E-70F397F52471}"/>
              </a:ext>
            </a:extLst>
          </p:cNvPr>
          <p:cNvSpPr/>
          <p:nvPr/>
        </p:nvSpPr>
        <p:spPr>
          <a:xfrm>
            <a:off x="-1235242" y="0"/>
            <a:ext cx="11700903" cy="6858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xmlns="" id="{A576D304-51BC-F4B0-D9F4-06792A1EEF3E}"/>
              </a:ext>
            </a:extLst>
          </p:cNvPr>
          <p:cNvSpPr/>
          <p:nvPr/>
        </p:nvSpPr>
        <p:spPr>
          <a:xfrm rot="5400000">
            <a:off x="10143535" y="3956485"/>
            <a:ext cx="1171254" cy="1128159"/>
          </a:xfrm>
          <a:prstGeom prst="round2Same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562C21-DC9A-4FA5-4CEC-6541986E9619}"/>
              </a:ext>
            </a:extLst>
          </p:cNvPr>
          <p:cNvSpPr/>
          <p:nvPr/>
        </p:nvSpPr>
        <p:spPr>
          <a:xfrm>
            <a:off x="-753978" y="0"/>
            <a:ext cx="11068608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xmlns="" id="{EC392602-00C8-C3A1-820E-2853873339B8}"/>
              </a:ext>
            </a:extLst>
          </p:cNvPr>
          <p:cNvSpPr/>
          <p:nvPr/>
        </p:nvSpPr>
        <p:spPr>
          <a:xfrm rot="5400000">
            <a:off x="10039223" y="2592233"/>
            <a:ext cx="1171254" cy="1128159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8B85622-84E4-5BAD-7CEB-79339E508B12}"/>
              </a:ext>
            </a:extLst>
          </p:cNvPr>
          <p:cNvSpPr/>
          <p:nvPr/>
        </p:nvSpPr>
        <p:spPr>
          <a:xfrm>
            <a:off x="-625642" y="-26541"/>
            <a:ext cx="10835959" cy="6900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E958771-A1CC-2BBC-41D7-66B8359BF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406" y="135110"/>
            <a:ext cx="1412153" cy="78316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54DF055-0E71-3200-4EE1-FA071B0D8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028" y="4185186"/>
            <a:ext cx="629082" cy="629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C8C0C0E8-5035-4471-CFAE-147A5BF985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478" y="2734270"/>
            <a:ext cx="713578" cy="71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B14955D-2CA5-D26D-6A4D-E3AA5B7F8CAA}"/>
              </a:ext>
            </a:extLst>
          </p:cNvPr>
          <p:cNvSpPr/>
          <p:nvPr/>
        </p:nvSpPr>
        <p:spPr>
          <a:xfrm>
            <a:off x="-1207540" y="-22162"/>
            <a:ext cx="11321749" cy="6900582"/>
          </a:xfrm>
          <a:prstGeom prst="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xmlns="" id="{BC9AFB68-E77D-EA1C-86E1-9F0ED98AADB6}"/>
              </a:ext>
            </a:extLst>
          </p:cNvPr>
          <p:cNvSpPr/>
          <p:nvPr/>
        </p:nvSpPr>
        <p:spPr>
          <a:xfrm rot="5400000">
            <a:off x="9967252" y="1384013"/>
            <a:ext cx="1171254" cy="984219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xmlns="" id="{E1DF6EAF-E93B-4BEE-4E86-23661E789284}"/>
              </a:ext>
            </a:extLst>
          </p:cNvPr>
          <p:cNvSpPr/>
          <p:nvPr/>
        </p:nvSpPr>
        <p:spPr>
          <a:xfrm rot="5400000">
            <a:off x="24751" y="-4993"/>
            <a:ext cx="1171254" cy="112815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64C4958-F39F-244C-40F5-9F85CCBD5BD5}"/>
              </a:ext>
            </a:extLst>
          </p:cNvPr>
          <p:cNvSpPr/>
          <p:nvPr/>
        </p:nvSpPr>
        <p:spPr>
          <a:xfrm>
            <a:off x="-1282626" y="-26540"/>
            <a:ext cx="1459656" cy="6900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A331BB2-421E-34F0-AE5F-77A51C9B7E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376" y="1405499"/>
            <a:ext cx="851105" cy="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áfico 40" descr="Mujer trabajadora de la construcción con relleno sólido">
            <a:extLst>
              <a:ext uri="{FF2B5EF4-FFF2-40B4-BE49-F238E27FC236}">
                <a16:creationId xmlns:a16="http://schemas.microsoft.com/office/drawing/2014/main" xmlns="" id="{7D9830F2-FF84-0ACA-7024-751643D09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46999" y="324868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Hombre trabajador de la construcción con relleno sólido">
            <a:extLst>
              <a:ext uri="{FF2B5EF4-FFF2-40B4-BE49-F238E27FC236}">
                <a16:creationId xmlns:a16="http://schemas.microsoft.com/office/drawing/2014/main" xmlns="" id="{A62984F7-5304-C961-3A9C-B1C8715281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33419" y="335367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C106ABF1-B24E-78FC-87F6-4B8D199072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435" y="5608425"/>
            <a:ext cx="568810" cy="56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lecha: cheurón 1">
            <a:extLst>
              <a:ext uri="{FF2B5EF4-FFF2-40B4-BE49-F238E27FC236}">
                <a16:creationId xmlns:a16="http://schemas.microsoft.com/office/drawing/2014/main" xmlns="" id="{79F9FEEB-A688-3066-7168-A89ED9DED859}"/>
              </a:ext>
            </a:extLst>
          </p:cNvPr>
          <p:cNvSpPr/>
          <p:nvPr/>
        </p:nvSpPr>
        <p:spPr>
          <a:xfrm rot="5400000">
            <a:off x="123899" y="5636043"/>
            <a:ext cx="2067238" cy="1698163"/>
          </a:xfrm>
          <a:prstGeom prst="chevron">
            <a:avLst>
              <a:gd name="adj" fmla="val 2467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Arial Rounded MT Bold" panose="020F0704030504030204" pitchFamily="34" charset="0"/>
              <a:cs typeface="+mj-cs"/>
            </a:endParaRPr>
          </a:p>
        </p:txBody>
      </p:sp>
      <p:sp>
        <p:nvSpPr>
          <p:cNvPr id="3" name="Rectángulo 15">
            <a:extLst>
              <a:ext uri="{FF2B5EF4-FFF2-40B4-BE49-F238E27FC236}">
                <a16:creationId xmlns:a16="http://schemas.microsoft.com/office/drawing/2014/main" xmlns="" id="{C1838D70-88BD-789F-47B5-04E81DB22CFA}"/>
              </a:ext>
            </a:extLst>
          </p:cNvPr>
          <p:cNvSpPr/>
          <p:nvPr/>
        </p:nvSpPr>
        <p:spPr>
          <a:xfrm>
            <a:off x="223489" y="5334681"/>
            <a:ext cx="1893652" cy="2280708"/>
          </a:xfrm>
          <a:custGeom>
            <a:avLst/>
            <a:gdLst>
              <a:gd name="connsiteX0" fmla="*/ 0 w 1788957"/>
              <a:gd name="connsiteY0" fmla="*/ 0 h 2106487"/>
              <a:gd name="connsiteX1" fmla="*/ 1788957 w 1788957"/>
              <a:gd name="connsiteY1" fmla="*/ 0 h 2106487"/>
              <a:gd name="connsiteX2" fmla="*/ 1788957 w 1788957"/>
              <a:gd name="connsiteY2" fmla="*/ 2106487 h 2106487"/>
              <a:gd name="connsiteX3" fmla="*/ 0 w 1788957"/>
              <a:gd name="connsiteY3" fmla="*/ 2106487 h 2106487"/>
              <a:gd name="connsiteX4" fmla="*/ 0 w 1788957"/>
              <a:gd name="connsiteY4" fmla="*/ 0 h 2106487"/>
              <a:gd name="connsiteX0" fmla="*/ 0 w 1788957"/>
              <a:gd name="connsiteY0" fmla="*/ 0 h 2154614"/>
              <a:gd name="connsiteX1" fmla="*/ 1788957 w 1788957"/>
              <a:gd name="connsiteY1" fmla="*/ 0 h 2154614"/>
              <a:gd name="connsiteX2" fmla="*/ 1708746 w 1788957"/>
              <a:gd name="connsiteY2" fmla="*/ 2154614 h 2154614"/>
              <a:gd name="connsiteX3" fmla="*/ 0 w 1788957"/>
              <a:gd name="connsiteY3" fmla="*/ 2106487 h 2154614"/>
              <a:gd name="connsiteX4" fmla="*/ 0 w 1788957"/>
              <a:gd name="connsiteY4" fmla="*/ 0 h 215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8957" h="2154614">
                <a:moveTo>
                  <a:pt x="0" y="0"/>
                </a:moveTo>
                <a:lnTo>
                  <a:pt x="1788957" y="0"/>
                </a:lnTo>
                <a:lnTo>
                  <a:pt x="1708746" y="2154614"/>
                </a:lnTo>
                <a:lnTo>
                  <a:pt x="0" y="21064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dirty="0">
                <a:solidFill>
                  <a:prstClr val="white"/>
                </a:solidFill>
                <a:latin typeface="Arial Rounded MT Bold" panose="020F0704030504030204" pitchFamily="34" charset="0"/>
                <a:cs typeface="+mj-cs"/>
              </a:rPr>
              <a:t>Metas de Protección Hídrica </a:t>
            </a:r>
          </a:p>
          <a:p>
            <a:pPr algn="ctr"/>
            <a:endParaRPr lang="es-ES" dirty="0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xmlns="" id="{DEFDAB5A-0633-7FA3-E197-B32E46F7F668}"/>
              </a:ext>
            </a:extLst>
          </p:cNvPr>
          <p:cNvSpPr txBox="1"/>
          <p:nvPr/>
        </p:nvSpPr>
        <p:spPr>
          <a:xfrm>
            <a:off x="7437220" y="385471"/>
            <a:ext cx="2385992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4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AMBIENTAL </a:t>
            </a:r>
          </a:p>
          <a:p>
            <a:pPr algn="ctr"/>
            <a:r>
              <a:rPr lang="es-ES" sz="3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137.000 ha </a:t>
            </a:r>
            <a:r>
              <a:rPr lang="es-ES" sz="20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Adicionales a 2025 </a:t>
            </a:r>
            <a:endParaRPr lang="es-ES" sz="14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16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(cumplimiento 88% meta acumulada a dic 2022)</a:t>
            </a:r>
            <a:endParaRPr lang="es-CO" sz="16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3" name="Imagen 62">
            <a:extLst>
              <a:ext uri="{FF2B5EF4-FFF2-40B4-BE49-F238E27FC236}">
                <a16:creationId xmlns:a16="http://schemas.microsoft.com/office/drawing/2014/main" xmlns="" id="{70D856A2-7B27-DDA2-CE58-B15B41A583E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276" r="1248"/>
          <a:stretch/>
        </p:blipFill>
        <p:spPr>
          <a:xfrm>
            <a:off x="1621411" y="324869"/>
            <a:ext cx="5710967" cy="2197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xmlns="" id="{E8089111-FC5B-3C66-73C7-BFFC72D3A800}"/>
              </a:ext>
            </a:extLst>
          </p:cNvPr>
          <p:cNvSpPr/>
          <p:nvPr/>
        </p:nvSpPr>
        <p:spPr>
          <a:xfrm>
            <a:off x="1576954" y="2794347"/>
            <a:ext cx="7777599" cy="725711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xmlns="" id="{495C77A4-CA4A-6AD9-5CB1-D0AFF0E86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624330"/>
              </p:ext>
            </p:extLst>
          </p:nvPr>
        </p:nvGraphicFramePr>
        <p:xfrm>
          <a:off x="1877369" y="2810163"/>
          <a:ext cx="7288113" cy="24269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7659">
                  <a:extLst>
                    <a:ext uri="{9D8B030D-6E8A-4147-A177-3AD203B41FA5}">
                      <a16:colId xmlns:a16="http://schemas.microsoft.com/office/drawing/2014/main" xmlns="" val="3838004166"/>
                    </a:ext>
                  </a:extLst>
                </a:gridCol>
                <a:gridCol w="2653364">
                  <a:extLst>
                    <a:ext uri="{9D8B030D-6E8A-4147-A177-3AD203B41FA5}">
                      <a16:colId xmlns:a16="http://schemas.microsoft.com/office/drawing/2014/main" xmlns="" val="2341855764"/>
                    </a:ext>
                  </a:extLst>
                </a:gridCol>
                <a:gridCol w="1957090">
                  <a:extLst>
                    <a:ext uri="{9D8B030D-6E8A-4147-A177-3AD203B41FA5}">
                      <a16:colId xmlns:a16="http://schemas.microsoft.com/office/drawing/2014/main" xmlns="" val="1845376664"/>
                    </a:ext>
                  </a:extLst>
                </a:gridCol>
              </a:tblGrid>
              <a:tr h="3683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Cuencas/Negocio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Ejecución acumulada </a:t>
                      </a:r>
                    </a:p>
                    <a:p>
                      <a:pPr algn="ctr" fontAlgn="ctr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2016-2022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Meta anual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7853079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73301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endParaRPr lang="es-ES" sz="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33369628"/>
                  </a:ext>
                </a:extLst>
              </a:tr>
              <a:tr h="4089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EPM Generación energía</a:t>
                      </a:r>
                      <a:endParaRPr lang="es-E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65,183</a:t>
                      </a:r>
                      <a:endParaRPr lang="es-E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solidFill>
                            <a:schemeClr val="bg1"/>
                          </a:solidFill>
                          <a:effectLst/>
                        </a:rPr>
                        <a:t>5,699</a:t>
                      </a:r>
                      <a:endParaRPr lang="es-ES" sz="1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66468038"/>
                  </a:ext>
                </a:extLst>
              </a:tr>
              <a:tr h="16878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>
                          <a:solidFill>
                            <a:schemeClr val="bg1"/>
                          </a:solidFill>
                          <a:effectLst/>
                        </a:rPr>
                        <a:t>EPM Provisión aguas</a:t>
                      </a:r>
                      <a:endParaRPr lang="es-ES" sz="1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solidFill>
                            <a:schemeClr val="bg1"/>
                          </a:solidFill>
                          <a:effectLst/>
                        </a:rPr>
                        <a:t>8,086</a:t>
                      </a:r>
                      <a:endParaRPr lang="es-ES" sz="1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306</a:t>
                      </a:r>
                      <a:endParaRPr lang="es-E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44819996"/>
                  </a:ext>
                </a:extLst>
              </a:tr>
              <a:tr h="12158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EPM </a:t>
                      </a:r>
                      <a:r>
                        <a:rPr lang="es-ES" sz="18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PeI</a:t>
                      </a:r>
                      <a:r>
                        <a:rPr lang="es-E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ES" sz="18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Proy</a:t>
                      </a:r>
                      <a:r>
                        <a:rPr lang="es-E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ES" sz="18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Hidroituango</a:t>
                      </a:r>
                      <a:endParaRPr lang="es-E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solidFill>
                            <a:schemeClr val="bg1"/>
                          </a:solidFill>
                          <a:effectLst/>
                        </a:rPr>
                        <a:t>22,652</a:t>
                      </a:r>
                      <a:endParaRPr lang="es-ES" sz="1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s-E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0006905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Rionegro-Nare</a:t>
                      </a:r>
                      <a:endParaRPr lang="es-E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solidFill>
                            <a:schemeClr val="bg1"/>
                          </a:solidFill>
                          <a:effectLst/>
                        </a:rPr>
                        <a:t>19,928</a:t>
                      </a:r>
                      <a:endParaRPr lang="es-ES" sz="1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2,500</a:t>
                      </a:r>
                      <a:endParaRPr lang="es-E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188163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La Fe</a:t>
                      </a:r>
                      <a:endParaRPr lang="es-E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5,224</a:t>
                      </a:r>
                      <a:endParaRPr lang="es-E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187</a:t>
                      </a:r>
                      <a:endParaRPr lang="es-E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11392741"/>
                  </a:ext>
                </a:extLst>
              </a:tr>
            </a:tbl>
          </a:graphicData>
        </a:graphic>
      </p:graphicFrame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xmlns="" id="{C9517EA2-7C24-72B3-96AE-3754B96AD039}"/>
              </a:ext>
            </a:extLst>
          </p:cNvPr>
          <p:cNvSpPr/>
          <p:nvPr/>
        </p:nvSpPr>
        <p:spPr>
          <a:xfrm>
            <a:off x="1576954" y="3615024"/>
            <a:ext cx="7777599" cy="1811080"/>
          </a:xfrm>
          <a:prstGeom prst="roundRect">
            <a:avLst>
              <a:gd name="adj" fmla="val 10356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2290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xmlns="" id="{C3DC115F-A7C3-1729-0C2C-F3794A1D1B97}"/>
              </a:ext>
            </a:extLst>
          </p:cNvPr>
          <p:cNvSpPr/>
          <p:nvPr/>
        </p:nvSpPr>
        <p:spPr>
          <a:xfrm rot="5400000">
            <a:off x="10294567" y="5328751"/>
            <a:ext cx="1171254" cy="1128159"/>
          </a:xfrm>
          <a:prstGeom prst="round2Same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94B3A64-7862-2082-827E-70F397F52471}"/>
              </a:ext>
            </a:extLst>
          </p:cNvPr>
          <p:cNvSpPr/>
          <p:nvPr/>
        </p:nvSpPr>
        <p:spPr>
          <a:xfrm>
            <a:off x="-1235242" y="0"/>
            <a:ext cx="11700903" cy="6858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xmlns="" id="{A576D304-51BC-F4B0-D9F4-06792A1EEF3E}"/>
              </a:ext>
            </a:extLst>
          </p:cNvPr>
          <p:cNvSpPr/>
          <p:nvPr/>
        </p:nvSpPr>
        <p:spPr>
          <a:xfrm rot="5400000">
            <a:off x="10143535" y="3956485"/>
            <a:ext cx="1171254" cy="1128159"/>
          </a:xfrm>
          <a:prstGeom prst="round2Same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562C21-DC9A-4FA5-4CEC-6541986E9619}"/>
              </a:ext>
            </a:extLst>
          </p:cNvPr>
          <p:cNvSpPr/>
          <p:nvPr/>
        </p:nvSpPr>
        <p:spPr>
          <a:xfrm>
            <a:off x="-753978" y="0"/>
            <a:ext cx="11068608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xmlns="" id="{EC392602-00C8-C3A1-820E-2853873339B8}"/>
              </a:ext>
            </a:extLst>
          </p:cNvPr>
          <p:cNvSpPr/>
          <p:nvPr/>
        </p:nvSpPr>
        <p:spPr>
          <a:xfrm rot="5400000">
            <a:off x="10039223" y="2592233"/>
            <a:ext cx="1171254" cy="1128159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8B85622-84E4-5BAD-7CEB-79339E508B12}"/>
              </a:ext>
            </a:extLst>
          </p:cNvPr>
          <p:cNvSpPr/>
          <p:nvPr/>
        </p:nvSpPr>
        <p:spPr>
          <a:xfrm>
            <a:off x="-625642" y="-26541"/>
            <a:ext cx="10835959" cy="6900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54DF055-0E71-3200-4EE1-FA071B0D8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028" y="4185186"/>
            <a:ext cx="629082" cy="629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C8C0C0E8-5035-4471-CFAE-147A5BF98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478" y="2734270"/>
            <a:ext cx="713578" cy="71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xmlns="" id="{BC9AFB68-E77D-EA1C-86E1-9F0ED98AADB6}"/>
              </a:ext>
            </a:extLst>
          </p:cNvPr>
          <p:cNvSpPr/>
          <p:nvPr/>
        </p:nvSpPr>
        <p:spPr>
          <a:xfrm rot="5400000">
            <a:off x="9895282" y="1312043"/>
            <a:ext cx="1171254" cy="1128159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B14955D-2CA5-D26D-6A4D-E3AA5B7F8CAA}"/>
              </a:ext>
            </a:extLst>
          </p:cNvPr>
          <p:cNvSpPr/>
          <p:nvPr/>
        </p:nvSpPr>
        <p:spPr>
          <a:xfrm>
            <a:off x="-1255373" y="-23368"/>
            <a:ext cx="11321749" cy="690058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xmlns="" id="{E1DF6EAF-E93B-4BEE-4E86-23661E789284}"/>
              </a:ext>
            </a:extLst>
          </p:cNvPr>
          <p:cNvSpPr/>
          <p:nvPr/>
        </p:nvSpPr>
        <p:spPr>
          <a:xfrm rot="5400000">
            <a:off x="9748760" y="-4993"/>
            <a:ext cx="1171254" cy="112815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64C4958-F39F-244C-40F5-9F85CCBD5BD5}"/>
              </a:ext>
            </a:extLst>
          </p:cNvPr>
          <p:cNvSpPr/>
          <p:nvPr/>
        </p:nvSpPr>
        <p:spPr>
          <a:xfrm>
            <a:off x="-1256856" y="-26540"/>
            <a:ext cx="11157895" cy="6900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A331BB2-421E-34F0-AE5F-77A51C9B7E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376" y="1405499"/>
            <a:ext cx="851105" cy="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áfico 40" descr="Mujer trabajadora de la construcción con relleno sólido">
            <a:extLst>
              <a:ext uri="{FF2B5EF4-FFF2-40B4-BE49-F238E27FC236}">
                <a16:creationId xmlns:a16="http://schemas.microsoft.com/office/drawing/2014/main" xmlns="" id="{7D9830F2-FF84-0ACA-7024-751643D09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971008" y="324868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Hombre trabajador de la construcción con relleno sólido">
            <a:extLst>
              <a:ext uri="{FF2B5EF4-FFF2-40B4-BE49-F238E27FC236}">
                <a16:creationId xmlns:a16="http://schemas.microsoft.com/office/drawing/2014/main" xmlns="" id="{A62984F7-5304-C961-3A9C-B1C8715281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357428" y="335367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C106ABF1-B24E-78FC-87F6-4B8D199072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732" y="5656668"/>
            <a:ext cx="568810" cy="56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DEC68803-D979-EB65-3F89-CDCA0AA05DA5}"/>
              </a:ext>
            </a:extLst>
          </p:cNvPr>
          <p:cNvGrpSpPr/>
          <p:nvPr/>
        </p:nvGrpSpPr>
        <p:grpSpPr>
          <a:xfrm>
            <a:off x="643011" y="518416"/>
            <a:ext cx="8726856" cy="2842226"/>
            <a:chOff x="402235" y="1244462"/>
            <a:chExt cx="10970199" cy="3611959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xmlns="" id="{AF5DEB48-3815-F046-556D-7AFFA43EA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629" t="5727" r="2599" b="25995"/>
            <a:stretch/>
          </p:blipFill>
          <p:spPr>
            <a:xfrm>
              <a:off x="564173" y="1246731"/>
              <a:ext cx="10808261" cy="3609690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xmlns="" id="{DEC2FA50-AA1A-B712-5B90-92D26269FC25}"/>
                </a:ext>
              </a:extLst>
            </p:cNvPr>
            <p:cNvSpPr/>
            <p:nvPr/>
          </p:nvSpPr>
          <p:spPr>
            <a:xfrm>
              <a:off x="402235" y="1244462"/>
              <a:ext cx="1962970" cy="589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xmlns="" id="{9047E669-0265-F083-2780-ABBFEA781EED}"/>
              </a:ext>
            </a:extLst>
          </p:cNvPr>
          <p:cNvSpPr/>
          <p:nvPr/>
        </p:nvSpPr>
        <p:spPr>
          <a:xfrm>
            <a:off x="1391890" y="5128829"/>
            <a:ext cx="7716014" cy="851940"/>
          </a:xfrm>
          <a:prstGeom prst="roundRect">
            <a:avLst/>
          </a:prstGeom>
          <a:solidFill>
            <a:schemeClr val="accent6"/>
          </a:solidFill>
          <a:ln w="28575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xmlns="" id="{D9ACC8CA-7A8C-A590-5DC0-92FF2D46D339}"/>
              </a:ext>
            </a:extLst>
          </p:cNvPr>
          <p:cNvSpPr/>
          <p:nvPr/>
        </p:nvSpPr>
        <p:spPr>
          <a:xfrm>
            <a:off x="1423943" y="4481102"/>
            <a:ext cx="997266" cy="5474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E78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0E78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Centrales mayores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E783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xmlns="" id="{B1B50952-8595-13D8-34A7-44FE586F3DD7}"/>
              </a:ext>
            </a:extLst>
          </p:cNvPr>
          <p:cNvSpPr/>
          <p:nvPr/>
        </p:nvSpPr>
        <p:spPr>
          <a:xfrm>
            <a:off x="2471092" y="4485500"/>
            <a:ext cx="848224" cy="51860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E78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0E78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Centrales menores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E783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C62EC0E0-4A19-77F3-76C3-901C17BB0F4A}"/>
              </a:ext>
            </a:extLst>
          </p:cNvPr>
          <p:cNvSpPr txBox="1"/>
          <p:nvPr/>
        </p:nvSpPr>
        <p:spPr>
          <a:xfrm>
            <a:off x="1454058" y="5328896"/>
            <a:ext cx="1870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20,7</a:t>
            </a:r>
            <a:r>
              <a:rPr lang="es-CO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 m3/año </a:t>
            </a:r>
          </a:p>
          <a:p>
            <a:pPr algn="ctr">
              <a:defRPr/>
            </a:pPr>
            <a:r>
              <a:rPr lang="es-CO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Abastecimiento para generación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xmlns="" id="{E75CE020-5FE4-E695-A3DD-0179958AE02F}"/>
              </a:ext>
            </a:extLst>
          </p:cNvPr>
          <p:cNvSpPr/>
          <p:nvPr/>
        </p:nvSpPr>
        <p:spPr>
          <a:xfrm>
            <a:off x="3428403" y="4514458"/>
            <a:ext cx="1173032" cy="48964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E7837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E78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Plantas de Potabilización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E242C374-8A18-E80B-F62F-940A15608147}"/>
              </a:ext>
            </a:extLst>
          </p:cNvPr>
          <p:cNvSpPr txBox="1"/>
          <p:nvPr/>
        </p:nvSpPr>
        <p:spPr>
          <a:xfrm>
            <a:off x="3483147" y="5222815"/>
            <a:ext cx="1008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 m</a:t>
            </a:r>
            <a:r>
              <a:rPr kumimoji="0" lang="es-CO" sz="9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s-CO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/año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potabilizados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xmlns="" id="{F7FE5BCD-C8E5-6B2F-8CB6-87DBC5FBD22B}"/>
              </a:ext>
            </a:extLst>
          </p:cNvPr>
          <p:cNvSpPr/>
          <p:nvPr/>
        </p:nvSpPr>
        <p:spPr>
          <a:xfrm>
            <a:off x="4645377" y="4511285"/>
            <a:ext cx="1173031" cy="5054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E7837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0E78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0E78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Plantas de Tratamiento de AR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E783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2A6660FA-A326-853A-C203-A565D640D443}"/>
              </a:ext>
            </a:extLst>
          </p:cNvPr>
          <p:cNvSpPr txBox="1"/>
          <p:nvPr/>
        </p:nvSpPr>
        <p:spPr>
          <a:xfrm>
            <a:off x="4559156" y="5200379"/>
            <a:ext cx="1281366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 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s-CO" sz="105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/año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tratados</a:t>
            </a: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xmlns="" id="{F506A1F9-B902-C951-586F-D79D3461BD81}"/>
              </a:ext>
            </a:extLst>
          </p:cNvPr>
          <p:cNvSpPr/>
          <p:nvPr/>
        </p:nvSpPr>
        <p:spPr>
          <a:xfrm>
            <a:off x="5872671" y="4502019"/>
            <a:ext cx="981945" cy="5054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>
                <a:ln>
                  <a:noFill/>
                </a:ln>
                <a:solidFill>
                  <a:srgbClr val="0E78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Producción Biosólidos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5F020FC6-D214-49B9-C001-55860282FD00}"/>
              </a:ext>
            </a:extLst>
          </p:cNvPr>
          <p:cNvSpPr txBox="1"/>
          <p:nvPr/>
        </p:nvSpPr>
        <p:spPr>
          <a:xfrm>
            <a:off x="5787868" y="5197206"/>
            <a:ext cx="1087443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48.000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Ton/año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 Húmeda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1AFB0EA0-2DD3-D220-EE1C-C8177958E46A}"/>
              </a:ext>
            </a:extLst>
          </p:cNvPr>
          <p:cNvSpPr txBox="1"/>
          <p:nvPr/>
        </p:nvSpPr>
        <p:spPr>
          <a:xfrm>
            <a:off x="4491928" y="6061661"/>
            <a:ext cx="471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*Datos oficiales año 2022 de lo tratado y potabilizado.</a:t>
            </a:r>
            <a:endParaRPr kumimoji="0" lang="es-CO" sz="10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xmlns="" id="{AC73692E-1E6F-2E49-C9CD-8E230D88FBD4}"/>
              </a:ext>
            </a:extLst>
          </p:cNvPr>
          <p:cNvSpPr/>
          <p:nvPr/>
        </p:nvSpPr>
        <p:spPr>
          <a:xfrm>
            <a:off x="6896783" y="4492059"/>
            <a:ext cx="981944" cy="5054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0E78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Producción Biogás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D685C9E1-FB96-947B-6357-3AC610E1FADD}"/>
              </a:ext>
            </a:extLst>
          </p:cNvPr>
          <p:cNvSpPr txBox="1"/>
          <p:nvPr/>
        </p:nvSpPr>
        <p:spPr>
          <a:xfrm>
            <a:off x="6924250" y="5266774"/>
            <a:ext cx="9290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16,3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Mill/m</a:t>
            </a:r>
            <a:r>
              <a:rPr kumimoji="0" lang="es-CO" sz="105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xmlns="" id="{BDCD8512-69EC-F112-2BA4-988DA42BA3D5}"/>
              </a:ext>
            </a:extLst>
          </p:cNvPr>
          <p:cNvSpPr/>
          <p:nvPr/>
        </p:nvSpPr>
        <p:spPr>
          <a:xfrm>
            <a:off x="7911806" y="4496235"/>
            <a:ext cx="1196098" cy="4941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srgbClr val="0E78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Cogeneración Energía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050" b="1" dirty="0">
                <a:solidFill>
                  <a:srgbClr val="0E78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PTAR</a:t>
            </a:r>
            <a:endParaRPr kumimoji="0" lang="es-CO" sz="1050" b="1" i="0" u="none" strike="noStrike" kern="1200" cap="none" spc="0" normalizeH="0" baseline="0" noProof="0" dirty="0">
              <a:ln>
                <a:noFill/>
              </a:ln>
              <a:solidFill>
                <a:srgbClr val="0E783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306F3C1D-1249-1E0C-5AD7-C262E2AC6C68}"/>
              </a:ext>
            </a:extLst>
          </p:cNvPr>
          <p:cNvSpPr txBox="1"/>
          <p:nvPr/>
        </p:nvSpPr>
        <p:spPr>
          <a:xfrm>
            <a:off x="7817827" y="5264697"/>
            <a:ext cx="12900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22.434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0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MWh</a:t>
            </a:r>
            <a:r>
              <a:rPr lang="es-CO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/año</a:t>
            </a:r>
            <a:endParaRPr kumimoji="0" lang="es-CO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xmlns="" id="{DD2F8FF4-9197-DAC8-C799-B1A9B8C62379}"/>
              </a:ext>
            </a:extLst>
          </p:cNvPr>
          <p:cNvSpPr/>
          <p:nvPr/>
        </p:nvSpPr>
        <p:spPr>
          <a:xfrm>
            <a:off x="3405321" y="3922685"/>
            <a:ext cx="5702584" cy="5057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AGUAS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xmlns="" id="{114FD830-B9D6-F2E1-4313-4F24A686E25F}"/>
              </a:ext>
            </a:extLst>
          </p:cNvPr>
          <p:cNvSpPr/>
          <p:nvPr/>
        </p:nvSpPr>
        <p:spPr>
          <a:xfrm>
            <a:off x="1423943" y="3928968"/>
            <a:ext cx="1895374" cy="4852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 Rounded MT Bold" panose="020F0704030504030204" pitchFamily="34" charset="0"/>
                <a:cs typeface="Arial" panose="020B0604020202020204" pitchFamily="34" charset="0"/>
              </a:rPr>
              <a:t>ENERGÍA- HIDROELECTRICIDAD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2372206-C1A3-245D-9A13-BA624C9E98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9155" y="428037"/>
            <a:ext cx="1434595" cy="923131"/>
          </a:xfrm>
          <a:prstGeom prst="rect">
            <a:avLst/>
          </a:prstGeom>
        </p:spPr>
      </p:pic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xmlns="" id="{2AFAFDA8-BD96-3645-60E7-A624427C7DBC}"/>
              </a:ext>
            </a:extLst>
          </p:cNvPr>
          <p:cNvCxnSpPr/>
          <p:nvPr/>
        </p:nvCxnSpPr>
        <p:spPr>
          <a:xfrm>
            <a:off x="3354017" y="5167329"/>
            <a:ext cx="0" cy="742653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xmlns="" id="{162F16BC-E672-7911-BC1B-AF0E6391BF62}"/>
              </a:ext>
            </a:extLst>
          </p:cNvPr>
          <p:cNvCxnSpPr/>
          <p:nvPr/>
        </p:nvCxnSpPr>
        <p:spPr>
          <a:xfrm>
            <a:off x="4626547" y="5184554"/>
            <a:ext cx="0" cy="742653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xmlns="" id="{D5AD706A-73B9-B9D1-5751-334D6A019F00}"/>
              </a:ext>
            </a:extLst>
          </p:cNvPr>
          <p:cNvCxnSpPr/>
          <p:nvPr/>
        </p:nvCxnSpPr>
        <p:spPr>
          <a:xfrm>
            <a:off x="5811647" y="5195129"/>
            <a:ext cx="0" cy="742653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xmlns="" id="{934D9F43-B2F1-04E6-1D7F-C69D9695E0F8}"/>
              </a:ext>
            </a:extLst>
          </p:cNvPr>
          <p:cNvCxnSpPr/>
          <p:nvPr/>
        </p:nvCxnSpPr>
        <p:spPr>
          <a:xfrm>
            <a:off x="6852265" y="5174008"/>
            <a:ext cx="0" cy="742653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xmlns="" id="{56602599-A53A-31E2-F409-345B8C406C41}"/>
              </a:ext>
            </a:extLst>
          </p:cNvPr>
          <p:cNvCxnSpPr/>
          <p:nvPr/>
        </p:nvCxnSpPr>
        <p:spPr>
          <a:xfrm>
            <a:off x="7853266" y="5183140"/>
            <a:ext cx="0" cy="742653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51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xmlns="" id="{C3DC115F-A7C3-1729-0C2C-F3794A1D1B97}"/>
              </a:ext>
            </a:extLst>
          </p:cNvPr>
          <p:cNvSpPr/>
          <p:nvPr/>
        </p:nvSpPr>
        <p:spPr>
          <a:xfrm rot="5400000">
            <a:off x="10294567" y="5328751"/>
            <a:ext cx="1171254" cy="1128159"/>
          </a:xfrm>
          <a:prstGeom prst="round2SameRect">
            <a:avLst/>
          </a:prstGeom>
          <a:solidFill>
            <a:srgbClr val="008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94B3A64-7862-2082-827E-70F397F52471}"/>
              </a:ext>
            </a:extLst>
          </p:cNvPr>
          <p:cNvSpPr/>
          <p:nvPr/>
        </p:nvSpPr>
        <p:spPr>
          <a:xfrm>
            <a:off x="-1235242" y="0"/>
            <a:ext cx="11700903" cy="6858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superiores redondeadas 6">
            <a:extLst>
              <a:ext uri="{FF2B5EF4-FFF2-40B4-BE49-F238E27FC236}">
                <a16:creationId xmlns:a16="http://schemas.microsoft.com/office/drawing/2014/main" xmlns="" id="{A576D304-51BC-F4B0-D9F4-06792A1EEF3E}"/>
              </a:ext>
            </a:extLst>
          </p:cNvPr>
          <p:cNvSpPr/>
          <p:nvPr/>
        </p:nvSpPr>
        <p:spPr>
          <a:xfrm rot="5400000">
            <a:off x="10143535" y="3956485"/>
            <a:ext cx="1171254" cy="1128159"/>
          </a:xfrm>
          <a:prstGeom prst="round2Same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C562C21-DC9A-4FA5-4CEC-6541986E9619}"/>
              </a:ext>
            </a:extLst>
          </p:cNvPr>
          <p:cNvSpPr/>
          <p:nvPr/>
        </p:nvSpPr>
        <p:spPr>
          <a:xfrm>
            <a:off x="-753978" y="0"/>
            <a:ext cx="11068608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superiores redondeadas 8">
            <a:extLst>
              <a:ext uri="{FF2B5EF4-FFF2-40B4-BE49-F238E27FC236}">
                <a16:creationId xmlns:a16="http://schemas.microsoft.com/office/drawing/2014/main" xmlns="" id="{EC392602-00C8-C3A1-820E-2853873339B8}"/>
              </a:ext>
            </a:extLst>
          </p:cNvPr>
          <p:cNvSpPr/>
          <p:nvPr/>
        </p:nvSpPr>
        <p:spPr>
          <a:xfrm rot="5400000">
            <a:off x="10039223" y="2592233"/>
            <a:ext cx="1171254" cy="1128159"/>
          </a:xfrm>
          <a:prstGeom prst="round2Same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8B85622-84E4-5BAD-7CEB-79339E508B12}"/>
              </a:ext>
            </a:extLst>
          </p:cNvPr>
          <p:cNvSpPr/>
          <p:nvPr/>
        </p:nvSpPr>
        <p:spPr>
          <a:xfrm>
            <a:off x="-625642" y="-26541"/>
            <a:ext cx="10835959" cy="6900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54DF055-0E71-3200-4EE1-FA071B0D8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028" y="4185186"/>
            <a:ext cx="629082" cy="629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C8C0C0E8-5035-4471-CFAE-147A5BF98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478" y="2734270"/>
            <a:ext cx="713578" cy="71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ángulo: esquinas superiores redondeadas 35">
            <a:extLst>
              <a:ext uri="{FF2B5EF4-FFF2-40B4-BE49-F238E27FC236}">
                <a16:creationId xmlns:a16="http://schemas.microsoft.com/office/drawing/2014/main" xmlns="" id="{BC9AFB68-E77D-EA1C-86E1-9F0ED98AADB6}"/>
              </a:ext>
            </a:extLst>
          </p:cNvPr>
          <p:cNvSpPr/>
          <p:nvPr/>
        </p:nvSpPr>
        <p:spPr>
          <a:xfrm rot="5400000">
            <a:off x="9895282" y="1312043"/>
            <a:ext cx="1171254" cy="1128159"/>
          </a:xfrm>
          <a:prstGeom prst="round2SameRect">
            <a:avLst/>
          </a:pr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8B14955D-2CA5-D26D-6A4D-E3AA5B7F8CAA}"/>
              </a:ext>
            </a:extLst>
          </p:cNvPr>
          <p:cNvSpPr/>
          <p:nvPr/>
        </p:nvSpPr>
        <p:spPr>
          <a:xfrm>
            <a:off x="-1255373" y="-23368"/>
            <a:ext cx="11321749" cy="690058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: esquinas superiores redondeadas 37">
            <a:extLst>
              <a:ext uri="{FF2B5EF4-FFF2-40B4-BE49-F238E27FC236}">
                <a16:creationId xmlns:a16="http://schemas.microsoft.com/office/drawing/2014/main" xmlns="" id="{E1DF6EAF-E93B-4BEE-4E86-23661E789284}"/>
              </a:ext>
            </a:extLst>
          </p:cNvPr>
          <p:cNvSpPr/>
          <p:nvPr/>
        </p:nvSpPr>
        <p:spPr>
          <a:xfrm rot="5400000">
            <a:off x="9748760" y="-4993"/>
            <a:ext cx="1171254" cy="112815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164C4958-F39F-244C-40F5-9F85CCBD5BD5}"/>
              </a:ext>
            </a:extLst>
          </p:cNvPr>
          <p:cNvSpPr/>
          <p:nvPr/>
        </p:nvSpPr>
        <p:spPr>
          <a:xfrm>
            <a:off x="-1256856" y="-26540"/>
            <a:ext cx="11157895" cy="6900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9A331BB2-421E-34F0-AE5F-77A51C9B7E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376" y="1405499"/>
            <a:ext cx="851105" cy="85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áfico 40" descr="Mujer trabajadora de la construcción con relleno sólido">
            <a:extLst>
              <a:ext uri="{FF2B5EF4-FFF2-40B4-BE49-F238E27FC236}">
                <a16:creationId xmlns:a16="http://schemas.microsoft.com/office/drawing/2014/main" xmlns="" id="{7D9830F2-FF84-0ACA-7024-751643D097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971008" y="324868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áfico 41" descr="Hombre trabajador de la construcción con relleno sólido">
            <a:extLst>
              <a:ext uri="{FF2B5EF4-FFF2-40B4-BE49-F238E27FC236}">
                <a16:creationId xmlns:a16="http://schemas.microsoft.com/office/drawing/2014/main" xmlns="" id="{A62984F7-5304-C961-3A9C-B1C871528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357428" y="335367"/>
            <a:ext cx="504508" cy="50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C106ABF1-B24E-78FC-87F6-4B8D199072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732" y="5656668"/>
            <a:ext cx="568810" cy="568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xmlns="" id="{DD2F8FF4-9197-DAC8-C799-B1A9B8C62379}"/>
              </a:ext>
            </a:extLst>
          </p:cNvPr>
          <p:cNvSpPr/>
          <p:nvPr/>
        </p:nvSpPr>
        <p:spPr>
          <a:xfrm>
            <a:off x="5348544" y="2342744"/>
            <a:ext cx="3993107" cy="680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Estado del Saneamiento y usos del agua en Colombia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2372206-C1A3-245D-9A13-BA624C9E98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155" y="428037"/>
            <a:ext cx="1434595" cy="923131"/>
          </a:xfrm>
          <a:prstGeom prst="rect">
            <a:avLst/>
          </a:prstGeom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xmlns="" id="{E3AE63F1-90E3-A61B-69D2-BE61F6F508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4804" y="1353431"/>
            <a:ext cx="2190919" cy="2378380"/>
          </a:xfrm>
          <a:prstGeom prst="rect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F1A70A06-6B75-772E-54A6-C64057A1B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8830" y="3212867"/>
            <a:ext cx="3677271" cy="8053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s-ES" altLang="es-E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Cobertura de alcantarillado 79% </a:t>
            </a:r>
          </a:p>
          <a:p>
            <a:pPr>
              <a:defRPr/>
            </a:pPr>
            <a:r>
              <a:rPr lang="es-ES" altLang="es-E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aguas residuales tratadas 43 % 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xmlns="" id="{DEBC128B-C4EC-92B3-F058-23878FB539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0675" y="3212938"/>
            <a:ext cx="295047" cy="265542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xmlns="" id="{756F00E2-1F41-6F2A-9F58-57F419D842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0674" y="3534847"/>
            <a:ext cx="295047" cy="265542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xmlns="" id="{DE29AB12-5B89-A5C4-D528-26E9FC18A0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3064" y="3572457"/>
            <a:ext cx="5292477" cy="2702621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xmlns="" id="{2BC7C3D2-5C98-3CEF-7653-BF43CE27B6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43041" y="1101910"/>
            <a:ext cx="1302072" cy="960594"/>
          </a:xfrm>
          <a:prstGeom prst="rect">
            <a:avLst/>
          </a:prstGeom>
        </p:spPr>
      </p:pic>
      <p:sp>
        <p:nvSpPr>
          <p:cNvPr id="66" name="CuadroTexto 65">
            <a:extLst>
              <a:ext uri="{FF2B5EF4-FFF2-40B4-BE49-F238E27FC236}">
                <a16:creationId xmlns:a16="http://schemas.microsoft.com/office/drawing/2014/main" xmlns="" id="{58FAD31F-C167-DE48-B1A0-F9FDDFE50DC7}"/>
              </a:ext>
            </a:extLst>
          </p:cNvPr>
          <p:cNvSpPr txBox="1"/>
          <p:nvPr/>
        </p:nvSpPr>
        <p:spPr>
          <a:xfrm>
            <a:off x="994384" y="3831242"/>
            <a:ext cx="3360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s-ES" sz="12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aguas residuales tratadas y proyección a 2030 </a:t>
            </a:r>
            <a:endParaRPr lang="es-ES" sz="12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xmlns="" id="{9E3F567E-A9CB-E324-5A2E-AA23D6FB96EF}"/>
              </a:ext>
            </a:extLst>
          </p:cNvPr>
          <p:cNvSpPr txBox="1"/>
          <p:nvPr/>
        </p:nvSpPr>
        <p:spPr>
          <a:xfrm>
            <a:off x="1981684" y="6495184"/>
            <a:ext cx="65146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Viceministerio de Agua y Saneamiento Básico - 2019</a:t>
            </a:r>
            <a:endParaRPr kumimoji="0" lang="es-CO" sz="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DEC68803-D979-EB65-3F89-CDCA0AA05DA5}"/>
              </a:ext>
            </a:extLst>
          </p:cNvPr>
          <p:cNvGrpSpPr/>
          <p:nvPr/>
        </p:nvGrpSpPr>
        <p:grpSpPr>
          <a:xfrm>
            <a:off x="5257799" y="518416"/>
            <a:ext cx="4112067" cy="1361184"/>
            <a:chOff x="402235" y="1244462"/>
            <a:chExt cx="10970199" cy="3611959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xmlns="" id="{AF5DEB48-3815-F046-556D-7AFFA43EA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2629" t="5727" r="2599" b="25995"/>
            <a:stretch/>
          </p:blipFill>
          <p:spPr>
            <a:xfrm>
              <a:off x="564173" y="1246731"/>
              <a:ext cx="10808261" cy="3609690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xmlns="" id="{DEC2FA50-AA1A-B712-5B90-92D26269FC25}"/>
                </a:ext>
              </a:extLst>
            </p:cNvPr>
            <p:cNvSpPr/>
            <p:nvPr/>
          </p:nvSpPr>
          <p:spPr>
            <a:xfrm>
              <a:off x="402235" y="1244462"/>
              <a:ext cx="1962970" cy="589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35E66ADB-A66D-8AA5-5A18-AF3349536AFC}"/>
              </a:ext>
            </a:extLst>
          </p:cNvPr>
          <p:cNvSpPr/>
          <p:nvPr/>
        </p:nvSpPr>
        <p:spPr>
          <a:xfrm>
            <a:off x="5335479" y="4268922"/>
            <a:ext cx="3993107" cy="6049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Aguas Residuales tratadas en Región Oriente 2022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xmlns="" id="{08FA4E3B-525D-F39A-DDFF-9808C895B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006" y="4929786"/>
            <a:ext cx="3618671" cy="13593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s-ES" altLang="es-E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Tranvía 3.64 millones m</a:t>
            </a:r>
            <a:r>
              <a:rPr lang="es-ES" altLang="es-ES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ES" altLang="es-E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altLang="es-E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Retiro 1.16 millones m</a:t>
            </a:r>
            <a:r>
              <a:rPr lang="es-ES" altLang="es-ES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ES" altLang="es-E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altLang="es-E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Escobero 0.05 millones m</a:t>
            </a:r>
            <a:r>
              <a:rPr lang="es-ES" altLang="es-ES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defRPr/>
            </a:pPr>
            <a:r>
              <a:rPr lang="es-ES" altLang="es-E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Salados 0.02 millones m</a:t>
            </a:r>
            <a:r>
              <a:rPr lang="es-ES" altLang="es-ES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ES" altLang="es-E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ES" altLang="es-E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533C3498-D15E-AE15-9656-B1B88E071C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0348" y="4930267"/>
            <a:ext cx="295047" cy="26554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8E67F95D-1251-BE78-FC70-845D7A7803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4507" y="5231877"/>
            <a:ext cx="295047" cy="26554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7AA52FB6-CAD2-9F85-C091-7F23D03A9F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9953" y="5518205"/>
            <a:ext cx="295047" cy="26554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B367FDD6-3F77-50DC-CC03-D621522AE6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9953" y="5797605"/>
            <a:ext cx="295047" cy="26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10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5806b45-7a55-4b27-ac89-7de30449748f}" enabled="1" method="Privileged" siteId="{bf1ce8b5-5d39-4bc5-ad6e-07b3e4d7d67a}" contentBits="1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6831</TotalTime>
  <Words>1429</Words>
  <Application>Microsoft Office PowerPoint</Application>
  <PresentationFormat>Panorámica</PresentationFormat>
  <Paragraphs>224</Paragraphs>
  <Slides>18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Arial</vt:lpstr>
      <vt:lpstr>Arial Rounded MT Bold</vt:lpstr>
      <vt:lpstr>Biome Light</vt:lpstr>
      <vt:lpstr>Calibri</vt:lpstr>
      <vt:lpstr>Calibri Light</vt:lpstr>
      <vt:lpstr>Courier New</vt:lpstr>
      <vt:lpstr>EPM-Rounded-BT-Bold</vt:lpstr>
      <vt:lpstr>EPM-Rounded-BT-Regular</vt:lpstr>
      <vt:lpstr>Segoe UI</vt:lpstr>
      <vt:lpstr>VAGRounded Lt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OLADIER HOYOS BASTIDAS</dc:creator>
  <cp:lastModifiedBy>Cuenta Microsoft</cp:lastModifiedBy>
  <cp:revision>62</cp:revision>
  <dcterms:created xsi:type="dcterms:W3CDTF">2023-08-16T16:02:24Z</dcterms:created>
  <dcterms:modified xsi:type="dcterms:W3CDTF">2023-09-08T15:41:37Z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Tema de Office:8</vt:lpwstr>
  </property>
  <property fmtid="{D5CDD505-2E9C-101B-9397-08002B2CF9AE}" pid="3" name="ClassificationContentMarkingHeaderText">
    <vt:lpwstr>Clasificado</vt:lpwstr>
  </property>
</Properties>
</file>