
<file path=[Content_Types].xml><?xml version="1.0" encoding="utf-8"?>
<Types xmlns="http://schemas.openxmlformats.org/package/2006/content-types">
  <Default Extension="png" ContentType="image/png"/>
  <Default Extension="jfif" ContentType="image/j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drawings/drawing1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rawings/drawing2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7"/>
  </p:notesMasterIdLst>
  <p:sldIdLst>
    <p:sldId id="506" r:id="rId3"/>
    <p:sldId id="498" r:id="rId4"/>
    <p:sldId id="503" r:id="rId5"/>
    <p:sldId id="499" r:id="rId6"/>
    <p:sldId id="502" r:id="rId7"/>
    <p:sldId id="494" r:id="rId8"/>
    <p:sldId id="496" r:id="rId9"/>
    <p:sldId id="259" r:id="rId10"/>
    <p:sldId id="464" r:id="rId11"/>
    <p:sldId id="489" r:id="rId12"/>
    <p:sldId id="465" r:id="rId13"/>
    <p:sldId id="466" r:id="rId14"/>
    <p:sldId id="497" r:id="rId15"/>
    <p:sldId id="257" r:id="rId16"/>
    <p:sldId id="505" r:id="rId17"/>
    <p:sldId id="481" r:id="rId18"/>
    <p:sldId id="479" r:id="rId19"/>
    <p:sldId id="492" r:id="rId20"/>
    <p:sldId id="473" r:id="rId21"/>
    <p:sldId id="507" r:id="rId22"/>
    <p:sldId id="478" r:id="rId23"/>
    <p:sldId id="475" r:id="rId24"/>
    <p:sldId id="504" r:id="rId25"/>
    <p:sldId id="477" r:id="rId26"/>
  </p:sldIdLst>
  <p:sldSz cx="12192000" cy="6858000"/>
  <p:notesSz cx="6888163" cy="10020300"/>
  <p:embeddedFontLst>
    <p:embeddedFont>
      <p:font typeface="Arial Narrow" panose="020B0604020202020204" pitchFamily="34" charset="0"/>
      <p:regular r:id="rId28"/>
      <p:bold r:id="rId29"/>
      <p:italic r:id="rId30"/>
      <p:boldItalic r:id="rId31"/>
    </p:embeddedFont>
    <p:embeddedFont>
      <p:font typeface="Calibri" panose="020F0502020204030204" pitchFamily="34" charset="0"/>
      <p:regular r:id="rId32"/>
      <p:bold r:id="rId33"/>
      <p:italic r:id="rId34"/>
      <p:boldItalic r:id="rId35"/>
    </p:embeddedFont>
    <p:embeddedFont>
      <p:font typeface="Calibri Light" panose="020F0302020204030204" pitchFamily="34" charset="0"/>
      <p:regular r:id="rId36"/>
      <p:italic r:id="rId37"/>
    </p:embeddedFont>
    <p:embeddedFont>
      <p:font typeface="Cambria" panose="02040503050406030204" pitchFamily="18" charset="0"/>
      <p:regular r:id="rId38"/>
      <p:bold r:id="rId39"/>
      <p:italic r:id="rId40"/>
      <p:boldItalic r:id="rId41"/>
    </p:embeddedFont>
    <p:embeddedFont>
      <p:font typeface="Impact" panose="020B0806030902050204" pitchFamily="34" charset="0"/>
      <p:regular r:id="rId42"/>
    </p:embeddedFont>
  </p:embeddedFontLst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5294A10-79EF-15DF-8278-CE9BB59356E6}" name="Viviana Patricia Orozco Castaño" initials="VPOC" userId="20828da517ec7893" providerId="Windows Liv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C39"/>
    <a:srgbClr val="AC0000"/>
    <a:srgbClr val="08A80C"/>
    <a:srgbClr val="E4EEF8"/>
    <a:srgbClr val="FFFAEB"/>
    <a:srgbClr val="F2F8EE"/>
    <a:srgbClr val="BABC1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255" autoAdjust="0"/>
    <p:restoredTop sz="94660"/>
  </p:normalViewPr>
  <p:slideViewPr>
    <p:cSldViewPr snapToGrid="0">
      <p:cViewPr varScale="1">
        <p:scale>
          <a:sx n="92" d="100"/>
          <a:sy n="92" d="100"/>
        </p:scale>
        <p:origin x="40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2.fntdata"/><Relationship Id="rId21" Type="http://schemas.openxmlformats.org/officeDocument/2006/relationships/slide" Target="slides/slide19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heme" Target="theme/theme1.xml"/><Relationship Id="rId53" Type="http://schemas.microsoft.com/office/2018/10/relationships/authors" Target="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4.fntdata"/><Relationship Id="rId44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presProps" Target="pres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ableStyles" Target="tableStyles.xml"/><Relationship Id="rId20" Type="http://schemas.openxmlformats.org/officeDocument/2006/relationships/slide" Target="slides/slide18.xml"/><Relationship Id="rId41" Type="http://schemas.openxmlformats.org/officeDocument/2006/relationships/font" Target="fonts/font14.fntdata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E:\COORDINACI&#211;N%20RECURSO%20H&#205;DRICO\MEGA%20Oxigeno%20Disuelto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/E:\COORDINACI&#211;N%20RECURSO%20H&#205;DRICO\MEGA%20Oxigeno%20Disuelto.xlsx" TargetMode="External"/><Relationship Id="rId2" Type="http://schemas.microsoft.com/office/2011/relationships/chartColorStyle" Target="colors2.xml"/><Relationship Id="rId1" Type="http://schemas.microsoft.com/office/2011/relationships/chartStyle" Target="style2.xml"/><Relationship Id="rId4" Type="http://schemas.openxmlformats.org/officeDocument/2006/relationships/chartUserShapes" Target="../drawings/drawing1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Libro1" TargetMode="External"/><Relationship Id="rId2" Type="http://schemas.microsoft.com/office/2011/relationships/chartColorStyle" Target="colors3.xml"/><Relationship Id="rId1" Type="http://schemas.microsoft.com/office/2011/relationships/chartStyle" Target="style3.xml"/><Relationship Id="rId4" Type="http://schemas.openxmlformats.org/officeDocument/2006/relationships/chartUserShapes" Target="../drawings/drawing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+mn-lt"/>
                <a:ea typeface="+mn-ea"/>
                <a:cs typeface="+mn-cs"/>
              </a:rPr>
              <a:t># </a:t>
            </a:r>
            <a:r>
              <a:rPr lang="en-US" sz="1800" b="1" i="0" u="none" strike="noStrike" kern="1200" spc="0" baseline="0" dirty="0" err="1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+mn-lt"/>
                <a:ea typeface="+mn-ea"/>
                <a:cs typeface="+mn-cs"/>
              </a:rPr>
              <a:t>estaciones</a:t>
            </a:r>
            <a:r>
              <a:rPr lang="en-US" sz="1800" b="1" i="0" u="none" strike="noStrike" kern="1200" spc="0" baseline="0" dirty="0"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latin typeface="+mn-lt"/>
                <a:ea typeface="+mn-ea"/>
                <a:cs typeface="+mn-cs"/>
              </a:rPr>
              <a:t> con OD </a:t>
            </a:r>
            <a:r>
              <a:rPr lang="es-ES" sz="1800" b="1" i="0" baseline="0" dirty="0">
                <a:effectLst/>
              </a:rPr>
              <a:t>≤ 5mg/L</a:t>
            </a:r>
            <a:r>
              <a:rPr lang="es-ES" sz="1800" b="0" i="0" baseline="0" dirty="0">
                <a:effectLst/>
              </a:rPr>
              <a:t> </a:t>
            </a:r>
            <a:endParaRPr lang="es-CO" dirty="0">
              <a:effectLst/>
            </a:endParaRPr>
          </a:p>
          <a:p>
            <a:pPr>
              <a:defRPr/>
            </a:pPr>
            <a:r>
              <a:rPr lang="es-ES" sz="1800" b="0" i="0" baseline="0" dirty="0">
                <a:effectLst/>
              </a:rPr>
              <a:t>Región Cornare</a:t>
            </a:r>
            <a:r>
              <a:rPr lang="en-US" baseline="0" dirty="0"/>
              <a:t> </a:t>
            </a:r>
            <a:endParaRPr lang="en-US" dirty="0"/>
          </a:p>
        </c:rich>
      </c:tx>
      <c:overlay val="0"/>
      <c:spPr>
        <a:solidFill>
          <a:schemeClr val="bg1"/>
        </a:solidFill>
        <a:ln>
          <a:noFill/>
        </a:ln>
        <a:effectLst>
          <a:glow rad="63500">
            <a:schemeClr val="accent3">
              <a:satMod val="175000"/>
              <a:alpha val="40000"/>
            </a:schemeClr>
          </a:glow>
        </a:effectLst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'# estaciones por año'!$B$4</c:f>
              <c:strCache>
                <c:ptCount val="1"/>
                <c:pt idx="0">
                  <c:v>valor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'# estaciones por año'!$C$3:$H$3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'# estaciones por año'!$C$4:$H$4</c:f>
              <c:numCache>
                <c:formatCode>General</c:formatCode>
                <c:ptCount val="6"/>
                <c:pt idx="0">
                  <c:v>31</c:v>
                </c:pt>
                <c:pt idx="1">
                  <c:v>47</c:v>
                </c:pt>
                <c:pt idx="2">
                  <c:v>48</c:v>
                </c:pt>
                <c:pt idx="3">
                  <c:v>38</c:v>
                </c:pt>
                <c:pt idx="4">
                  <c:v>31</c:v>
                </c:pt>
                <c:pt idx="5">
                  <c:v>20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EE4-4297-A776-8C4339A955F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490332095"/>
        <c:axId val="490735775"/>
      </c:lineChart>
      <c:catAx>
        <c:axId val="490332095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0735775"/>
        <c:crosses val="autoZero"/>
        <c:auto val="1"/>
        <c:lblAlgn val="ctr"/>
        <c:lblOffset val="100"/>
        <c:noMultiLvlLbl val="0"/>
      </c:catAx>
      <c:valAx>
        <c:axId val="490735775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490332095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1800" b="1" i="0" baseline="0">
                <a:effectLst/>
              </a:rPr>
              <a:t># municipios con OD </a:t>
            </a:r>
            <a:r>
              <a:rPr lang="es-ES" sz="1800" b="1" i="0" baseline="0">
                <a:effectLst/>
              </a:rPr>
              <a:t>≤ 5mg/L</a:t>
            </a:r>
            <a:r>
              <a:rPr lang="es-ES" sz="1800" b="0" i="0" baseline="0">
                <a:effectLst/>
              </a:rPr>
              <a:t> </a:t>
            </a:r>
            <a:endParaRPr lang="es-CO">
              <a:effectLst/>
            </a:endParaRPr>
          </a:p>
          <a:p>
            <a:pPr>
              <a:defRPr/>
            </a:pPr>
            <a:r>
              <a:rPr lang="es-ES" sz="1800" b="0" i="0" baseline="0">
                <a:effectLst/>
              </a:rPr>
              <a:t>Región Cornare</a:t>
            </a:r>
            <a:r>
              <a:rPr lang="en-US" sz="1800" b="0" i="0" baseline="0">
                <a:effectLst/>
              </a:rPr>
              <a:t> </a:t>
            </a:r>
            <a:endParaRPr lang="es-CO">
              <a:effectLst/>
            </a:endParaRPr>
          </a:p>
        </c:rich>
      </c:tx>
      <c:overlay val="0"/>
      <c:spPr>
        <a:solidFill>
          <a:schemeClr val="bg1"/>
        </a:solidFill>
        <a:ln>
          <a:noFill/>
        </a:ln>
        <a:effectLst>
          <a:glow rad="63500">
            <a:schemeClr val="accent3">
              <a:satMod val="175000"/>
              <a:alpha val="40000"/>
            </a:schemeClr>
          </a:glow>
        </a:effectLst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'# estaciones por año'!$L$4</c:f>
              <c:strCache>
                <c:ptCount val="1"/>
                <c:pt idx="0">
                  <c:v>valor</c:v>
                </c:pt>
              </c:strCache>
            </c:strRef>
          </c:tx>
          <c:spPr>
            <a:ln w="28575" cap="rnd">
              <a:solidFill>
                <a:schemeClr val="accent2">
                  <a:lumMod val="75000"/>
                </a:schemeClr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3.4085207651379228E-2"/>
                  <c:y val="5.78969696742161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924F-4AD2-B988-7A9F30F8996E}"/>
                </c:ext>
              </c:extLst>
            </c:dLbl>
            <c:dLbl>
              <c:idx val="1"/>
              <c:layout>
                <c:manualLayout>
                  <c:x val="-4.0100244295740252E-2"/>
                  <c:y val="4.76798573787663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24F-4AD2-B988-7A9F30F8996E}"/>
                </c:ext>
              </c:extLst>
            </c:dLbl>
            <c:dLbl>
              <c:idx val="2"/>
              <c:layout>
                <c:manualLayout>
                  <c:x val="-2.6065158792231161E-2"/>
                  <c:y val="5.108556147724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24F-4AD2-B988-7A9F30F8996E}"/>
                </c:ext>
              </c:extLst>
            </c:dLbl>
            <c:dLbl>
              <c:idx val="3"/>
              <c:layout>
                <c:manualLayout>
                  <c:x val="-4.0100244295740248E-3"/>
                  <c:y val="5.1085561477249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24F-4AD2-B988-7A9F30F8996E}"/>
                </c:ext>
              </c:extLst>
            </c:dLbl>
            <c:dLbl>
              <c:idx val="4"/>
              <c:layout>
                <c:manualLayout>
                  <c:x val="-4.0100244295740252E-2"/>
                  <c:y val="4.427415328028300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924F-4AD2-B988-7A9F30F8996E}"/>
                </c:ext>
              </c:extLst>
            </c:dLbl>
            <c:dLbl>
              <c:idx val="5"/>
              <c:layout>
                <c:manualLayout>
                  <c:x val="-1.6040097718296099E-2"/>
                  <c:y val="2.0434224590899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24F-4AD2-B988-7A9F30F8996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CO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'# estaciones por año'!$M$3:$R$3</c:f>
              <c:numCache>
                <c:formatCode>General</c:formatCode>
                <c:ptCount val="6"/>
                <c:pt idx="0">
                  <c:v>2017</c:v>
                </c:pt>
                <c:pt idx="1">
                  <c:v>2018</c:v>
                </c:pt>
                <c:pt idx="2">
                  <c:v>2019</c:v>
                </c:pt>
                <c:pt idx="3">
                  <c:v>2020</c:v>
                </c:pt>
                <c:pt idx="4">
                  <c:v>2021</c:v>
                </c:pt>
                <c:pt idx="5">
                  <c:v>2022</c:v>
                </c:pt>
              </c:numCache>
            </c:numRef>
          </c:cat>
          <c:val>
            <c:numRef>
              <c:f>'# estaciones por año'!$M$4:$R$4</c:f>
              <c:numCache>
                <c:formatCode>General</c:formatCode>
                <c:ptCount val="6"/>
                <c:pt idx="0">
                  <c:v>15</c:v>
                </c:pt>
                <c:pt idx="1">
                  <c:v>14</c:v>
                </c:pt>
                <c:pt idx="2">
                  <c:v>15</c:v>
                </c:pt>
                <c:pt idx="3">
                  <c:v>15</c:v>
                </c:pt>
                <c:pt idx="4">
                  <c:v>14</c:v>
                </c:pt>
                <c:pt idx="5">
                  <c:v>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924F-4AD2-B988-7A9F30F8996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743388559"/>
        <c:axId val="1742742239"/>
      </c:lineChart>
      <c:catAx>
        <c:axId val="174338855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42742239"/>
        <c:crosses val="autoZero"/>
        <c:auto val="1"/>
        <c:lblAlgn val="ctr"/>
        <c:lblOffset val="100"/>
        <c:noMultiLvlLbl val="0"/>
      </c:catAx>
      <c:valAx>
        <c:axId val="1742742239"/>
        <c:scaling>
          <c:orientation val="minMax"/>
          <c:max val="18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74338855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s-E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00" b="1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s-CO" sz="1800" b="1"/>
              <a:t>Concentraciones de PM2.5 por estación</a:t>
            </a:r>
          </a:p>
        </c:rich>
      </c:tx>
      <c:overlay val="0"/>
      <c:spPr>
        <a:solidFill>
          <a:schemeClr val="bg1"/>
        </a:solidFill>
        <a:ln>
          <a:noFill/>
        </a:ln>
        <a:effectLst>
          <a:outerShdw blurRad="50800" dist="38100" dir="5400000" algn="t" rotWithShape="0">
            <a:prstClr val="black">
              <a:alpha val="40000"/>
            </a:prstClr>
          </a:outerShdw>
        </a:effectLst>
      </c:spPr>
      <c:txPr>
        <a:bodyPr rot="0" spcFirstLastPara="1" vertOverflow="ellipsis" vert="horz" wrap="square" anchor="ctr" anchorCtr="1"/>
        <a:lstStyle/>
        <a:p>
          <a:pPr>
            <a:defRPr sz="1800" b="1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title>
    <c:autoTitleDeleted val="0"/>
    <c:plotArea>
      <c:layout/>
      <c:scatterChart>
        <c:scatterStyle val="smoothMarker"/>
        <c:varyColors val="0"/>
        <c:ser>
          <c:idx val="0"/>
          <c:order val="0"/>
          <c:tx>
            <c:strRef>
              <c:f>Hoja1!$B$22</c:f>
              <c:strCache>
                <c:ptCount val="1"/>
                <c:pt idx="0">
                  <c:v>Guarne </c:v>
                </c:pt>
              </c:strCache>
            </c:strRef>
          </c:tx>
          <c:spPr>
            <a:ln w="19050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xVal>
            <c:numRef>
              <c:f>Hoja1!$A$23:$A$28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xVal>
          <c:yVal>
            <c:numRef>
              <c:f>Hoja1!$B$23:$B$28</c:f>
              <c:numCache>
                <c:formatCode>General</c:formatCode>
                <c:ptCount val="6"/>
                <c:pt idx="0">
                  <c:v>15.9</c:v>
                </c:pt>
                <c:pt idx="1">
                  <c:v>12.5</c:v>
                </c:pt>
                <c:pt idx="2">
                  <c:v>12.5</c:v>
                </c:pt>
                <c:pt idx="3">
                  <c:v>17.600000000000001</c:v>
                </c:pt>
                <c:pt idx="4">
                  <c:v>17.7</c:v>
                </c:pt>
                <c:pt idx="5">
                  <c:v>14.8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0-0FC2-46EF-AF7B-4388C4257C9E}"/>
            </c:ext>
          </c:extLst>
        </c:ser>
        <c:ser>
          <c:idx val="1"/>
          <c:order val="1"/>
          <c:tx>
            <c:strRef>
              <c:f>Hoja1!$C$22</c:f>
              <c:strCache>
                <c:ptCount val="1"/>
                <c:pt idx="0">
                  <c:v>Marinilla</c:v>
                </c:pt>
              </c:strCache>
            </c:strRef>
          </c:tx>
          <c:spPr>
            <a:ln w="190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xVal>
            <c:numRef>
              <c:f>Hoja1!$A$23:$A$28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xVal>
          <c:yVal>
            <c:numRef>
              <c:f>Hoja1!$C$23:$C$28</c:f>
              <c:numCache>
                <c:formatCode>General</c:formatCode>
                <c:ptCount val="6"/>
                <c:pt idx="2">
                  <c:v>12.4</c:v>
                </c:pt>
                <c:pt idx="3">
                  <c:v>17</c:v>
                </c:pt>
                <c:pt idx="4">
                  <c:v>16.7</c:v>
                </c:pt>
                <c:pt idx="5">
                  <c:v>13.4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1-0FC2-46EF-AF7B-4388C4257C9E}"/>
            </c:ext>
          </c:extLst>
        </c:ser>
        <c:ser>
          <c:idx val="2"/>
          <c:order val="2"/>
          <c:tx>
            <c:strRef>
              <c:f>Hoja1!$D$22</c:f>
              <c:strCache>
                <c:ptCount val="1"/>
                <c:pt idx="0">
                  <c:v>Rionegro</c:v>
                </c:pt>
              </c:strCache>
            </c:strRef>
          </c:tx>
          <c:spPr>
            <a:ln w="19050" cap="rnd">
              <a:solidFill>
                <a:schemeClr val="accent3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3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Hoja1!$A$23:$A$28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xVal>
          <c:yVal>
            <c:numRef>
              <c:f>Hoja1!$D$23:$D$28</c:f>
              <c:numCache>
                <c:formatCode>General</c:formatCode>
                <c:ptCount val="6"/>
                <c:pt idx="0">
                  <c:v>17.7</c:v>
                </c:pt>
                <c:pt idx="1">
                  <c:v>16.7</c:v>
                </c:pt>
                <c:pt idx="2">
                  <c:v>10.4</c:v>
                </c:pt>
                <c:pt idx="3">
                  <c:v>10.4</c:v>
                </c:pt>
                <c:pt idx="4">
                  <c:v>9.9</c:v>
                </c:pt>
                <c:pt idx="5">
                  <c:v>5.3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2-0FC2-46EF-AF7B-4388C4257C9E}"/>
            </c:ext>
          </c:extLst>
        </c:ser>
        <c:ser>
          <c:idx val="3"/>
          <c:order val="3"/>
          <c:tx>
            <c:strRef>
              <c:f>Hoja1!$E$22</c:f>
              <c:strCache>
                <c:ptCount val="1"/>
                <c:pt idx="0">
                  <c:v>Estándar Normativo</c:v>
                </c:pt>
              </c:strCache>
            </c:strRef>
          </c:tx>
          <c:spPr>
            <a:ln w="19050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xVal>
            <c:numRef>
              <c:f>Hoja1!$A$23:$A$28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xVal>
          <c:yVal>
            <c:numRef>
              <c:f>Hoja1!$E$23:$E$28</c:f>
              <c:numCache>
                <c:formatCode>General</c:formatCode>
                <c:ptCount val="6"/>
                <c:pt idx="0">
                  <c:v>37</c:v>
                </c:pt>
                <c:pt idx="1">
                  <c:v>37</c:v>
                </c:pt>
                <c:pt idx="2">
                  <c:v>37</c:v>
                </c:pt>
                <c:pt idx="3">
                  <c:v>37</c:v>
                </c:pt>
                <c:pt idx="4">
                  <c:v>37</c:v>
                </c:pt>
                <c:pt idx="5">
                  <c:v>37</c:v>
                </c:pt>
              </c:numCache>
            </c:numRef>
          </c:yVal>
          <c:smooth val="1"/>
          <c:extLst>
            <c:ext xmlns:c16="http://schemas.microsoft.com/office/drawing/2014/chart" uri="{C3380CC4-5D6E-409C-BE32-E72D297353CC}">
              <c16:uniqueId val="{00000003-0FC2-46EF-AF7B-4388C4257C9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326613503"/>
        <c:axId val="1239004911"/>
      </c:scatterChart>
      <c:valAx>
        <c:axId val="1326613503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239004911"/>
        <c:crosses val="autoZero"/>
        <c:crossBetween val="midCat"/>
      </c:valAx>
      <c:valAx>
        <c:axId val="1239004911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CO"/>
          </a:p>
        </c:txPr>
        <c:crossAx val="1326613503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5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s-CO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s-CO"/>
    </a:p>
  </c:txPr>
  <c:externalData r:id="rId3">
    <c:autoUpdate val="0"/>
  </c:externalData>
  <c:userShapes r:id="rId4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0.85691</cdr:x>
      <cdr:y>0.56296</cdr:y>
    </cdr:from>
    <cdr:to>
      <cdr:x>0.95446</cdr:x>
      <cdr:y>0.72948</cdr:y>
    </cdr:to>
    <cdr:sp macro="" textlink="">
      <cdr:nvSpPr>
        <cdr:cNvPr id="2" name="Elipse 1">
          <a:extLst xmlns:a="http://schemas.openxmlformats.org/drawingml/2006/main">
            <a:ext uri="{FF2B5EF4-FFF2-40B4-BE49-F238E27FC236}">
              <a16:creationId xmlns:a16="http://schemas.microsoft.com/office/drawing/2014/main" id="{C092E4F5-5312-428E-ADED-CB139632B034}"/>
            </a:ext>
          </a:extLst>
        </cdr:cNvPr>
        <cdr:cNvSpPr/>
      </cdr:nvSpPr>
      <cdr:spPr>
        <a:xfrm xmlns:a="http://schemas.openxmlformats.org/drawingml/2006/main">
          <a:off x="4685352" y="1771043"/>
          <a:ext cx="533400" cy="523875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>
          <a:solidFill>
            <a:srgbClr val="FF0000"/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/>
        <a:lstStyle xmlns:a="http://schemas.openxmlformats.org/drawingml/2006/main"/>
        <a:p xmlns:a="http://schemas.openxmlformats.org/drawingml/2006/main">
          <a:endParaRPr lang="es-CO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0.18871</cdr:x>
      <cdr:y>0.38975</cdr:y>
    </cdr:from>
    <cdr:to>
      <cdr:x>0.82482</cdr:x>
      <cdr:y>0.38975</cdr:y>
    </cdr:to>
    <cdr:cxnSp macro="">
      <cdr:nvCxnSpPr>
        <cdr:cNvPr id="3" name="Conector recto 2">
          <a:extLst xmlns:a="http://schemas.openxmlformats.org/drawingml/2006/main">
            <a:ext uri="{FF2B5EF4-FFF2-40B4-BE49-F238E27FC236}">
              <a16:creationId xmlns:a16="http://schemas.microsoft.com/office/drawing/2014/main" id="{D40FBA81-8416-4BA1-9AC6-09CDE699C583}"/>
            </a:ext>
          </a:extLst>
        </cdr:cNvPr>
        <cdr:cNvCxnSpPr/>
      </cdr:nvCxnSpPr>
      <cdr:spPr>
        <a:xfrm xmlns:a="http://schemas.openxmlformats.org/drawingml/2006/main">
          <a:off x="1150363" y="1657994"/>
          <a:ext cx="3877733" cy="0"/>
        </a:xfrm>
        <a:prstGeom xmlns:a="http://schemas.openxmlformats.org/drawingml/2006/main" prst="line">
          <a:avLst/>
        </a:prstGeom>
        <a:ln xmlns:a="http://schemas.openxmlformats.org/drawingml/2006/main" w="12700"/>
      </cdr:spPr>
      <cdr:style>
        <a:lnRef xmlns:a="http://schemas.openxmlformats.org/drawingml/2006/main" idx="1">
          <a:schemeClr val="accent4"/>
        </a:lnRef>
        <a:fillRef xmlns:a="http://schemas.openxmlformats.org/drawingml/2006/main" idx="0">
          <a:schemeClr val="accent4"/>
        </a:fillRef>
        <a:effectRef xmlns:a="http://schemas.openxmlformats.org/drawingml/2006/main" idx="0">
          <a:schemeClr val="accent4"/>
        </a:effectRef>
        <a:fontRef xmlns:a="http://schemas.openxmlformats.org/drawingml/2006/main" idx="minor">
          <a:schemeClr val="tx1"/>
        </a:fontRef>
      </cdr:style>
    </cdr:cxn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275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20C120E4-82A8-4C8A-BD61-26E493A2701D}" type="datetimeFigureOut">
              <a:rPr lang="es-CO" smtClean="0"/>
              <a:t>8/09/23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39738" y="1252538"/>
            <a:ext cx="6008687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8817" y="4822269"/>
            <a:ext cx="5510530" cy="3945493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901698" y="9517547"/>
            <a:ext cx="2984871" cy="502754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4D9C5F40-6B27-4327-8845-0C9EADE32C2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13857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2:notes"/>
          <p:cNvSpPr txBox="1">
            <a:spLocks noGrp="1"/>
          </p:cNvSpPr>
          <p:nvPr>
            <p:ph type="body" idx="1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spcFirstLastPara="1" wrap="square" lIns="96600" tIns="96600" rIns="96600" bIns="96600" anchor="t" anchorCtr="0">
            <a:noAutofit/>
          </a:bodyPr>
          <a:lstStyle/>
          <a:p>
            <a:endParaRPr dirty="0"/>
          </a:p>
        </p:txBody>
      </p:sp>
      <p:sp>
        <p:nvSpPr>
          <p:cNvPr id="90" name="Google Shape;90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04775" y="750888"/>
            <a:ext cx="6678613" cy="3757612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57633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8009953-EFA9-4CC4-A014-637DC6CFF1B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F8D14B4-3308-449E-BF85-31F3623D16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A2B6C89-F94E-4E73-88FE-C04D96BB8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8/09/23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669DD5-569C-401A-BFB7-BA80FAD35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2E8F4B8-1F14-4048-91A3-2E8BCC57F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91478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9C4390-7F86-40F7-984D-4828BFF869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76830B5-05DC-4A88-A01D-A066B513E91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3D8D8E0-21FC-4946-8BD3-AF1A3176B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8/09/23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2B1CD6C-A3CA-4557-957E-12166D606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B2DC03A-79F4-46B9-BF70-BA4BCB3B3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7543175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8600C3C-F7D8-45A0-B0B4-6F2A9B13DC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A8CBE5E-DA46-461F-BB8B-EFF0E645FFC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E3CCFD9-747A-48C0-94DF-631449B8FC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8/09/23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2BF4A11-4CBE-4457-BA5B-55530876E3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7E22F69-9B2F-4319-844F-BE4E91B78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68462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C8AE2B1-5DF6-40D4-A247-DE9E21E0078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FB36D14D-F28A-46F5-BB33-E90075B5D9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2E7AEC8-A961-4306-92F1-E4FF45222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FD531-3E44-467D-9E6B-4F7AD028486D}" type="datetimeFigureOut">
              <a:rPr lang="es-CO" smtClean="0"/>
              <a:t>8/09/23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9189F11-709F-4A47-A0DE-6CB1CF9CF6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91843B9-B196-442E-A33F-6A93FA87B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19B2-A58F-4E49-A7E8-BB96995F0A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093730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26DD4A5-B000-4875-AC71-FF2CFD604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9DE5130-5951-4B6B-AE16-DF2729950A1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0E22AF8-E005-411E-A65A-1D4DA0F10D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FD531-3E44-467D-9E6B-4F7AD028486D}" type="datetimeFigureOut">
              <a:rPr lang="es-CO" smtClean="0"/>
              <a:t>8/09/23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F873FA-E3F0-4727-B680-472B8C9C70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B33B931-1467-44A1-B4FA-585A6E4AC1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19B2-A58F-4E49-A7E8-BB96995F0A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3525305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40753F-74A4-4D69-A1C6-1B5FD79941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78E1A1B-413F-49AB-BD9E-6A1AE9C739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4F215FA-8F05-48D1-9E39-BF3CD31D2A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FD531-3E44-467D-9E6B-4F7AD028486D}" type="datetimeFigureOut">
              <a:rPr lang="es-CO" smtClean="0"/>
              <a:t>8/09/23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6226477-F7E1-4284-AA92-342E152D59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26FF599-52EF-4535-80E9-AD4CCC6BA1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19B2-A58F-4E49-A7E8-BB96995F0A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933626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AEC1163-61A1-4064-A838-32775658E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CD5D05-2997-4105-86B1-03F681D3028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B915849-7CB5-4F8D-8190-C6A1E94C11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C1230E8-A928-4FD2-AD2D-0CB19B042A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FD531-3E44-467D-9E6B-4F7AD028486D}" type="datetimeFigureOut">
              <a:rPr lang="es-CO" smtClean="0"/>
              <a:t>8/09/23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695D66-4B08-4192-B75A-5FAE0F11E7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7378D13-644E-4AE6-9FFE-97F0C0402B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19B2-A58F-4E49-A7E8-BB96995F0A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7262608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990A2F-97C9-474E-A3AF-99B4B482CA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73602221-BC1B-4470-B5D0-0F3B68E35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3E400BC-25F4-417E-96F7-CB945DCE0D8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1C1E3F76-064F-489A-BAD3-F24E16B14B3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AEA8082-4C60-4494-9E9F-25AAD2C49D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0D236484-A3DF-4365-B6BA-77CCF4DD91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FD531-3E44-467D-9E6B-4F7AD028486D}" type="datetimeFigureOut">
              <a:rPr lang="es-CO" smtClean="0"/>
              <a:t>8/09/23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39BA05F-2C00-42A3-BDB6-2390989A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5E32C83-C3C0-4ADA-89FA-4E198BD458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19B2-A58F-4E49-A7E8-BB96995F0A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488520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BAF9372-E09E-4D16-9C1C-D764E73252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EE2FF0-4DF1-422D-A4BF-8E2CB13A5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FD531-3E44-467D-9E6B-4F7AD028486D}" type="datetimeFigureOut">
              <a:rPr lang="es-CO" smtClean="0"/>
              <a:t>8/09/23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0B8124E-D616-4540-B041-3D4E31CF94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F7AAD11-8C01-4018-A3B2-199ADEAD8C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19B2-A58F-4E49-A7E8-BB96995F0A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4157310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674A007-C25E-4233-AE28-359485485C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FD531-3E44-467D-9E6B-4F7AD028486D}" type="datetimeFigureOut">
              <a:rPr lang="es-CO" smtClean="0"/>
              <a:t>8/09/23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8F30DEAD-606B-4838-9056-541DC1D6D5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2F72B1E-E193-4CC5-A46B-9C7B31F9E8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19B2-A58F-4E49-A7E8-BB96995F0A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248819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EE6F7A2-D3DF-4020-BE16-E5A2FE14D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15C0B1F-0F95-4037-8D7F-C57066FD34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784AC71-35B5-4CB7-8660-9F79305E1B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7AEF45-F45C-46EA-A2C8-CE6996636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FD531-3E44-467D-9E6B-4F7AD028486D}" type="datetimeFigureOut">
              <a:rPr lang="es-CO" smtClean="0"/>
              <a:t>8/09/23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B875767-E87C-428A-BA88-EA5A14065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5A0238E-C9FE-442D-9DC6-181D50930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19B2-A58F-4E49-A7E8-BB96995F0A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679019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4C14DF-B7D7-4582-A546-84C8168265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1668D0-6A5F-49EC-8C3F-8D587B3DFF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9117720E-B675-4C7E-902C-2B19E71A4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8/09/23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26918C-0AD9-46BB-A376-F8438B3E37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C7902A3-53B4-44E7-B4D7-1DDEC90E25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4078979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8D2CA48-99A1-4793-8400-BAD82CB452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13AB45F-30A0-4392-9E65-ACA4D098E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C5D514-5B0C-4851-9E91-FA87350EF7D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Editar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88CC279-5D71-46F6-B594-C2545B1904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FD531-3E44-467D-9E6B-4F7AD028486D}" type="datetimeFigureOut">
              <a:rPr lang="es-CO" smtClean="0"/>
              <a:t>8/09/23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92A1CB7-3AD7-4DB3-A646-A6663C284E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98A4E54-6E66-4891-B149-D9BDC6A3D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19B2-A58F-4E49-A7E8-BB96995F0A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9410638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A854DB-EDD6-4208-88B6-99766487E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159873C8-5B7F-4D0A-9EEB-D53EA4A1AA7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8B7332D-3391-4D98-9F4A-E8F8FEB18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FD531-3E44-467D-9E6B-4F7AD028486D}" type="datetimeFigureOut">
              <a:rPr lang="es-CO" smtClean="0"/>
              <a:t>8/09/23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EBDCFB-2C7E-4EB3-9C98-857AEB903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80D901-54DA-40CC-9740-A66F3D3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19B2-A58F-4E49-A7E8-BB96995F0A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8880165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E95030F7-328A-4179-8241-6CF5F55237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1E32FA-1299-4825-B937-5AC4209D63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727B296-E812-4BC2-869C-AEE647A7E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DFD531-3E44-467D-9E6B-4F7AD028486D}" type="datetimeFigureOut">
              <a:rPr lang="es-CO" smtClean="0"/>
              <a:t>8/09/23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FC960DB-BCA1-4B80-B6E1-CEE408C41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2D9906B-DCA4-4E3C-B75D-8ED652264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6119B2-A58F-4E49-A7E8-BB96995F0A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265644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5466B4-EB59-48A0-A214-ADE5D89E6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17A15EE-2345-4929-9751-5B8C4630FB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E442E0-7681-4C3D-B150-A1210ED99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8/09/23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619AC9-A952-449A-9946-5B5F8476C9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F6E4B3-CEDD-47D6-8E93-2AFEA9256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95350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A1A2123-C70F-48C3-B1EF-9410562783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569263D-7C7F-461C-B11A-E5C3F3CF5BB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CA2DDB5-DA5F-4E1E-B10F-E898DF3C02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27F3498-178B-478D-B69C-20B52C6731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8/09/23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9B3D1BE-DF6B-431C-BC2F-393F2AB1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8C5D512-1331-4AA5-800B-0C201ACF69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086440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4478BF-D5D6-4E51-B046-D8C21601A7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AF75CF8-751A-4EDD-BEBE-84EA8EE02C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3F0A18BE-BDE8-4BE7-8FB7-8A51BDCA3D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DCF50D36-9ECC-42E9-82F2-3B681E50821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1DA19C24-A1B8-4A8D-A08D-85110292A60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B7192280-F88B-459F-BF69-A1D7DAE9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8/09/23</a:t>
            </a:fld>
            <a:endParaRPr lang="es-CO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348AC4C-9B3E-4D46-8BED-CC29FAF42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9C755E0B-75A6-438F-8CE9-4D0256CDBB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507469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8E1EC-B7AD-4A1C-A979-6A60F636A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F949732-D197-40EF-9995-D00406F4C2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8/09/23</a:t>
            </a:fld>
            <a:endParaRPr lang="es-CO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BAF7B15A-8C8B-4349-921B-ECA8052671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A3608F50-8FD3-40F5-A134-2483A153EF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3479344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2743755E-8588-4487-83E6-DFA2D64BB8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8/09/23</a:t>
            </a:fld>
            <a:endParaRPr lang="es-CO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EEC2107B-8D66-49BD-899F-B528E6A1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3D1F86-7447-453B-AA7C-97EF927C31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5125679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DD5B58C-4C3C-43AE-9753-EC1572612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84112D2-4056-40E7-A5A6-99560B35CC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1B583C-E038-40D5-9D57-065C7B29A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C80875F-7EF1-475E-8657-10B35AAEE9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8/09/23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5BC0ADA-36C6-4C0B-811A-C33E0B6E5D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ABE9E880-74B9-489C-A349-4A91C2A1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8775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1DFA5D4-A60D-4893-946B-9E8DD9F69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54938AB0-EE26-4BB0-B491-60714A8450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8EF1ABB-D806-4AB1-9DED-36039A0A71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1F9D58DB-79E8-4FB2-94BE-8E9F06DA0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EE89AC-56AC-4A6E-90B0-84A155F08BBA}" type="datetimeFigureOut">
              <a:rPr lang="es-CO" smtClean="0"/>
              <a:t>8/09/23</a:t>
            </a:fld>
            <a:endParaRPr lang="es-CO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38F76910-B55C-49CB-AD36-B45105236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7165289-2CCF-4B9C-9ABE-D6D9E46021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591041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FE18915-2591-4D30-AF0B-15D4E6748D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9C07D4-00C8-484A-9DAB-D7EC1CD25F4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45319B0-9D04-4495-A4DB-D868CB3AE3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EE89AC-56AC-4A6E-90B0-84A155F08BBA}" type="datetimeFigureOut">
              <a:rPr lang="es-CO" smtClean="0"/>
              <a:t>8/09/23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4365A49-F9EC-4B00-B1B6-8B39557CA8C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F0BAF39-E63C-41A1-A3A8-2671470315F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C0FF78-D5CC-41D5-92A9-9B7C470601F2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7982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B68A9CE-A8D7-4776-B5AF-155E9D633F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613E737-3621-49B7-82DE-D7D50CE964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Editar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6004870-171B-4661-9A80-0E769D56E4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DFD531-3E44-467D-9E6B-4F7AD028486D}" type="datetimeFigureOut">
              <a:rPr lang="es-CO" smtClean="0"/>
              <a:t>8/09/23</a:t>
            </a:fld>
            <a:endParaRPr lang="es-CO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29EC2E2-7876-4BAF-A728-047704ACF3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DE03E09-59B1-4CC0-8ACC-72A9EA0E89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6119B2-A58F-4E49-A7E8-BB96995F0A95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190292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f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chart" Target="../charts/chart1.xml"/><Relationship Id="rId7" Type="http://schemas.openxmlformats.org/officeDocument/2006/relationships/image" Target="../media/image2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chart" Target="../charts/char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" y="0"/>
            <a:ext cx="1219101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EED72BE7-6730-4DC0-9420-98C75F0EB18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158" y="1235411"/>
            <a:ext cx="3562154" cy="20904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12C3AE2-1150-4CF3-B803-6F5308D36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83090" y="1241784"/>
            <a:ext cx="3562154" cy="2075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D3A41134-0633-46CD-86D1-05D42513C7D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8911" y="1242255"/>
            <a:ext cx="3386584" cy="208363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FC0829EA-239D-4604-A6E5-AB68B98CF7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339312" y="3606399"/>
            <a:ext cx="7563811" cy="914350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Un objetivo grande, descabellado y audaz a 12 años… </a:t>
            </a:r>
          </a:p>
          <a:p>
            <a:pPr>
              <a:lnSpc>
                <a:spcPct val="110000"/>
              </a:lnSpc>
              <a:spcBef>
                <a:spcPts val="0"/>
              </a:spcBef>
            </a:pPr>
            <a:r>
              <a:rPr lang="es-ES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…Guiado por los valores y el propósito central de Cornare</a:t>
            </a:r>
            <a:endParaRPr lang="es-CO" sz="2000" b="1" dirty="0">
              <a:solidFill>
                <a:schemeClr val="tx1">
                  <a:lumMod val="65000"/>
                  <a:lumOff val="3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8C840031-0295-4589-B8F4-C5A4672946F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17424" y="4361565"/>
            <a:ext cx="6887289" cy="1493649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5B5AEC19-1E5E-4038-83A3-52118DBEDBF7}"/>
              </a:ext>
            </a:extLst>
          </p:cNvPr>
          <p:cNvSpPr txBox="1"/>
          <p:nvPr/>
        </p:nvSpPr>
        <p:spPr>
          <a:xfrm>
            <a:off x="3985398" y="250171"/>
            <a:ext cx="4002656" cy="769441"/>
          </a:xfrm>
          <a:prstGeom prst="rect">
            <a:avLst/>
          </a:prstGeom>
          <a:noFill/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4400" b="1" dirty="0">
                <a:solidFill>
                  <a:srgbClr val="006C39"/>
                </a:solidFill>
              </a:rPr>
              <a:t>MEGA</a:t>
            </a:r>
            <a:r>
              <a:rPr lang="es-CO" sz="4000" b="1" dirty="0">
                <a:solidFill>
                  <a:srgbClr val="006C39"/>
                </a:solidFill>
              </a:rPr>
              <a:t> </a:t>
            </a:r>
            <a:r>
              <a:rPr lang="es-CO" sz="3600" b="1" dirty="0">
                <a:solidFill>
                  <a:srgbClr val="006C39"/>
                </a:solidFill>
              </a:rPr>
              <a:t>CORNARE</a:t>
            </a:r>
          </a:p>
        </p:txBody>
      </p:sp>
      <p:cxnSp>
        <p:nvCxnSpPr>
          <p:cNvPr id="5" name="Conector recto 4">
            <a:extLst>
              <a:ext uri="{FF2B5EF4-FFF2-40B4-BE49-F238E27FC236}">
                <a16:creationId xmlns:a16="http://schemas.microsoft.com/office/drawing/2014/main" id="{530EA067-66A1-4605-9D94-7FA22D93290D}"/>
              </a:ext>
            </a:extLst>
          </p:cNvPr>
          <p:cNvCxnSpPr/>
          <p:nvPr/>
        </p:nvCxnSpPr>
        <p:spPr>
          <a:xfrm>
            <a:off x="3450566" y="250171"/>
            <a:ext cx="492568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49F976B9-82BE-4C2F-8C9D-2BECFA3D5CDC}"/>
              </a:ext>
            </a:extLst>
          </p:cNvPr>
          <p:cNvCxnSpPr/>
          <p:nvPr/>
        </p:nvCxnSpPr>
        <p:spPr>
          <a:xfrm>
            <a:off x="3456322" y="946031"/>
            <a:ext cx="4925683" cy="0"/>
          </a:xfrm>
          <a:prstGeom prst="line">
            <a:avLst/>
          </a:prstGeom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24968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556909" cy="68580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214EC3A-D8C9-4456-AE17-16D03798EE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4875" y="1414313"/>
            <a:ext cx="4644747" cy="2951105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27D8045-3024-4C39-86C7-CC5DA57C219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42379" y="1442888"/>
            <a:ext cx="4158971" cy="292253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FC8DCA09-1D1A-4BE6-8FFB-E67107324B00}"/>
              </a:ext>
            </a:extLst>
          </p:cNvPr>
          <p:cNvSpPr txBox="1">
            <a:spLocks/>
          </p:cNvSpPr>
          <p:nvPr/>
        </p:nvSpPr>
        <p:spPr>
          <a:xfrm>
            <a:off x="2502191" y="376788"/>
            <a:ext cx="6660859" cy="761322"/>
          </a:xfrm>
          <a:prstGeom prst="rect">
            <a:avLst/>
          </a:prstGeom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</a:rPr>
              <a:t>Índice de Calidad del Agua (</a:t>
            </a:r>
            <a:r>
              <a:rPr kumimoji="0" lang="es-CO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</a:rPr>
              <a:t>ICA</a:t>
            </a:r>
            <a:r>
              <a:rPr kumimoji="0" lang="es-CO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</a:rPr>
              <a:t>fa</a:t>
            </a:r>
            <a:r>
              <a:rPr kumimoji="0" lang="es-CO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</a:rPr>
              <a:t>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0CDD3BB-FA79-4DD2-922E-65A8C42CA2E1}"/>
              </a:ext>
            </a:extLst>
          </p:cNvPr>
          <p:cNvSpPr txBox="1"/>
          <p:nvPr/>
        </p:nvSpPr>
        <p:spPr>
          <a:xfrm>
            <a:off x="561975" y="4824439"/>
            <a:ext cx="5105399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Para el 2022 se presentaron en la región </a:t>
            </a:r>
            <a:r>
              <a:rPr kumimoji="0" lang="es-CO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</a:rPr>
              <a:t>20 estaciones </a:t>
            </a:r>
            <a:r>
              <a:rPr kumimoji="0" lang="es-CO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con un OD &lt;5 mg/L, las cuales se ubican en estas 13 fuentes hídricas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E7449C57-3039-4E60-AF77-A8AE1396EB30}"/>
              </a:ext>
            </a:extLst>
          </p:cNvPr>
          <p:cNvSpPr/>
          <p:nvPr/>
        </p:nvSpPr>
        <p:spPr>
          <a:xfrm>
            <a:off x="6312190" y="4593996"/>
            <a:ext cx="510539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Se requiere además efectuar seguimiento a otras estaciones que en años anteriores al 2022 han presentado un OD &lt;5 mg/L, representadas en </a:t>
            </a:r>
            <a:r>
              <a:rPr kumimoji="0" lang="es-CO" sz="1800" b="1" i="0" u="sng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 Narrow" panose="020B0606020202030204" pitchFamily="34" charset="0"/>
              </a:rPr>
              <a:t>23 estaciones</a:t>
            </a:r>
            <a:r>
              <a:rPr kumimoji="0" lang="es-CO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anose="020B0606020202030204" pitchFamily="34" charset="0"/>
              </a:rPr>
              <a:t>, que se ubican en estas 10 fuentes hídricas</a:t>
            </a:r>
          </a:p>
        </p:txBody>
      </p:sp>
    </p:spTree>
    <p:extLst>
      <p:ext uri="{BB962C8B-B14F-4D97-AF65-F5344CB8AC3E}">
        <p14:creationId xmlns:p14="http://schemas.microsoft.com/office/powerpoint/2010/main" val="26552096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" y="-81887"/>
            <a:ext cx="1219101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A5F00D4-CAD2-8BBB-F846-E19CF9F9154E}"/>
              </a:ext>
            </a:extLst>
          </p:cNvPr>
          <p:cNvSpPr txBox="1"/>
          <p:nvPr/>
        </p:nvSpPr>
        <p:spPr>
          <a:xfrm>
            <a:off x="612011" y="181494"/>
            <a:ext cx="900446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HITOS Relevantes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D870974-50D5-0D9D-FBC9-601DAEB622D6}"/>
              </a:ext>
            </a:extLst>
          </p:cNvPr>
          <p:cNvSpPr txBox="1"/>
          <p:nvPr/>
        </p:nvSpPr>
        <p:spPr>
          <a:xfrm>
            <a:off x="2781300" y="5276741"/>
            <a:ext cx="6305550" cy="830997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2400" dirty="0">
                <a:latin typeface="Arial Narrow" panose="020B0606020202030204" pitchFamily="34" charset="0"/>
              </a:rPr>
              <a:t>Inversión en saneamiento 2017 - 2022 </a:t>
            </a:r>
          </a:p>
          <a:p>
            <a:pPr algn="ctr"/>
            <a:r>
              <a:rPr lang="es-CO" sz="2400" b="1" dirty="0">
                <a:latin typeface="Arial Narrow" panose="020B0606020202030204" pitchFamily="34" charset="0"/>
              </a:rPr>
              <a:t>$126.945 millones</a:t>
            </a:r>
          </a:p>
        </p:txBody>
      </p:sp>
      <p:pic>
        <p:nvPicPr>
          <p:cNvPr id="8" name="Imagen 7" descr="Imagen que contiene exterior, cerca, pasto, hombre&#10;&#10;Descripción generada automáticamente">
            <a:extLst>
              <a:ext uri="{FF2B5EF4-FFF2-40B4-BE49-F238E27FC236}">
                <a16:creationId xmlns:a16="http://schemas.microsoft.com/office/drawing/2014/main" id="{2F0D1293-A567-C1A4-54F7-EBE079051E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84880"/>
            <a:ext cx="4450701" cy="2712272"/>
          </a:xfrm>
          <a:prstGeom prst="rect">
            <a:avLst/>
          </a:prstGeom>
        </p:spPr>
      </p:pic>
      <p:pic>
        <p:nvPicPr>
          <p:cNvPr id="10" name="Imagen 9" descr="Un grupo de personas en una calle de tierra&#10;&#10;Descripción generada automáticamente con confianza media">
            <a:extLst>
              <a:ext uri="{FF2B5EF4-FFF2-40B4-BE49-F238E27FC236}">
                <a16:creationId xmlns:a16="http://schemas.microsoft.com/office/drawing/2014/main" id="{C169F513-D655-1283-04DD-715A20F03D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0701" y="2484880"/>
            <a:ext cx="4973003" cy="2711319"/>
          </a:xfrm>
          <a:prstGeom prst="rect">
            <a:avLst/>
          </a:prstGeom>
        </p:spPr>
      </p:pic>
      <p:pic>
        <p:nvPicPr>
          <p:cNvPr id="12" name="Imagen 11" descr="Personas en un parque&#10;&#10;Descripción generada automáticamente con confianza baja">
            <a:extLst>
              <a:ext uri="{FF2B5EF4-FFF2-40B4-BE49-F238E27FC236}">
                <a16:creationId xmlns:a16="http://schemas.microsoft.com/office/drawing/2014/main" id="{18B51474-96F6-4A39-89EC-8E1E14F5677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545"/>
          <a:stretch/>
        </p:blipFill>
        <p:spPr>
          <a:xfrm>
            <a:off x="9423703" y="2546164"/>
            <a:ext cx="2659439" cy="2654937"/>
          </a:xfrm>
          <a:prstGeom prst="rect">
            <a:avLst/>
          </a:prstGeom>
        </p:spPr>
      </p:pic>
      <p:sp>
        <p:nvSpPr>
          <p:cNvPr id="13" name="CuadroTexto 12">
            <a:extLst>
              <a:ext uri="{FF2B5EF4-FFF2-40B4-BE49-F238E27FC236}">
                <a16:creationId xmlns:a16="http://schemas.microsoft.com/office/drawing/2014/main" id="{F5689523-701A-CB68-D6A1-8E4F128F3C45}"/>
              </a:ext>
            </a:extLst>
          </p:cNvPr>
          <p:cNvSpPr txBox="1"/>
          <p:nvPr/>
        </p:nvSpPr>
        <p:spPr>
          <a:xfrm>
            <a:off x="1399743" y="844066"/>
            <a:ext cx="94437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42925" indent="-542925" algn="just">
              <a:buFont typeface="Wingdings" panose="05000000000000000000" pitchFamily="2" charset="2"/>
              <a:buChar char="v"/>
            </a:pPr>
            <a:r>
              <a:rPr lang="es-CO" sz="2400" b="1" dirty="0"/>
              <a:t>Las </a:t>
            </a:r>
            <a:r>
              <a:rPr lang="es-CO" sz="2400" b="1" u="sng" dirty="0">
                <a:solidFill>
                  <a:srgbClr val="00B050"/>
                </a:solidFill>
              </a:rPr>
              <a:t>26 cabeceras Municipales</a:t>
            </a:r>
            <a:r>
              <a:rPr lang="es-CO" sz="2400" b="1" dirty="0">
                <a:solidFill>
                  <a:srgbClr val="00B050"/>
                </a:solidFill>
              </a:rPr>
              <a:t> </a:t>
            </a:r>
            <a:r>
              <a:rPr lang="es-CO" sz="2400" b="1" dirty="0"/>
              <a:t>de la Jurisdicción en zonas urbanas,</a:t>
            </a:r>
          </a:p>
          <a:p>
            <a:pPr algn="just"/>
            <a:r>
              <a:rPr lang="es-CO" sz="2400" b="1" dirty="0"/>
              <a:t>        Cuentan con Planta de Tratamiento de Aguas Residuales-PTAR: </a:t>
            </a:r>
            <a:r>
              <a:rPr lang="es-CO" sz="2400" b="1" dirty="0">
                <a:solidFill>
                  <a:srgbClr val="00B050"/>
                </a:solidFill>
              </a:rPr>
              <a:t>100%</a:t>
            </a:r>
          </a:p>
          <a:p>
            <a:pPr marL="542925" indent="-542925" algn="just">
              <a:buFont typeface="Wingdings" panose="05000000000000000000" pitchFamily="2" charset="2"/>
              <a:buChar char="v"/>
            </a:pPr>
            <a:r>
              <a:rPr lang="es-CO" sz="2400" b="1" i="0" dirty="0">
                <a:effectLst/>
                <a:latin typeface="Merriweather Web"/>
              </a:rPr>
              <a:t>Cobertura de alcantarillado Región Cornare</a:t>
            </a:r>
            <a:r>
              <a:rPr lang="es-CO" sz="2400" b="1" dirty="0">
                <a:latin typeface="Merriweather Web"/>
              </a:rPr>
              <a:t>: </a:t>
            </a:r>
            <a:r>
              <a:rPr lang="es-CO" sz="2400" b="1" u="sng" dirty="0">
                <a:solidFill>
                  <a:srgbClr val="00B050"/>
                </a:solidFill>
                <a:latin typeface="Merriweather Web"/>
              </a:rPr>
              <a:t>94%</a:t>
            </a:r>
          </a:p>
          <a:p>
            <a:pPr marL="542925" indent="-542925" algn="just">
              <a:buFont typeface="Wingdings" panose="05000000000000000000" pitchFamily="2" charset="2"/>
              <a:buChar char="v"/>
            </a:pPr>
            <a:r>
              <a:rPr lang="es-CO" sz="2400" b="1" i="0" dirty="0">
                <a:effectLst/>
                <a:latin typeface="Merriweather Web"/>
              </a:rPr>
              <a:t>Cobertura de PTAR (sobre el alcantarillado existente): </a:t>
            </a:r>
            <a:r>
              <a:rPr lang="es-CO" sz="2400" b="1" i="0" u="sng" dirty="0">
                <a:solidFill>
                  <a:srgbClr val="00B050"/>
                </a:solidFill>
                <a:effectLst/>
                <a:latin typeface="Merriweather Web"/>
              </a:rPr>
              <a:t>72%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24542AFC-AA85-7595-D805-563A1043542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6630"/>
          <a:stretch/>
        </p:blipFill>
        <p:spPr>
          <a:xfrm>
            <a:off x="172743" y="4511943"/>
            <a:ext cx="878537" cy="1736840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968FBA93-5BB0-2A34-9E24-174458A5A40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33241" r="33223"/>
          <a:stretch/>
        </p:blipFill>
        <p:spPr>
          <a:xfrm>
            <a:off x="1185181" y="4516247"/>
            <a:ext cx="878537" cy="1728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865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" y="0"/>
            <a:ext cx="1219101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A5F00D4-CAD2-8BBB-F846-E19CF9F9154E}"/>
              </a:ext>
            </a:extLst>
          </p:cNvPr>
          <p:cNvSpPr txBox="1"/>
          <p:nvPr/>
        </p:nvSpPr>
        <p:spPr>
          <a:xfrm>
            <a:off x="2638425" y="325500"/>
            <a:ext cx="6286614" cy="584775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CO" sz="2800" b="1" dirty="0">
                <a:solidFill>
                  <a:srgbClr val="006C39"/>
                </a:solidFill>
                <a:latin typeface="Arial Narrow" panose="020B0606020202030204" pitchFamily="34" charset="0"/>
              </a:rPr>
              <a:t>Principales </a:t>
            </a:r>
            <a:r>
              <a:rPr lang="es-CO" sz="3200" b="1" dirty="0">
                <a:solidFill>
                  <a:srgbClr val="006C39"/>
                </a:solidFill>
                <a:latin typeface="Arial Narrow" panose="020B0606020202030204" pitchFamily="34" charset="0"/>
              </a:rPr>
              <a:t>Acciones a implementar</a:t>
            </a:r>
            <a:endParaRPr lang="es-CO" sz="2800" b="1" dirty="0">
              <a:solidFill>
                <a:srgbClr val="006C39"/>
              </a:solidFill>
              <a:latin typeface="Arial Narrow" panose="020B0606020202030204" pitchFamily="34" charset="0"/>
            </a:endParaRPr>
          </a:p>
        </p:txBody>
      </p:sp>
      <p:grpSp>
        <p:nvGrpSpPr>
          <p:cNvPr id="2" name="Grupo 1">
            <a:extLst>
              <a:ext uri="{FF2B5EF4-FFF2-40B4-BE49-F238E27FC236}">
                <a16:creationId xmlns:a16="http://schemas.microsoft.com/office/drawing/2014/main" id="{2F377BFA-F503-750E-509E-173FCF6441FA}"/>
              </a:ext>
            </a:extLst>
          </p:cNvPr>
          <p:cNvGrpSpPr/>
          <p:nvPr/>
        </p:nvGrpSpPr>
        <p:grpSpPr>
          <a:xfrm>
            <a:off x="537710" y="1317341"/>
            <a:ext cx="2045735" cy="1985475"/>
            <a:chOff x="557444" y="319935"/>
            <a:chExt cx="2416628" cy="2430624"/>
          </a:xfrm>
        </p:grpSpPr>
        <p:sp>
          <p:nvSpPr>
            <p:cNvPr id="4" name="Elipse 3">
              <a:extLst>
                <a:ext uri="{FF2B5EF4-FFF2-40B4-BE49-F238E27FC236}">
                  <a16:creationId xmlns:a16="http://schemas.microsoft.com/office/drawing/2014/main" id="{1F7B2298-D69B-2000-D39E-4D16A904D1F7}"/>
                </a:ext>
              </a:extLst>
            </p:cNvPr>
            <p:cNvSpPr/>
            <p:nvPr/>
          </p:nvSpPr>
          <p:spPr>
            <a:xfrm>
              <a:off x="557444" y="319935"/>
              <a:ext cx="2416628" cy="2430624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noFill/>
              </a:endParaRPr>
            </a:p>
          </p:txBody>
        </p:sp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EE42B15C-8A42-1B96-D490-2A22914D894F}"/>
                </a:ext>
              </a:extLst>
            </p:cNvPr>
            <p:cNvSpPr txBox="1"/>
            <p:nvPr/>
          </p:nvSpPr>
          <p:spPr>
            <a:xfrm>
              <a:off x="557444" y="768124"/>
              <a:ext cx="2416627" cy="1959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/>
                <a:t>RECONVERSIÓN TECNOLÓGICA – </a:t>
              </a:r>
              <a:r>
                <a:rPr lang="es-CO" sz="1600" b="1" dirty="0">
                  <a:solidFill>
                    <a:srgbClr val="FF0000"/>
                  </a:solidFill>
                </a:rPr>
                <a:t>TRATAMIENTOS SECUNDARIOS Y TERCIARIOS</a:t>
              </a:r>
              <a:endParaRPr lang="es-CO" sz="1600" b="1" i="0" dirty="0">
                <a:solidFill>
                  <a:srgbClr val="FF0000"/>
                </a:solidFill>
                <a:effectLst/>
              </a:endParaRPr>
            </a:p>
            <a:p>
              <a:endParaRPr lang="es-CO" dirty="0"/>
            </a:p>
          </p:txBody>
        </p:sp>
      </p:grpSp>
      <p:grpSp>
        <p:nvGrpSpPr>
          <p:cNvPr id="9" name="Grupo 8">
            <a:extLst>
              <a:ext uri="{FF2B5EF4-FFF2-40B4-BE49-F238E27FC236}">
                <a16:creationId xmlns:a16="http://schemas.microsoft.com/office/drawing/2014/main" id="{D164CADC-B943-DB25-4DFC-40181D488AE1}"/>
              </a:ext>
            </a:extLst>
          </p:cNvPr>
          <p:cNvGrpSpPr/>
          <p:nvPr/>
        </p:nvGrpSpPr>
        <p:grpSpPr>
          <a:xfrm>
            <a:off x="326077" y="3649993"/>
            <a:ext cx="2045735" cy="1985475"/>
            <a:chOff x="557444" y="319935"/>
            <a:chExt cx="2416628" cy="2430624"/>
          </a:xfrm>
        </p:grpSpPr>
        <p:sp>
          <p:nvSpPr>
            <p:cNvPr id="10" name="Elipse 9">
              <a:extLst>
                <a:ext uri="{FF2B5EF4-FFF2-40B4-BE49-F238E27FC236}">
                  <a16:creationId xmlns:a16="http://schemas.microsoft.com/office/drawing/2014/main" id="{C9825EA2-A1B5-6600-E1C7-55484126CDE5}"/>
                </a:ext>
              </a:extLst>
            </p:cNvPr>
            <p:cNvSpPr/>
            <p:nvPr/>
          </p:nvSpPr>
          <p:spPr>
            <a:xfrm>
              <a:off x="557444" y="319935"/>
              <a:ext cx="2416628" cy="2430624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noFill/>
              </a:endParaRPr>
            </a:p>
          </p:txBody>
        </p:sp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8D9DE01-4ED9-EB5B-FB81-25DAD41AEC4A}"/>
                </a:ext>
              </a:extLst>
            </p:cNvPr>
            <p:cNvSpPr txBox="1"/>
            <p:nvPr/>
          </p:nvSpPr>
          <p:spPr>
            <a:xfrm>
              <a:off x="557445" y="1042079"/>
              <a:ext cx="2416627" cy="1356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/>
                <a:t>MINIMIZACIÓN </a:t>
              </a:r>
              <a:r>
                <a:rPr lang="es-CO" sz="1600" b="1" dirty="0">
                  <a:solidFill>
                    <a:srgbClr val="FF0000"/>
                  </a:solidFill>
                </a:rPr>
                <a:t>VERTIMIENTOS DIRECTOS</a:t>
              </a:r>
              <a:endParaRPr lang="es-CO" sz="1600" b="1" i="0" dirty="0">
                <a:solidFill>
                  <a:srgbClr val="FF0000"/>
                </a:solidFill>
                <a:effectLst/>
              </a:endParaRPr>
            </a:p>
            <a:p>
              <a:endParaRPr lang="es-CO" dirty="0"/>
            </a:p>
          </p:txBody>
        </p:sp>
      </p:grp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D2FCF8D-9B35-2679-F7CA-1659D1DA60BE}"/>
              </a:ext>
            </a:extLst>
          </p:cNvPr>
          <p:cNvGrpSpPr/>
          <p:nvPr/>
        </p:nvGrpSpPr>
        <p:grpSpPr>
          <a:xfrm>
            <a:off x="4974158" y="1267188"/>
            <a:ext cx="2065866" cy="1985475"/>
            <a:chOff x="557444" y="319935"/>
            <a:chExt cx="2440409" cy="2430624"/>
          </a:xfrm>
        </p:grpSpPr>
        <p:sp>
          <p:nvSpPr>
            <p:cNvPr id="13" name="Elipse 12">
              <a:extLst>
                <a:ext uri="{FF2B5EF4-FFF2-40B4-BE49-F238E27FC236}">
                  <a16:creationId xmlns:a16="http://schemas.microsoft.com/office/drawing/2014/main" id="{CD44EA3F-B53F-521A-8215-F399A45993C1}"/>
                </a:ext>
              </a:extLst>
            </p:cNvPr>
            <p:cNvSpPr/>
            <p:nvPr/>
          </p:nvSpPr>
          <p:spPr>
            <a:xfrm>
              <a:off x="557444" y="319935"/>
              <a:ext cx="2416628" cy="2430624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noFill/>
              </a:endParaRPr>
            </a:p>
          </p:txBody>
        </p:sp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69CB12EC-4A72-AE20-9D28-D41DC783259B}"/>
                </a:ext>
              </a:extLst>
            </p:cNvPr>
            <p:cNvSpPr txBox="1"/>
            <p:nvPr/>
          </p:nvSpPr>
          <p:spPr>
            <a:xfrm>
              <a:off x="581226" y="699402"/>
              <a:ext cx="2416627" cy="1959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/>
                <a:t>GOBERNANZA ENTORNO A LA </a:t>
              </a:r>
              <a:r>
                <a:rPr lang="es-CO" sz="1600" b="1" dirty="0">
                  <a:solidFill>
                    <a:srgbClr val="FF0000"/>
                  </a:solidFill>
                </a:rPr>
                <a:t>OPERACIÓN</a:t>
              </a:r>
              <a:r>
                <a:rPr lang="es-CO" sz="1600" b="1" dirty="0"/>
                <a:t> DE LAS PLANTAS DE TRATAMIENTO</a:t>
              </a:r>
              <a:endParaRPr lang="es-CO" sz="1600" b="1" i="0" dirty="0">
                <a:solidFill>
                  <a:srgbClr val="1B1B1B"/>
                </a:solidFill>
                <a:effectLst/>
              </a:endParaRPr>
            </a:p>
            <a:p>
              <a:endParaRPr lang="es-CO" dirty="0"/>
            </a:p>
          </p:txBody>
        </p:sp>
      </p:grpSp>
      <p:grpSp>
        <p:nvGrpSpPr>
          <p:cNvPr id="15" name="Grupo 14">
            <a:extLst>
              <a:ext uri="{FF2B5EF4-FFF2-40B4-BE49-F238E27FC236}">
                <a16:creationId xmlns:a16="http://schemas.microsoft.com/office/drawing/2014/main" id="{3F9E8E59-4A7C-B6FF-7BD6-68945F74F23D}"/>
              </a:ext>
            </a:extLst>
          </p:cNvPr>
          <p:cNvGrpSpPr/>
          <p:nvPr/>
        </p:nvGrpSpPr>
        <p:grpSpPr>
          <a:xfrm>
            <a:off x="4994291" y="3528363"/>
            <a:ext cx="2065865" cy="1985475"/>
            <a:chOff x="557444" y="319935"/>
            <a:chExt cx="2440408" cy="2430624"/>
          </a:xfrm>
        </p:grpSpPr>
        <p:sp>
          <p:nvSpPr>
            <p:cNvPr id="16" name="Elipse 15">
              <a:extLst>
                <a:ext uri="{FF2B5EF4-FFF2-40B4-BE49-F238E27FC236}">
                  <a16:creationId xmlns:a16="http://schemas.microsoft.com/office/drawing/2014/main" id="{C41360D8-B210-4586-71DD-BC3EFDDB30C1}"/>
                </a:ext>
              </a:extLst>
            </p:cNvPr>
            <p:cNvSpPr/>
            <p:nvPr/>
          </p:nvSpPr>
          <p:spPr>
            <a:xfrm>
              <a:off x="557444" y="319935"/>
              <a:ext cx="2416628" cy="2430624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noFill/>
              </a:endParaRPr>
            </a:p>
          </p:txBody>
        </p:sp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6D0139CE-CA3C-3E19-AD8A-7498367A8AA2}"/>
                </a:ext>
              </a:extLst>
            </p:cNvPr>
            <p:cNvSpPr txBox="1"/>
            <p:nvPr/>
          </p:nvSpPr>
          <p:spPr>
            <a:xfrm>
              <a:off x="581225" y="1146039"/>
              <a:ext cx="2416627" cy="13564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600" b="1" dirty="0"/>
                <a:t>REFORESTACIÓN DE LA </a:t>
              </a:r>
              <a:r>
                <a:rPr lang="es-CO" sz="1600" b="1" dirty="0">
                  <a:solidFill>
                    <a:srgbClr val="FF0000"/>
                  </a:solidFill>
                </a:rPr>
                <a:t>VEGETACIÓN RIBEREÑA</a:t>
              </a:r>
              <a:endParaRPr lang="es-CO" sz="1600" b="1" i="0" dirty="0">
                <a:solidFill>
                  <a:srgbClr val="FF0000"/>
                </a:solidFill>
                <a:effectLst/>
              </a:endParaRPr>
            </a:p>
            <a:p>
              <a:endParaRPr lang="es-CO" dirty="0"/>
            </a:p>
          </p:txBody>
        </p:sp>
      </p:grpSp>
      <p:grpSp>
        <p:nvGrpSpPr>
          <p:cNvPr id="44" name="Grupo 43">
            <a:extLst>
              <a:ext uri="{FF2B5EF4-FFF2-40B4-BE49-F238E27FC236}">
                <a16:creationId xmlns:a16="http://schemas.microsoft.com/office/drawing/2014/main" id="{9F471896-1639-E52C-8A21-F03DBE2C6A36}"/>
              </a:ext>
            </a:extLst>
          </p:cNvPr>
          <p:cNvGrpSpPr/>
          <p:nvPr/>
        </p:nvGrpSpPr>
        <p:grpSpPr>
          <a:xfrm>
            <a:off x="2630067" y="3649993"/>
            <a:ext cx="2065865" cy="1985475"/>
            <a:chOff x="4925417" y="3534917"/>
            <a:chExt cx="2065865" cy="1985475"/>
          </a:xfrm>
        </p:grpSpPr>
        <p:sp>
          <p:nvSpPr>
            <p:cNvPr id="25" name="Rectángulo 24">
              <a:extLst>
                <a:ext uri="{FF2B5EF4-FFF2-40B4-BE49-F238E27FC236}">
                  <a16:creationId xmlns:a16="http://schemas.microsoft.com/office/drawing/2014/main" id="{F341CC50-F1C0-2FFC-D3D3-59124F888E6A}"/>
                </a:ext>
              </a:extLst>
            </p:cNvPr>
            <p:cNvSpPr/>
            <p:nvPr/>
          </p:nvSpPr>
          <p:spPr>
            <a:xfrm>
              <a:off x="5261845" y="3890263"/>
              <a:ext cx="1346156" cy="1274782"/>
            </a:xfrm>
            <a:prstGeom prst="rect">
              <a:avLst/>
            </a:prstGeom>
            <a:blipFill>
              <a:blip r:embed="rId3"/>
              <a:srcRect/>
              <a:stretch>
                <a:fillRect l="-21000" r="-21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tint val="5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grpSp>
          <p:nvGrpSpPr>
            <p:cNvPr id="39" name="Grupo 38">
              <a:extLst>
                <a:ext uri="{FF2B5EF4-FFF2-40B4-BE49-F238E27FC236}">
                  <a16:creationId xmlns:a16="http://schemas.microsoft.com/office/drawing/2014/main" id="{F17190EF-CCF7-4F16-FA8B-FB1F26EBC2FA}"/>
                </a:ext>
              </a:extLst>
            </p:cNvPr>
            <p:cNvGrpSpPr/>
            <p:nvPr/>
          </p:nvGrpSpPr>
          <p:grpSpPr>
            <a:xfrm>
              <a:off x="4925417" y="3534917"/>
              <a:ext cx="2065865" cy="1985475"/>
              <a:chOff x="557444" y="319935"/>
              <a:chExt cx="2440408" cy="2430624"/>
            </a:xfrm>
          </p:grpSpPr>
          <p:sp>
            <p:nvSpPr>
              <p:cNvPr id="41" name="Elipse 40">
                <a:extLst>
                  <a:ext uri="{FF2B5EF4-FFF2-40B4-BE49-F238E27FC236}">
                    <a16:creationId xmlns:a16="http://schemas.microsoft.com/office/drawing/2014/main" id="{28B81C50-6B4E-92FB-A79E-7574C81FB652}"/>
                  </a:ext>
                </a:extLst>
              </p:cNvPr>
              <p:cNvSpPr/>
              <p:nvPr/>
            </p:nvSpPr>
            <p:spPr>
              <a:xfrm>
                <a:off x="557444" y="319935"/>
                <a:ext cx="2416628" cy="2430624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noFill/>
                </a:endParaRPr>
              </a:p>
            </p:txBody>
          </p:sp>
          <p:sp>
            <p:nvSpPr>
              <p:cNvPr id="42" name="CuadroTexto 41">
                <a:extLst>
                  <a:ext uri="{FF2B5EF4-FFF2-40B4-BE49-F238E27FC236}">
                    <a16:creationId xmlns:a16="http://schemas.microsoft.com/office/drawing/2014/main" id="{35288687-AB62-D8D2-3DF0-79ECB1D80A39}"/>
                  </a:ext>
                </a:extLst>
              </p:cNvPr>
              <p:cNvSpPr txBox="1"/>
              <p:nvPr/>
            </p:nvSpPr>
            <p:spPr>
              <a:xfrm>
                <a:off x="581225" y="1146039"/>
                <a:ext cx="2416627" cy="452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s-CO" dirty="0"/>
              </a:p>
            </p:txBody>
          </p:sp>
        </p:grpSp>
      </p:grpSp>
      <p:grpSp>
        <p:nvGrpSpPr>
          <p:cNvPr id="50" name="Grupo 49">
            <a:extLst>
              <a:ext uri="{FF2B5EF4-FFF2-40B4-BE49-F238E27FC236}">
                <a16:creationId xmlns:a16="http://schemas.microsoft.com/office/drawing/2014/main" id="{92FF1A18-909C-22C9-FD22-FF0AAD939E76}"/>
              </a:ext>
            </a:extLst>
          </p:cNvPr>
          <p:cNvGrpSpPr/>
          <p:nvPr/>
        </p:nvGrpSpPr>
        <p:grpSpPr>
          <a:xfrm>
            <a:off x="2732813" y="1267188"/>
            <a:ext cx="2065865" cy="1985475"/>
            <a:chOff x="2599463" y="1267188"/>
            <a:chExt cx="2065865" cy="1985475"/>
          </a:xfrm>
        </p:grpSpPr>
        <p:pic>
          <p:nvPicPr>
            <p:cNvPr id="24" name="Imagen 23" descr="Imagen que contiene pastel, tabla, lego, alimentos&#10;&#10;Descripción generada automáticamente">
              <a:extLst>
                <a:ext uri="{FF2B5EF4-FFF2-40B4-BE49-F238E27FC236}">
                  <a16:creationId xmlns:a16="http://schemas.microsoft.com/office/drawing/2014/main" id="{0A187C53-BB02-D4BF-3800-2BEBEC7B6C9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013" y="1756651"/>
              <a:ext cx="1702447" cy="948596"/>
            </a:xfrm>
            <a:prstGeom prst="rect">
              <a:avLst/>
            </a:prstGeom>
          </p:spPr>
        </p:pic>
        <p:grpSp>
          <p:nvGrpSpPr>
            <p:cNvPr id="46" name="Grupo 45">
              <a:extLst>
                <a:ext uri="{FF2B5EF4-FFF2-40B4-BE49-F238E27FC236}">
                  <a16:creationId xmlns:a16="http://schemas.microsoft.com/office/drawing/2014/main" id="{425BCE25-B805-5317-07DF-2C0E7215CE6D}"/>
                </a:ext>
              </a:extLst>
            </p:cNvPr>
            <p:cNvGrpSpPr/>
            <p:nvPr/>
          </p:nvGrpSpPr>
          <p:grpSpPr>
            <a:xfrm>
              <a:off x="2599463" y="1267188"/>
              <a:ext cx="2065865" cy="1985475"/>
              <a:chOff x="557444" y="319935"/>
              <a:chExt cx="2440408" cy="2430624"/>
            </a:xfrm>
          </p:grpSpPr>
          <p:sp>
            <p:nvSpPr>
              <p:cNvPr id="48" name="Elipse 47">
                <a:extLst>
                  <a:ext uri="{FF2B5EF4-FFF2-40B4-BE49-F238E27FC236}">
                    <a16:creationId xmlns:a16="http://schemas.microsoft.com/office/drawing/2014/main" id="{85740C66-CBBD-E883-8570-E3B6E4EA4FAD}"/>
                  </a:ext>
                </a:extLst>
              </p:cNvPr>
              <p:cNvSpPr/>
              <p:nvPr/>
            </p:nvSpPr>
            <p:spPr>
              <a:xfrm>
                <a:off x="557444" y="319935"/>
                <a:ext cx="2416628" cy="2430624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noFill/>
                </a:endParaRPr>
              </a:p>
            </p:txBody>
          </p:sp>
          <p:sp>
            <p:nvSpPr>
              <p:cNvPr id="49" name="CuadroTexto 48">
                <a:extLst>
                  <a:ext uri="{FF2B5EF4-FFF2-40B4-BE49-F238E27FC236}">
                    <a16:creationId xmlns:a16="http://schemas.microsoft.com/office/drawing/2014/main" id="{86069628-8BB5-9ED1-A305-B6118031C441}"/>
                  </a:ext>
                </a:extLst>
              </p:cNvPr>
              <p:cNvSpPr txBox="1"/>
              <p:nvPr/>
            </p:nvSpPr>
            <p:spPr>
              <a:xfrm>
                <a:off x="581225" y="1146039"/>
                <a:ext cx="2416627" cy="45213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endParaRPr lang="es-CO" dirty="0"/>
              </a:p>
            </p:txBody>
          </p:sp>
        </p:grpSp>
      </p:grpSp>
      <p:graphicFrame>
        <p:nvGraphicFramePr>
          <p:cNvPr id="6" name="Tabla 5">
            <a:extLst>
              <a:ext uri="{FF2B5EF4-FFF2-40B4-BE49-F238E27FC236}">
                <a16:creationId xmlns:a16="http://schemas.microsoft.com/office/drawing/2014/main" id="{7F17A686-A3E0-44CE-85F3-5A5202A1368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7320812"/>
              </p:ext>
            </p:extLst>
          </p:nvPr>
        </p:nvGraphicFramePr>
        <p:xfrm>
          <a:off x="7429500" y="1222294"/>
          <a:ext cx="4368127" cy="1975108"/>
        </p:xfrm>
        <a:graphic>
          <a:graphicData uri="http://schemas.openxmlformats.org/drawingml/2006/table">
            <a:tbl>
              <a:tblPr/>
              <a:tblGrid>
                <a:gridCol w="4368127">
                  <a:extLst>
                    <a:ext uri="{9D8B030D-6E8A-4147-A177-3AD203B41FA5}">
                      <a16:colId xmlns:a16="http://schemas.microsoft.com/office/drawing/2014/main" val="3815911370"/>
                    </a:ext>
                  </a:extLst>
                </a:gridCol>
              </a:tblGrid>
              <a:tr h="199833">
                <a:tc>
                  <a:txBody>
                    <a:bodyPr/>
                    <a:lstStyle/>
                    <a:p>
                      <a:pPr algn="ctr" rtl="0" fontAlgn="ctr"/>
                      <a:r>
                        <a:rPr lang="es-ES" sz="1100" b="1" dirty="0">
                          <a:effectLst/>
                          <a:latin typeface="Arial Narrow" panose="020B0606020202030204" pitchFamily="34" charset="0"/>
                        </a:rPr>
                        <a:t>PRINCIPALES ACTIVIDADES A EJECUTAR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3F3F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3929333"/>
                  </a:ext>
                </a:extLst>
              </a:tr>
              <a:tr h="309176">
                <a:tc>
                  <a:txBody>
                    <a:bodyPr/>
                    <a:lstStyle/>
                    <a:p>
                      <a:pPr marL="0" marR="0" lvl="0" indent="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1000" b="1" dirty="0">
                          <a:effectLst/>
                          <a:latin typeface="Arial Narrow" panose="020B0606020202030204" pitchFamily="34" charset="0"/>
                        </a:rPr>
                        <a:t>Establecer la línea base del oxígeno disuelto a partir de la información existente y con las proyecciones del modelo SIGA. </a:t>
                      </a:r>
                      <a:r>
                        <a:rPr lang="es-ES" sz="1050" b="1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 Narrow" panose="020B0606020202030204" pitchFamily="34" charset="0"/>
                        </a:rPr>
                        <a:t>Diagnostico situacional.</a:t>
                      </a:r>
                      <a:endParaRPr lang="es-ES" sz="1000" b="1" dirty="0">
                        <a:solidFill>
                          <a:schemeClr val="accent2">
                            <a:lumMod val="75000"/>
                          </a:schemeClr>
                        </a:solidFill>
                        <a:effectLst/>
                        <a:latin typeface="Arial Narrow" panose="020B0606020202030204" pitchFamily="34" charset="0"/>
                      </a:endParaRP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40562600"/>
                  </a:ext>
                </a:extLst>
              </a:tr>
              <a:tr h="444912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000" b="1" dirty="0">
                          <a:effectLst/>
                          <a:latin typeface="Arial Narrow" panose="020B0606020202030204" pitchFamily="34" charset="0"/>
                        </a:rPr>
                        <a:t>Realizar el diagnóstico regional del estado de la infraestructura de saneamiento, operación y cumplimiento normativo (DBO, DQO. SST) de los sistemas de tratamiento de aguas residuales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59638800"/>
                  </a:ext>
                </a:extLst>
              </a:tr>
              <a:tr h="309176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000" b="1" dirty="0">
                          <a:effectLst/>
                          <a:latin typeface="Arial Narrow" panose="020B0606020202030204" pitchFamily="34" charset="0"/>
                        </a:rPr>
                        <a:t>Diseñar e implementar un modelo de gobernanza que permita la apropiación y sostenibilidad de los sistemas de tratamiento municipales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69495255"/>
                  </a:ext>
                </a:extLst>
              </a:tr>
              <a:tr h="580648">
                <a:tc>
                  <a:txBody>
                    <a:bodyPr/>
                    <a:lstStyle/>
                    <a:p>
                      <a:pPr algn="just" rtl="0" fontAlgn="ctr"/>
                      <a:r>
                        <a:rPr lang="es-ES" sz="1000" b="1" dirty="0">
                          <a:effectLst/>
                          <a:latin typeface="Arial Narrow" panose="020B0606020202030204" pitchFamily="34" charset="0"/>
                        </a:rPr>
                        <a:t>Promover y desarrollar programas de reconversión tecnológica para el mejoramiento de los sistemas de tratamiento de aguas residuales existentes, ampliando la cobertura, para mejorar las condiciones del oxígeno disuelto (implementación primera fase)</a:t>
                      </a:r>
                    </a:p>
                  </a:txBody>
                  <a:tcPr marL="28575" marR="28575" marT="19050" marB="19050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33398799"/>
                  </a:ext>
                </a:extLst>
              </a:tr>
            </a:tbl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97D4692-2DCA-429D-9F19-D70EDB0832A3}"/>
              </a:ext>
            </a:extLst>
          </p:cNvPr>
          <p:cNvSpPr txBox="1"/>
          <p:nvPr/>
        </p:nvSpPr>
        <p:spPr>
          <a:xfrm>
            <a:off x="7695594" y="4017518"/>
            <a:ext cx="3883753" cy="1384995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2000" u="sng" dirty="0">
                <a:solidFill>
                  <a:srgbClr val="C00000"/>
                </a:solidFill>
              </a:rPr>
              <a:t>$</a:t>
            </a:r>
            <a:r>
              <a:rPr lang="es-CO" sz="2000" b="1" u="sng" dirty="0">
                <a:solidFill>
                  <a:srgbClr val="C00000"/>
                </a:solidFill>
              </a:rPr>
              <a:t>284.000 millones</a:t>
            </a:r>
          </a:p>
          <a:p>
            <a:pPr algn="ctr"/>
            <a:endParaRPr lang="es-CO" sz="1000" dirty="0"/>
          </a:p>
          <a:p>
            <a:pPr algn="ctr"/>
            <a:r>
              <a:rPr lang="es-CO" dirty="0"/>
              <a:t>Estimado requerido para ser ejecutado en </a:t>
            </a:r>
            <a:r>
              <a:rPr lang="es-CO" b="1" dirty="0"/>
              <a:t>12 años</a:t>
            </a:r>
            <a:r>
              <a:rPr lang="es-CO" dirty="0"/>
              <a:t> por todas las partes interesadas.</a:t>
            </a:r>
          </a:p>
        </p:txBody>
      </p:sp>
    </p:spTree>
    <p:extLst>
      <p:ext uri="{BB962C8B-B14F-4D97-AF65-F5344CB8AC3E}">
        <p14:creationId xmlns:p14="http://schemas.microsoft.com/office/powerpoint/2010/main" val="16306493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-473530"/>
            <a:ext cx="12169243" cy="733153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E710B03-3889-4C03-B32C-9B02835692AE}"/>
              </a:ext>
            </a:extLst>
          </p:cNvPr>
          <p:cNvSpPr txBox="1"/>
          <p:nvPr/>
        </p:nvSpPr>
        <p:spPr>
          <a:xfrm>
            <a:off x="2426542" y="298807"/>
            <a:ext cx="7372350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3600" dirty="0">
                <a:solidFill>
                  <a:srgbClr val="006C39"/>
                </a:solidFill>
                <a:latin typeface="Impact"/>
                <a:sym typeface="Arial"/>
              </a:rPr>
              <a:t>BIODIVERSIDAD </a:t>
            </a:r>
            <a:r>
              <a:rPr lang="es-MX" sz="3200" dirty="0">
                <a:solidFill>
                  <a:srgbClr val="006C39"/>
                </a:solidFill>
                <a:latin typeface="Impact"/>
                <a:sym typeface="Arial"/>
              </a:rPr>
              <a:t>y</a:t>
            </a:r>
            <a:r>
              <a:rPr lang="es-MX" sz="3600" dirty="0">
                <a:solidFill>
                  <a:srgbClr val="006C39"/>
                </a:solidFill>
                <a:latin typeface="Impact"/>
                <a:sym typeface="Arial"/>
              </a:rPr>
              <a:t> AREAS PROTEGIDAS</a:t>
            </a:r>
            <a:endParaRPr lang="es-CO" sz="4000" dirty="0">
              <a:solidFill>
                <a:srgbClr val="006C39"/>
              </a:solidFill>
              <a:latin typeface="Impact"/>
              <a:sym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24532D4-8DBC-43F5-A78D-CBB94FC2F102}"/>
              </a:ext>
            </a:extLst>
          </p:cNvPr>
          <p:cNvSpPr txBox="1"/>
          <p:nvPr/>
        </p:nvSpPr>
        <p:spPr>
          <a:xfrm>
            <a:off x="1759789" y="1119455"/>
            <a:ext cx="8704053" cy="83099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… se conserven </a:t>
            </a:r>
            <a:r>
              <a:rPr lang="es-ES" sz="2400" b="1" dirty="0">
                <a:solidFill>
                  <a:srgbClr val="006C39"/>
                </a:solidFill>
                <a:latin typeface="Arial Narrow" panose="020B0606020202030204" pitchFamily="34" charset="0"/>
              </a:rPr>
              <a:t>148.000 ha dentro de las Áreas Protegidas y logremos restaurar 100.000 nuevas hectáreas</a:t>
            </a:r>
            <a:endParaRPr lang="es-CO" sz="2400" b="1" dirty="0">
              <a:solidFill>
                <a:srgbClr val="006C39"/>
              </a:solidFill>
            </a:endParaRPr>
          </a:p>
        </p:txBody>
      </p:sp>
      <p:sp>
        <p:nvSpPr>
          <p:cNvPr id="8" name="Elipse 7">
            <a:extLst>
              <a:ext uri="{FF2B5EF4-FFF2-40B4-BE49-F238E27FC236}">
                <a16:creationId xmlns:a16="http://schemas.microsoft.com/office/drawing/2014/main" id="{1A52C2A8-DE3D-486B-8901-37B5EC4F047F}"/>
              </a:ext>
            </a:extLst>
          </p:cNvPr>
          <p:cNvSpPr/>
          <p:nvPr/>
        </p:nvSpPr>
        <p:spPr>
          <a:xfrm>
            <a:off x="781593" y="207752"/>
            <a:ext cx="802436" cy="723900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</a:t>
            </a:r>
          </a:p>
        </p:txBody>
      </p:sp>
      <p:pic>
        <p:nvPicPr>
          <p:cNvPr id="10" name="Google Shape;84;p1" descr="Vista de una montaña">
            <a:extLst>
              <a:ext uri="{FF2B5EF4-FFF2-40B4-BE49-F238E27FC236}">
                <a16:creationId xmlns:a16="http://schemas.microsoft.com/office/drawing/2014/main" id="{A9C91108-6E12-4543-932E-70A119ECE237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58669" y="2615762"/>
            <a:ext cx="3867151" cy="2819399"/>
          </a:xfrm>
          <a:prstGeom prst="rect">
            <a:avLst/>
          </a:prstGeom>
          <a:gradFill>
            <a:gsLst>
              <a:gs pos="0">
                <a:srgbClr val="548135"/>
              </a:gs>
              <a:gs pos="100000">
                <a:srgbClr val="92D050"/>
              </a:gs>
            </a:gsLst>
            <a:lin ang="5400000" scaled="0"/>
          </a:gradFill>
          <a:ln>
            <a:noFill/>
          </a:ln>
        </p:spPr>
      </p:pic>
      <p:sp>
        <p:nvSpPr>
          <p:cNvPr id="11" name="CuadroTexto 10">
            <a:extLst>
              <a:ext uri="{FF2B5EF4-FFF2-40B4-BE49-F238E27FC236}">
                <a16:creationId xmlns:a16="http://schemas.microsoft.com/office/drawing/2014/main" id="{83A6CF63-262A-4169-A3B3-ECF7FD3D6685}"/>
              </a:ext>
            </a:extLst>
          </p:cNvPr>
          <p:cNvSpPr txBox="1"/>
          <p:nvPr/>
        </p:nvSpPr>
        <p:spPr>
          <a:xfrm>
            <a:off x="419634" y="2257425"/>
            <a:ext cx="6934201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b="1" dirty="0">
                <a:latin typeface="Arial Narrow" panose="020B0606020202030204" pitchFamily="34" charset="0"/>
              </a:rPr>
              <a:t>Las Áreas Protegidas son áreas definidas geográficamente que han sido designadas, reguladas y administradas para alcanzar</a:t>
            </a:r>
            <a:r>
              <a:rPr lang="es-ES" b="1" u="sng" dirty="0">
                <a:latin typeface="Arial Narrow" panose="020B0606020202030204" pitchFamily="34" charset="0"/>
              </a:rPr>
              <a:t> objetivos específicos de conservación</a:t>
            </a:r>
            <a:r>
              <a:rPr lang="es-ES" b="1" dirty="0">
                <a:latin typeface="Arial Narrow" panose="020B0606020202030204" pitchFamily="34" charset="0"/>
              </a:rPr>
              <a:t>. Estas áreas contribuyen a la conservación de espacios que poseen o pueden llegar a tener una </a:t>
            </a:r>
            <a:r>
              <a:rPr lang="es-ES" b="1" dirty="0">
                <a:solidFill>
                  <a:srgbClr val="FF0000"/>
                </a:solidFill>
                <a:latin typeface="Arial Narrow" panose="020B0606020202030204" pitchFamily="34" charset="0"/>
              </a:rPr>
              <a:t>significativa riqueza ecológica </a:t>
            </a:r>
            <a:r>
              <a:rPr lang="es-ES" b="1" dirty="0">
                <a:latin typeface="Arial Narrow" panose="020B0606020202030204" pitchFamily="34" charset="0"/>
              </a:rPr>
              <a:t>y paisajística, que provee </a:t>
            </a:r>
            <a:r>
              <a:rPr lang="es-ES" b="1" dirty="0">
                <a:solidFill>
                  <a:srgbClr val="00B0F0"/>
                </a:solidFill>
                <a:latin typeface="Arial Narrow" panose="020B0606020202030204" pitchFamily="34" charset="0"/>
              </a:rPr>
              <a:t>beneficios y servicios ambientales</a:t>
            </a:r>
            <a:r>
              <a:rPr lang="es-ES" b="1" dirty="0">
                <a:latin typeface="Arial Narrow" panose="020B0606020202030204" pitchFamily="34" charset="0"/>
              </a:rPr>
              <a:t> al conjunto de la sociedad.</a:t>
            </a:r>
            <a:endParaRPr lang="es-CO" b="1" dirty="0">
              <a:latin typeface="Arial Narrow" panose="020B0606020202030204" pitchFamily="34" charset="0"/>
            </a:endParaRP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D6812751-CA84-4A5A-86BA-53A3EED151A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396" y="4166558"/>
            <a:ext cx="3175000" cy="181514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915B564-6622-4B08-AA6C-BA460D96AA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00474" y="4175618"/>
            <a:ext cx="3554923" cy="175432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294063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" name="Google Shape;92;p2" descr="Un conjunto de árboles&#10;&#10;Descripción generada automáticamente con confianza baja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1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2"/>
          <p:cNvSpPr txBox="1"/>
          <p:nvPr/>
        </p:nvSpPr>
        <p:spPr>
          <a:xfrm>
            <a:off x="3924654" y="557197"/>
            <a:ext cx="4343220" cy="633979"/>
          </a:xfrm>
          <a:prstGeom prst="rect">
            <a:avLst/>
          </a:prstGeom>
          <a:solidFill>
            <a:schemeClr val="bg2">
              <a:lumMod val="10000"/>
            </a:schemeClr>
          </a:solidFill>
          <a:ln>
            <a:noFill/>
          </a:ln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F2F2F2"/>
              </a:buClr>
              <a:buSzPts val="3000"/>
              <a:buFont typeface="Impact"/>
              <a:buNone/>
            </a:pPr>
            <a:r>
              <a:rPr lang="es-MX" sz="3000" dirty="0">
                <a:solidFill>
                  <a:srgbClr val="F2F2F2"/>
                </a:solidFill>
                <a:latin typeface="Impact"/>
                <a:ea typeface="Calibri"/>
                <a:cs typeface="Calibri"/>
                <a:sym typeface="Impact"/>
              </a:rPr>
              <a:t>Contexto </a:t>
            </a:r>
            <a:r>
              <a:rPr lang="es-MX" sz="3200" dirty="0">
                <a:solidFill>
                  <a:srgbClr val="F2F2F2"/>
                </a:solidFill>
                <a:latin typeface="Impact"/>
                <a:ea typeface="Calibri"/>
                <a:cs typeface="Calibri"/>
                <a:sym typeface="Impact"/>
              </a:rPr>
              <a:t>Normativo</a:t>
            </a:r>
            <a:endParaRPr sz="3000" b="0" i="0" u="none" strike="noStrike" cap="none" dirty="0">
              <a:solidFill>
                <a:srgbClr val="F2F2F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cxnSp>
        <p:nvCxnSpPr>
          <p:cNvPr id="94" name="Google Shape;94;p2"/>
          <p:cNvCxnSpPr/>
          <p:nvPr/>
        </p:nvCxnSpPr>
        <p:spPr>
          <a:xfrm flipH="1">
            <a:off x="7454900" y="3695700"/>
            <a:ext cx="1574800" cy="863600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dot"/>
            <a:miter lim="800000"/>
            <a:headEnd type="none" w="sm" len="sm"/>
            <a:tailEnd type="none" w="sm" len="sm"/>
          </a:ln>
        </p:spPr>
      </p:cxnSp>
      <p:cxnSp>
        <p:nvCxnSpPr>
          <p:cNvPr id="95" name="Google Shape;95;p2"/>
          <p:cNvCxnSpPr/>
          <p:nvPr/>
        </p:nvCxnSpPr>
        <p:spPr>
          <a:xfrm>
            <a:off x="3141890" y="3363888"/>
            <a:ext cx="1884828" cy="992212"/>
          </a:xfrm>
          <a:prstGeom prst="straightConnector1">
            <a:avLst/>
          </a:prstGeom>
          <a:noFill/>
          <a:ln w="63500" cap="flat" cmpd="sng">
            <a:solidFill>
              <a:schemeClr val="lt1"/>
            </a:solidFill>
            <a:prstDash val="dot"/>
            <a:miter lim="800000"/>
            <a:headEnd type="none" w="sm" len="sm"/>
            <a:tailEnd type="none" w="sm" len="sm"/>
          </a:ln>
        </p:spPr>
      </p:cxnSp>
      <p:sp>
        <p:nvSpPr>
          <p:cNvPr id="3" name="Elipse 2"/>
          <p:cNvSpPr/>
          <p:nvPr/>
        </p:nvSpPr>
        <p:spPr>
          <a:xfrm>
            <a:off x="586852" y="1770777"/>
            <a:ext cx="2949977" cy="294741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2" name="Elipse 11"/>
          <p:cNvSpPr/>
          <p:nvPr/>
        </p:nvSpPr>
        <p:spPr>
          <a:xfrm>
            <a:off x="4831516" y="4244196"/>
            <a:ext cx="2623384" cy="2420780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13" name="Elipse 12"/>
          <p:cNvSpPr/>
          <p:nvPr/>
        </p:nvSpPr>
        <p:spPr>
          <a:xfrm>
            <a:off x="8967715" y="1919147"/>
            <a:ext cx="2764209" cy="2639671"/>
          </a:xfrm>
          <a:prstGeom prst="ellipse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CuadroTexto 5"/>
          <p:cNvSpPr txBox="1"/>
          <p:nvPr/>
        </p:nvSpPr>
        <p:spPr>
          <a:xfrm>
            <a:off x="586854" y="1201003"/>
            <a:ext cx="2555036" cy="5232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chemeClr val="accent2"/>
                </a:solidFill>
                <a:latin typeface="Impact"/>
                <a:ea typeface="Calibri"/>
                <a:cs typeface="Calibri"/>
              </a:rPr>
              <a:t>N</a:t>
            </a:r>
            <a:r>
              <a:rPr lang="es-MX" sz="2400" dirty="0">
                <a:solidFill>
                  <a:schemeClr val="accent2"/>
                </a:solidFill>
                <a:latin typeface="Impact"/>
                <a:ea typeface="Calibri"/>
                <a:cs typeface="Calibri"/>
              </a:rPr>
              <a:t>ACIONAL</a:t>
            </a:r>
            <a:endParaRPr lang="es-CO" sz="2400" dirty="0">
              <a:solidFill>
                <a:schemeClr val="accent2"/>
              </a:solidFill>
              <a:latin typeface="Impact"/>
              <a:ea typeface="Calibri"/>
              <a:cs typeface="Calibri"/>
            </a:endParaRPr>
          </a:p>
        </p:txBody>
      </p:sp>
      <p:sp>
        <p:nvSpPr>
          <p:cNvPr id="17" name="CuadroTexto 16"/>
          <p:cNvSpPr txBox="1"/>
          <p:nvPr/>
        </p:nvSpPr>
        <p:spPr>
          <a:xfrm>
            <a:off x="4848770" y="3702525"/>
            <a:ext cx="2555036" cy="461665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400" dirty="0">
                <a:solidFill>
                  <a:schemeClr val="accent2"/>
                </a:solidFill>
                <a:latin typeface="Impact"/>
                <a:ea typeface="Calibri"/>
                <a:cs typeface="Calibri"/>
              </a:rPr>
              <a:t>LOCAL</a:t>
            </a:r>
            <a:endParaRPr lang="es-CO" sz="2400" dirty="0">
              <a:solidFill>
                <a:schemeClr val="accent2"/>
              </a:solidFill>
              <a:latin typeface="Impact"/>
              <a:ea typeface="Calibri"/>
              <a:cs typeface="Calibri"/>
            </a:endParaRPr>
          </a:p>
        </p:txBody>
      </p:sp>
      <p:sp>
        <p:nvSpPr>
          <p:cNvPr id="18" name="CuadroTexto 17"/>
          <p:cNvSpPr txBox="1"/>
          <p:nvPr/>
        </p:nvSpPr>
        <p:spPr>
          <a:xfrm>
            <a:off x="8967716" y="1215941"/>
            <a:ext cx="2555036" cy="52322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800" dirty="0">
                <a:solidFill>
                  <a:schemeClr val="accent2"/>
                </a:solidFill>
                <a:latin typeface="Impact"/>
                <a:ea typeface="Calibri"/>
                <a:cs typeface="Calibri"/>
              </a:rPr>
              <a:t>I</a:t>
            </a:r>
            <a:r>
              <a:rPr lang="es-MX" sz="2400" dirty="0">
                <a:solidFill>
                  <a:schemeClr val="accent2"/>
                </a:solidFill>
                <a:latin typeface="Impact"/>
                <a:ea typeface="Calibri"/>
                <a:cs typeface="Calibri"/>
              </a:rPr>
              <a:t>NTERNACIONAL</a:t>
            </a:r>
            <a:endParaRPr lang="es-CO" sz="2400" dirty="0">
              <a:solidFill>
                <a:schemeClr val="accent2"/>
              </a:solidFill>
              <a:latin typeface="Impact"/>
              <a:ea typeface="Calibri"/>
              <a:cs typeface="Calibri"/>
            </a:endParaRPr>
          </a:p>
        </p:txBody>
      </p:sp>
      <p:sp>
        <p:nvSpPr>
          <p:cNvPr id="8" name="CuadroTexto 7"/>
          <p:cNvSpPr txBox="1"/>
          <p:nvPr/>
        </p:nvSpPr>
        <p:spPr>
          <a:xfrm>
            <a:off x="969979" y="2270886"/>
            <a:ext cx="2348721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CO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Decreto ley 2811 1974 Código de los Recursos Naturales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O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Decreto 1076 de 2015, Único Reglamentario del Sector Ambiente</a:t>
            </a:r>
          </a:p>
          <a:p>
            <a:endParaRPr lang="es-CO" b="1" dirty="0"/>
          </a:p>
        </p:txBody>
      </p:sp>
      <p:sp>
        <p:nvSpPr>
          <p:cNvPr id="20" name="CuadroTexto 19"/>
          <p:cNvSpPr txBox="1"/>
          <p:nvPr/>
        </p:nvSpPr>
        <p:spPr>
          <a:xfrm>
            <a:off x="9163790" y="2490197"/>
            <a:ext cx="2402092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</a:pPr>
            <a:r>
              <a:rPr lang="es-CO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Convenio Diversidad  Biológica (Ley 165/1994)</a:t>
            </a:r>
          </a:p>
          <a:p>
            <a:pPr marL="285750" indent="-285750">
              <a:buFont typeface="Wingdings" panose="05000000000000000000" pitchFamily="2" charset="2"/>
              <a:buChar char="q"/>
            </a:pPr>
            <a:r>
              <a:rPr lang="es-CO" sz="1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Convenio Comercio  Internacional de Flora y Fauna Silvestre (CITES)</a:t>
            </a:r>
          </a:p>
          <a:p>
            <a:endParaRPr lang="es-CO" dirty="0"/>
          </a:p>
        </p:txBody>
      </p:sp>
      <p:sp>
        <p:nvSpPr>
          <p:cNvPr id="22" name="CuadroTexto 21"/>
          <p:cNvSpPr txBox="1"/>
          <p:nvPr/>
        </p:nvSpPr>
        <p:spPr>
          <a:xfrm>
            <a:off x="4940434" y="4906527"/>
            <a:ext cx="2311131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sz="1600" b="1" dirty="0">
                <a:solidFill>
                  <a:schemeClr val="accent4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Acuerdos corporativos que declaran las Áreas Protegidas </a:t>
            </a:r>
            <a:r>
              <a:rPr lang="es-CO" sz="1600" b="1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  <a:cs typeface="Calibri"/>
              </a:rPr>
              <a:t>y actos  administrativos que acogen los planes de manejo</a:t>
            </a:r>
          </a:p>
          <a:p>
            <a:endParaRPr lang="es-CO" dirty="0"/>
          </a:p>
        </p:txBody>
      </p:sp>
      <p:pic>
        <p:nvPicPr>
          <p:cNvPr id="23" name="Imagen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98619" y="5565225"/>
            <a:ext cx="2477921" cy="1099751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4FA0BE0D-992B-ED4A-93F5-585592F88A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014200" cy="6858000"/>
          </a:xfrm>
          <a:prstGeom prst="rect">
            <a:avLst/>
          </a:prstGeom>
        </p:spPr>
      </p:pic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6438D972-25CA-4B42-AF22-C996A6BFB2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80963" y="1045578"/>
            <a:ext cx="7099182" cy="471822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" sz="1200" dirty="0"/>
          </a:p>
          <a:p>
            <a:pPr marL="0" indent="0" algn="just">
              <a:buNone/>
            </a:pPr>
            <a:r>
              <a:rPr lang="es-ES" sz="1200" dirty="0">
                <a:latin typeface="Arial Narrow" panose="020B0606020202030204" pitchFamily="34" charset="0"/>
              </a:rPr>
              <a:t>En los últimos 28 años en la jurisdicción de Cornare </a:t>
            </a:r>
            <a:r>
              <a:rPr lang="es-ES" sz="1200" b="1" dirty="0">
                <a:latin typeface="Arial Narrow" panose="020B0606020202030204" pitchFamily="34" charset="0"/>
              </a:rPr>
              <a:t>se han perdido 47 640.5 ha de bosque natural</a:t>
            </a:r>
            <a:r>
              <a:rPr lang="es-ES" sz="1200" dirty="0">
                <a:latin typeface="Arial Narrow" panose="020B0606020202030204" pitchFamily="34" charset="0"/>
              </a:rPr>
              <a:t>, con un promedio anual de cerca de 1701.4 ha/año (</a:t>
            </a:r>
            <a:r>
              <a:rPr lang="es-ES" sz="1200" dirty="0" err="1">
                <a:latin typeface="Arial Narrow" panose="020B0606020202030204" pitchFamily="34" charset="0"/>
              </a:rPr>
              <a:t>SMByC</a:t>
            </a:r>
            <a:r>
              <a:rPr lang="es-ES" sz="1200" dirty="0">
                <a:latin typeface="Arial Narrow" panose="020B0606020202030204" pitchFamily="34" charset="0"/>
              </a:rPr>
              <a:t>, 2020). </a:t>
            </a:r>
            <a:r>
              <a:rPr lang="es-ES" sz="1200" b="1" dirty="0">
                <a:latin typeface="Arial Narrow" panose="020B0606020202030204" pitchFamily="34" charset="0"/>
              </a:rPr>
              <a:t>Frente a 39.499 ha en proceso de restauración </a:t>
            </a:r>
            <a:r>
              <a:rPr lang="es-ES" sz="1200" dirty="0">
                <a:latin typeface="Arial Narrow" panose="020B0606020202030204" pitchFamily="34" charset="0"/>
              </a:rPr>
              <a:t>desde el año 2002; en consecuencia, durante dicho periodo se produjo una </a:t>
            </a:r>
            <a:r>
              <a:rPr lang="es-ES" sz="1200" b="1" dirty="0">
                <a:latin typeface="Arial Narrow" panose="020B0606020202030204" pitchFamily="34" charset="0"/>
              </a:rPr>
              <a:t>pérdida neta de 8. 141 ha de bosque </a:t>
            </a:r>
            <a:r>
              <a:rPr lang="es-ES" sz="1200" dirty="0">
                <a:latin typeface="Arial Narrow" panose="020B0606020202030204" pitchFamily="34" charset="0"/>
              </a:rPr>
              <a:t>en la jurisdicción de Cornare.</a:t>
            </a:r>
          </a:p>
          <a:p>
            <a:pPr marL="0" indent="0" algn="just">
              <a:buNone/>
            </a:pPr>
            <a:r>
              <a:rPr lang="es-419" sz="1200" dirty="0">
                <a:latin typeface="Arial Narrow" panose="020B0606020202030204" pitchFamily="34" charset="0"/>
              </a:rPr>
              <a:t>Las mayores extensiones de pérdida de bosque han ocurrido principalmente en los municipios de San Carlos, San Luis, Sonsón y San Francisco representando el </a:t>
            </a:r>
            <a:r>
              <a:rPr lang="es-419" sz="1200" b="1" u="sng" dirty="0">
                <a:solidFill>
                  <a:schemeClr val="accent2">
                    <a:lumMod val="50000"/>
                  </a:schemeClr>
                </a:solidFill>
                <a:latin typeface="Arial Narrow" panose="020B0606020202030204" pitchFamily="34" charset="0"/>
              </a:rPr>
              <a:t>47.4% del total la deforestación</a:t>
            </a:r>
            <a:r>
              <a:rPr lang="es-419" sz="1200" dirty="0">
                <a:latin typeface="Arial Narrow" panose="020B0606020202030204" pitchFamily="34" charset="0"/>
              </a:rPr>
              <a:t>.</a:t>
            </a:r>
          </a:p>
          <a:p>
            <a:pPr marL="0" indent="0" algn="ctr">
              <a:buNone/>
            </a:pPr>
            <a:r>
              <a:rPr lang="es-419" sz="1400" b="1" dirty="0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Estrategias importantes en la región de Cornare Restauración y deforestación evitada</a:t>
            </a:r>
            <a:endParaRPr lang="es-419" sz="1400" b="1" dirty="0">
              <a:solidFill>
                <a:srgbClr val="AC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just"/>
            <a:endParaRPr lang="es-419" sz="1200" dirty="0"/>
          </a:p>
          <a:p>
            <a:pPr algn="just"/>
            <a:endParaRPr lang="es-419" sz="1200" dirty="0"/>
          </a:p>
          <a:p>
            <a:pPr algn="just"/>
            <a:endParaRPr lang="es-CO" sz="1200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64DF568-0F51-40DF-9540-177AA75A52D3}"/>
              </a:ext>
            </a:extLst>
          </p:cNvPr>
          <p:cNvSpPr txBox="1"/>
          <p:nvPr/>
        </p:nvSpPr>
        <p:spPr>
          <a:xfrm>
            <a:off x="111855" y="5625775"/>
            <a:ext cx="45931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419" sz="800" b="1" dirty="0"/>
              <a:t>Fuente: Adaptación datos </a:t>
            </a:r>
            <a:r>
              <a:rPr lang="es-419" sz="800" b="1" dirty="0" err="1"/>
              <a:t>SMByC</a:t>
            </a:r>
            <a:r>
              <a:rPr lang="es-419" sz="800" b="1" dirty="0"/>
              <a:t>, 2020; Cornare, 2022</a:t>
            </a:r>
          </a:p>
          <a:p>
            <a:pPr algn="ctr"/>
            <a:r>
              <a:rPr lang="es-419" sz="800" b="1" dirty="0"/>
              <a:t>Nota: Para el periodo 1990-2000 no se cuenta con información de áreas en restauración y para el periodo 2018-2019 aún no se cuentan con datos de deforestación real. </a:t>
            </a:r>
          </a:p>
        </p:txBody>
      </p:sp>
      <p:pic>
        <p:nvPicPr>
          <p:cNvPr id="11" name="Imagen 10" descr="Imagen que contiene dibujo&#10;&#10;Descripción generada automáticamente">
            <a:extLst>
              <a:ext uri="{FF2B5EF4-FFF2-40B4-BE49-F238E27FC236}">
                <a16:creationId xmlns:a16="http://schemas.microsoft.com/office/drawing/2014/main" id="{68F4558C-FDA0-47FA-9627-04AC7756428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605" y="1974394"/>
            <a:ext cx="252000" cy="252000"/>
          </a:xfrm>
          <a:prstGeom prst="rect">
            <a:avLst/>
          </a:prstGeom>
        </p:spPr>
      </p:pic>
      <p:pic>
        <p:nvPicPr>
          <p:cNvPr id="13" name="Imagen 12" descr="Imagen que contiene dibujo&#10;&#10;Descripción generada automáticamente">
            <a:extLst>
              <a:ext uri="{FF2B5EF4-FFF2-40B4-BE49-F238E27FC236}">
                <a16:creationId xmlns:a16="http://schemas.microsoft.com/office/drawing/2014/main" id="{1C6A2DAF-DC68-4FB2-918E-C1B2450E5AC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7605" y="1341635"/>
            <a:ext cx="252000" cy="252000"/>
          </a:xfrm>
          <a:prstGeom prst="rect">
            <a:avLst/>
          </a:prstGeom>
        </p:spPr>
      </p:pic>
      <p:graphicFrame>
        <p:nvGraphicFramePr>
          <p:cNvPr id="20" name="Tabla 19">
            <a:extLst>
              <a:ext uri="{FF2B5EF4-FFF2-40B4-BE49-F238E27FC236}">
                <a16:creationId xmlns:a16="http://schemas.microsoft.com/office/drawing/2014/main" id="{AABEC451-53BE-4E31-993D-0E5D8AA03F3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5052438"/>
              </p:ext>
            </p:extLst>
          </p:nvPr>
        </p:nvGraphicFramePr>
        <p:xfrm>
          <a:off x="4870269" y="2944902"/>
          <a:ext cx="7083551" cy="2752946"/>
        </p:xfrm>
        <a:graphic>
          <a:graphicData uri="http://schemas.openxmlformats.org/drawingml/2006/table">
            <a:tbl>
              <a:tblPr firstRow="1" firstCol="1" bandRow="1">
                <a:tableStyleId>{E8B1032C-EA38-4F05-BA0D-38AFFFC7BED3}</a:tableStyleId>
              </a:tblPr>
              <a:tblGrid>
                <a:gridCol w="939344">
                  <a:extLst>
                    <a:ext uri="{9D8B030D-6E8A-4147-A177-3AD203B41FA5}">
                      <a16:colId xmlns:a16="http://schemas.microsoft.com/office/drawing/2014/main" val="801924194"/>
                    </a:ext>
                  </a:extLst>
                </a:gridCol>
                <a:gridCol w="6144207">
                  <a:extLst>
                    <a:ext uri="{9D8B030D-6E8A-4147-A177-3AD203B41FA5}">
                      <a16:colId xmlns:a16="http://schemas.microsoft.com/office/drawing/2014/main" val="3123452223"/>
                    </a:ext>
                  </a:extLst>
                </a:gridCol>
              </a:tblGrid>
              <a:tr h="37618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100" b="1" dirty="0">
                          <a:effectLst/>
                        </a:rPr>
                        <a:t>Restauración</a:t>
                      </a:r>
                      <a:endParaRPr lang="es-419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100" b="1" dirty="0">
                          <a:effectLst/>
                        </a:rPr>
                        <a:t>Desde el 2002 se Han sumado esfuerzos para iniciar procesos de restauración en 34.499 ha</a:t>
                      </a:r>
                      <a:endParaRPr lang="es-419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083645198"/>
                  </a:ext>
                </a:extLst>
              </a:tr>
              <a:tr h="110137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050" b="1" dirty="0">
                          <a:effectLst/>
                        </a:rPr>
                        <a:t>BancO2</a:t>
                      </a:r>
                      <a:endParaRPr lang="es-419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100" b="1" dirty="0">
                          <a:effectLst/>
                        </a:rPr>
                        <a:t>Esta estrategia lleva 10 años implementándose en la región: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100" b="1" dirty="0">
                          <a:effectLst/>
                        </a:rPr>
                        <a:t>se ha logrado </a:t>
                      </a:r>
                      <a:r>
                        <a:rPr lang="es-419" sz="1400" b="1" dirty="0">
                          <a:solidFill>
                            <a:srgbClr val="C00000"/>
                          </a:solidFill>
                          <a:effectLst/>
                        </a:rPr>
                        <a:t>acuerdos de conservación con 2315 familias </a:t>
                      </a:r>
                      <a:r>
                        <a:rPr lang="es-419" sz="1100" b="1" dirty="0">
                          <a:effectLst/>
                        </a:rPr>
                        <a:t>(Acuerdos PSA) para la protección de más de 41.800 hectáreas de ecosistemas boscosos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100" b="1" dirty="0">
                          <a:effectLst/>
                        </a:rPr>
                        <a:t>Se han invertido cerca de 55.000.000.000 (COP) para la conservación a través de este esquema de PSA</a:t>
                      </a:r>
                    </a:p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100" b="1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Se ha logrado bajar la deforestación de cerca de 500 hectáreas de bosque por año (es decir, en 10 año un aproximado de 5 mil hectáreas) </a:t>
                      </a:r>
                      <a:endParaRPr lang="es-419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3663876326"/>
                  </a:ext>
                </a:extLst>
              </a:tr>
              <a:tr h="6297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050" b="1" dirty="0">
                          <a:effectLst/>
                        </a:rPr>
                        <a:t>Áreas protegidas</a:t>
                      </a:r>
                      <a:endParaRPr lang="es-419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100" b="1" dirty="0">
                          <a:effectLst/>
                        </a:rPr>
                        <a:t>Cornare posee </a:t>
                      </a:r>
                      <a:r>
                        <a:rPr lang="es-419" sz="1400" b="1" u="sng" dirty="0">
                          <a:effectLst/>
                        </a:rPr>
                        <a:t>21 áreas protegidas correspondiente a un total de 202 679.9 ha</a:t>
                      </a:r>
                      <a:r>
                        <a:rPr lang="es-419" sz="1100" b="1" dirty="0">
                          <a:effectLst/>
                        </a:rPr>
                        <a:t>, lo que equivale al 24.5% del total de su jurisdicción</a:t>
                      </a:r>
                      <a:endParaRPr lang="es-419" sz="1400" b="1" dirty="0">
                        <a:effectLst/>
                        <a:latin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1706939892"/>
                  </a:ext>
                </a:extLst>
              </a:tr>
              <a:tr h="629738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050" b="1" dirty="0">
                          <a:effectLst/>
                        </a:rPr>
                        <a:t>CERCANOS</a:t>
                      </a:r>
                      <a:endParaRPr lang="es-419" sz="1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419" sz="1100" b="1" dirty="0">
                          <a:effectLst/>
                        </a:rPr>
                        <a:t>Para el año 2023, esta estrategia suma </a:t>
                      </a:r>
                      <a:r>
                        <a:rPr lang="es-419" sz="1200" b="1" dirty="0">
                          <a:solidFill>
                            <a:srgbClr val="C00000"/>
                          </a:solidFill>
                          <a:effectLst/>
                        </a:rPr>
                        <a:t>200 lideres campesino (Cercanos</a:t>
                      </a:r>
                      <a:r>
                        <a:rPr lang="es-419" sz="1100" b="1" dirty="0">
                          <a:effectLst/>
                        </a:rPr>
                        <a:t>) que hacen presencia en 216 veredas de 21 municipios de la jurisdicción, con la cual se le apuesta a la conservación de aproximadamente de 100 000 ha</a:t>
                      </a:r>
                      <a:endParaRPr lang="es-419" sz="14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/>
                </a:tc>
                <a:extLst>
                  <a:ext uri="{0D108BD9-81ED-4DB2-BD59-A6C34878D82A}">
                    <a16:rowId xmlns:a16="http://schemas.microsoft.com/office/drawing/2014/main" val="57147756"/>
                  </a:ext>
                </a:extLst>
              </a:tr>
            </a:tbl>
          </a:graphicData>
        </a:graphic>
      </p:graphicFrame>
      <p:pic>
        <p:nvPicPr>
          <p:cNvPr id="22" name="Imagen 21" descr="Imagen que contiene dibujo&#10;&#10;Descripción generada automáticamente">
            <a:extLst>
              <a:ext uri="{FF2B5EF4-FFF2-40B4-BE49-F238E27FC236}">
                <a16:creationId xmlns:a16="http://schemas.microsoft.com/office/drawing/2014/main" id="{03B59365-55AD-4F00-A6D7-B77DA8226C5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81269" y="4520583"/>
            <a:ext cx="247419" cy="252000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FA6D4FCF-1C40-47A8-A3B0-4DF80BA9C4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1495318"/>
            <a:ext cx="4416485" cy="327726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260B3853-55FF-44E6-80A2-A698FA1258F8}"/>
              </a:ext>
            </a:extLst>
          </p:cNvPr>
          <p:cNvSpPr txBox="1"/>
          <p:nvPr/>
        </p:nvSpPr>
        <p:spPr>
          <a:xfrm flipH="1">
            <a:off x="2749174" y="445078"/>
            <a:ext cx="6106068" cy="40011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Restauración histórica en la Región Vs Área deforestada 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8CA50D84-FBD9-4AD7-9A88-9F399FB50D71}"/>
              </a:ext>
            </a:extLst>
          </p:cNvPr>
          <p:cNvSpPr txBox="1"/>
          <p:nvPr/>
        </p:nvSpPr>
        <p:spPr>
          <a:xfrm>
            <a:off x="750498" y="1621770"/>
            <a:ext cx="2424023" cy="523220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s-CO" sz="1400" b="1" dirty="0">
                <a:latin typeface="Arial Narrow" panose="020B0606020202030204" pitchFamily="34" charset="0"/>
              </a:rPr>
              <a:t>Deforestación 2022: </a:t>
            </a:r>
            <a:r>
              <a:rPr lang="es-CO" sz="1400" b="1" dirty="0">
                <a:solidFill>
                  <a:srgbClr val="0070C0"/>
                </a:solidFill>
                <a:latin typeface="Arial Narrow" panose="020B0606020202030204" pitchFamily="34" charset="0"/>
              </a:rPr>
              <a:t>631 Ha</a:t>
            </a:r>
            <a:r>
              <a:rPr lang="es-CO" sz="1400" b="1" dirty="0">
                <a:latin typeface="Arial Narrow" panose="020B0606020202030204" pitchFamily="34" charset="0"/>
              </a:rPr>
              <a:t>.</a:t>
            </a:r>
          </a:p>
          <a:p>
            <a:r>
              <a:rPr lang="es-CO" sz="1400" b="1" dirty="0">
                <a:latin typeface="Arial Narrow" panose="020B0606020202030204" pitchFamily="34" charset="0"/>
              </a:rPr>
              <a:t>Restauración 2020-2023: </a:t>
            </a:r>
            <a:r>
              <a:rPr lang="es-CO" sz="1400" b="1" dirty="0">
                <a:solidFill>
                  <a:srgbClr val="FF0000"/>
                </a:solidFill>
                <a:latin typeface="Arial Narrow" panose="020B0606020202030204" pitchFamily="34" charset="0"/>
              </a:rPr>
              <a:t>9209</a:t>
            </a:r>
          </a:p>
        </p:txBody>
      </p:sp>
    </p:spTree>
    <p:extLst>
      <p:ext uri="{BB962C8B-B14F-4D97-AF65-F5344CB8AC3E}">
        <p14:creationId xmlns:p14="http://schemas.microsoft.com/office/powerpoint/2010/main" val="36277489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17252"/>
            <a:ext cx="1219101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A5F00D4-CAD2-8BBB-F846-E19CF9F9154E}"/>
              </a:ext>
            </a:extLst>
          </p:cNvPr>
          <p:cNvSpPr txBox="1"/>
          <p:nvPr/>
        </p:nvSpPr>
        <p:spPr>
          <a:xfrm>
            <a:off x="1203155" y="199010"/>
            <a:ext cx="8613706" cy="892552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3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CO" sz="2800" b="1" dirty="0">
                <a:solidFill>
                  <a:srgbClr val="006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Las Áreas Protegidas </a:t>
            </a:r>
            <a:r>
              <a:rPr lang="es-CO" sz="24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Narrow" panose="020B0606020202030204" pitchFamily="34" charset="0"/>
              </a:rPr>
              <a:t>como estrategia de conservación efectiva de la EEP.</a:t>
            </a:r>
          </a:p>
        </p:txBody>
      </p:sp>
      <p:sp>
        <p:nvSpPr>
          <p:cNvPr id="45" name="CuadroTexto 44">
            <a:extLst>
              <a:ext uri="{FF2B5EF4-FFF2-40B4-BE49-F238E27FC236}">
                <a16:creationId xmlns:a16="http://schemas.microsoft.com/office/drawing/2014/main" id="{70B96405-BAEC-4E29-ADF2-0A8E3E0BA04D}"/>
              </a:ext>
            </a:extLst>
          </p:cNvPr>
          <p:cNvSpPr txBox="1"/>
          <p:nvPr/>
        </p:nvSpPr>
        <p:spPr>
          <a:xfrm>
            <a:off x="6330000" y="2802808"/>
            <a:ext cx="2782633" cy="70788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glow rad="101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pPr algn="ctr"/>
            <a:r>
              <a:rPr lang="es-CO" sz="2000" b="1" i="1" dirty="0">
                <a:solidFill>
                  <a:srgbClr val="006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“Conservar con la gente y para la gente </a:t>
            </a:r>
          </a:p>
        </p:txBody>
      </p:sp>
      <p:sp>
        <p:nvSpPr>
          <p:cNvPr id="47" name="CuadroTexto 46">
            <a:extLst>
              <a:ext uri="{FF2B5EF4-FFF2-40B4-BE49-F238E27FC236}">
                <a16:creationId xmlns:a16="http://schemas.microsoft.com/office/drawing/2014/main" id="{1A0AB0DD-E1A5-438E-B079-6E872390F5A5}"/>
              </a:ext>
            </a:extLst>
          </p:cNvPr>
          <p:cNvSpPr txBox="1"/>
          <p:nvPr/>
        </p:nvSpPr>
        <p:spPr>
          <a:xfrm>
            <a:off x="6273310" y="3964536"/>
            <a:ext cx="29837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000" dirty="0">
                <a:latin typeface="Arial Narrow" panose="020B0606020202030204" pitchFamily="34" charset="0"/>
              </a:rPr>
              <a:t>Planteamos por tanto Propiciar esquemas de conservación en  </a:t>
            </a:r>
            <a:r>
              <a:rPr lang="es-CO" sz="2000" b="1" dirty="0">
                <a:latin typeface="Arial Narrow" panose="020B0606020202030204" pitchFamily="34" charset="0"/>
              </a:rPr>
              <a:t>148 mil hectáreas de bosques </a:t>
            </a:r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89382FC9-12A1-49B1-95EF-871464C86DE9}"/>
              </a:ext>
            </a:extLst>
          </p:cNvPr>
          <p:cNvSpPr/>
          <p:nvPr/>
        </p:nvSpPr>
        <p:spPr>
          <a:xfrm>
            <a:off x="6437707" y="1374599"/>
            <a:ext cx="5254759" cy="9694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1900" b="1" dirty="0">
                <a:latin typeface="Arial Narrow" panose="020B0606020202030204" pitchFamily="34" charset="0"/>
              </a:rPr>
              <a:t>En Cornare hemos apostado a la gobernanza y contamos con 21 Áreas Protegidas con planes de manejo en implementación. </a:t>
            </a:r>
            <a:endParaRPr lang="es-CO" sz="1900" b="1" dirty="0">
              <a:latin typeface="Arial Narrow" panose="020B0606020202030204" pitchFamily="34" charset="0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F6643BF-43A3-4A97-8112-F25F1D22E05A}"/>
              </a:ext>
            </a:extLst>
          </p:cNvPr>
          <p:cNvSpPr txBox="1"/>
          <p:nvPr/>
        </p:nvSpPr>
        <p:spPr>
          <a:xfrm>
            <a:off x="3070311" y="5694940"/>
            <a:ext cx="502396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2000" dirty="0">
                <a:latin typeface="Arial Narrow" panose="020B0606020202030204" pitchFamily="34" charset="0"/>
              </a:rPr>
              <a:t>Costo aproximado de </a:t>
            </a:r>
            <a:r>
              <a:rPr lang="es-CO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218 mil millones </a:t>
            </a:r>
            <a:r>
              <a:rPr lang="es-CO" sz="2000" b="1" dirty="0">
                <a:latin typeface="Arial Narrow" panose="020B0606020202030204" pitchFamily="34" charset="0"/>
              </a:rPr>
              <a:t>de pesos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06E6A684-991B-497E-97C4-4533F358933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5972" t="11111" r="20208" b="6914"/>
          <a:stretch/>
        </p:blipFill>
        <p:spPr>
          <a:xfrm>
            <a:off x="399684" y="1383003"/>
            <a:ext cx="5639329" cy="4074553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F6F58AF1-BA87-4F40-9DFB-F8CAF661FFF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375863" y="2942900"/>
            <a:ext cx="2416453" cy="22247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81054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" y="-8626"/>
            <a:ext cx="1219101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EA5F00D4-CAD2-8BBB-F846-E19CF9F9154E}"/>
              </a:ext>
            </a:extLst>
          </p:cNvPr>
          <p:cNvSpPr txBox="1"/>
          <p:nvPr/>
        </p:nvSpPr>
        <p:spPr>
          <a:xfrm>
            <a:off x="1655304" y="240326"/>
            <a:ext cx="8178800" cy="523220"/>
          </a:xfrm>
          <a:prstGeom prst="rect">
            <a:avLst/>
          </a:prstGeom>
          <a:solidFill>
            <a:schemeClr val="bg1"/>
          </a:solidFill>
          <a:effectLst>
            <a:glow rad="228600">
              <a:schemeClr val="accent3">
                <a:satMod val="175000"/>
                <a:alpha val="40000"/>
              </a:schemeClr>
            </a:glow>
          </a:effectLst>
        </p:spPr>
        <p:txBody>
          <a:bodyPr wrap="square">
            <a:spAutoFit/>
          </a:bodyPr>
          <a:lstStyle/>
          <a:p>
            <a:r>
              <a:rPr lang="es-CO" sz="2400" b="1" dirty="0">
                <a:solidFill>
                  <a:schemeClr val="accent6">
                    <a:lumMod val="75000"/>
                  </a:schemeClr>
                </a:solidFill>
                <a:latin typeface="Arial Narrow" panose="020B0606020202030204" pitchFamily="34" charset="0"/>
              </a:rPr>
              <a:t>Buscamos recuperar nuestra </a:t>
            </a:r>
            <a:r>
              <a:rPr lang="es-CO" sz="2800" b="1" dirty="0">
                <a:solidFill>
                  <a:srgbClr val="006C3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Estructura Ecológica Principal </a:t>
            </a:r>
            <a:endParaRPr lang="es-CO" sz="2400" b="1" dirty="0">
              <a:solidFill>
                <a:srgbClr val="006C39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22" name="Imagen 21">
            <a:extLst>
              <a:ext uri="{FF2B5EF4-FFF2-40B4-BE49-F238E27FC236}">
                <a16:creationId xmlns:a16="http://schemas.microsoft.com/office/drawing/2014/main" id="{13B10B9C-5F33-4B2F-8CAA-10FAC6E396E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470" y="1021175"/>
            <a:ext cx="5049064" cy="4829811"/>
          </a:xfrm>
          <a:prstGeom prst="rect">
            <a:avLst/>
          </a:prstGeom>
        </p:spPr>
      </p:pic>
      <p:sp>
        <p:nvSpPr>
          <p:cNvPr id="23" name="Rectángulo 22">
            <a:extLst>
              <a:ext uri="{FF2B5EF4-FFF2-40B4-BE49-F238E27FC236}">
                <a16:creationId xmlns:a16="http://schemas.microsoft.com/office/drawing/2014/main" id="{89382FC9-12A1-49B1-95EF-871464C86DE9}"/>
              </a:ext>
            </a:extLst>
          </p:cNvPr>
          <p:cNvSpPr/>
          <p:nvPr/>
        </p:nvSpPr>
        <p:spPr>
          <a:xfrm>
            <a:off x="5669509" y="994799"/>
            <a:ext cx="59675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MX" sz="2000" b="1" i="1" dirty="0">
                <a:latin typeface="Arial Narrow" panose="020B0606020202030204" pitchFamily="34" charset="0"/>
              </a:rPr>
              <a:t>“Comprende todos los elementos naturales que mantienen y sostienen la biodiversidad y los servicios ecosistémicos del territorio”</a:t>
            </a:r>
            <a:endParaRPr lang="es-CO" sz="2000" b="1" i="1" dirty="0">
              <a:latin typeface="Arial Narrow" panose="020B0606020202030204" pitchFamily="34" charset="0"/>
            </a:endParaRPr>
          </a:p>
        </p:txBody>
      </p:sp>
      <p:sp>
        <p:nvSpPr>
          <p:cNvPr id="51" name="CuadroTexto 50">
            <a:extLst>
              <a:ext uri="{FF2B5EF4-FFF2-40B4-BE49-F238E27FC236}">
                <a16:creationId xmlns:a16="http://schemas.microsoft.com/office/drawing/2014/main" id="{CACD1BAD-0B77-4BEA-B7B6-612D8419914D}"/>
              </a:ext>
            </a:extLst>
          </p:cNvPr>
          <p:cNvSpPr txBox="1"/>
          <p:nvPr/>
        </p:nvSpPr>
        <p:spPr>
          <a:xfrm>
            <a:off x="6759969" y="2066702"/>
            <a:ext cx="3963230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CO" sz="2800" b="1" dirty="0">
                <a:solidFill>
                  <a:srgbClr val="006C39"/>
                </a:solidFill>
                <a:latin typeface="Arial Narrow" panose="020B0606020202030204" pitchFamily="34" charset="0"/>
              </a:rPr>
              <a:t>“Conservar lo que queda y restaurar lo perdido”</a:t>
            </a:r>
          </a:p>
        </p:txBody>
      </p:sp>
      <p:sp>
        <p:nvSpPr>
          <p:cNvPr id="52" name="CuadroTexto 51">
            <a:extLst>
              <a:ext uri="{FF2B5EF4-FFF2-40B4-BE49-F238E27FC236}">
                <a16:creationId xmlns:a16="http://schemas.microsoft.com/office/drawing/2014/main" id="{AF59ED72-547E-41EE-9472-2D75BAFB4686}"/>
              </a:ext>
            </a:extLst>
          </p:cNvPr>
          <p:cNvSpPr txBox="1"/>
          <p:nvPr/>
        </p:nvSpPr>
        <p:spPr>
          <a:xfrm>
            <a:off x="6105970" y="3173007"/>
            <a:ext cx="50615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s-CO" sz="2000" dirty="0">
                <a:latin typeface="Arial Narrow" panose="020B0606020202030204" pitchFamily="34" charset="0"/>
              </a:rPr>
              <a:t>Planteamos por tanto </a:t>
            </a:r>
            <a:r>
              <a:rPr lang="es-CO" sz="2000" b="1" dirty="0">
                <a:latin typeface="Arial Narrow" panose="020B0606020202030204" pitchFamily="34" charset="0"/>
              </a:rPr>
              <a:t>restaurar 100 mil hectáreas en 12 años, con un costo estimado de</a:t>
            </a:r>
            <a:r>
              <a:rPr lang="es-CO" sz="20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 281 mil millones </a:t>
            </a:r>
            <a:r>
              <a:rPr lang="es-CO" sz="2000" b="1" dirty="0">
                <a:latin typeface="Arial Narrow" panose="020B0606020202030204" pitchFamily="34" charset="0"/>
              </a:rPr>
              <a:t>de pesos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17ADD04-AC31-45FA-BA9C-FD22A7BE6FD0}"/>
              </a:ext>
            </a:extLst>
          </p:cNvPr>
          <p:cNvSpPr txBox="1"/>
          <p:nvPr/>
        </p:nvSpPr>
        <p:spPr>
          <a:xfrm>
            <a:off x="5696321" y="4265062"/>
            <a:ext cx="6102959" cy="6620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es-CO" b="1" dirty="0">
                <a:latin typeface="Arial Narrow" panose="020B0606020202030204" pitchFamily="34" charset="0"/>
              </a:rPr>
              <a:t>Deforestación evitada: </a:t>
            </a:r>
            <a:r>
              <a:rPr lang="es-CO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30´931.539</a:t>
            </a:r>
            <a:r>
              <a:rPr lang="es-CO" b="1" dirty="0">
                <a:latin typeface="Arial Narrow" panose="020B0606020202030204" pitchFamily="34" charset="0"/>
              </a:rPr>
              <a:t> tonCO2eq.</a:t>
            </a:r>
          </a:p>
          <a:p>
            <a:pPr algn="just">
              <a:lnSpc>
                <a:spcPct val="107000"/>
              </a:lnSpc>
            </a:pPr>
            <a:r>
              <a:rPr lang="es-CO" b="1" dirty="0">
                <a:latin typeface="Arial Narrow" panose="020B0606020202030204" pitchFamily="34" charset="0"/>
              </a:rPr>
              <a:t>Restauración de ecosistemas estratégicos: </a:t>
            </a:r>
            <a:r>
              <a:rPr lang="es-CO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14´126.227</a:t>
            </a:r>
            <a:r>
              <a:rPr lang="es-CO" b="1" dirty="0">
                <a:latin typeface="Arial Narrow" panose="020B0606020202030204" pitchFamily="34" charset="0"/>
              </a:rPr>
              <a:t> tonCO2eq 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3D6B7CB4-D1F3-4DC5-A89E-9731C7F04479}"/>
              </a:ext>
            </a:extLst>
          </p:cNvPr>
          <p:cNvSpPr txBox="1"/>
          <p:nvPr/>
        </p:nvSpPr>
        <p:spPr>
          <a:xfrm>
            <a:off x="5999899" y="5098208"/>
            <a:ext cx="5301509" cy="369332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just" fontAlgn="b"/>
            <a:r>
              <a:rPr lang="es-CO" b="1" dirty="0">
                <a:latin typeface="Arial Narrow" panose="020B0606020202030204" pitchFamily="34" charset="0"/>
              </a:rPr>
              <a:t>Potencial total de reducción de GEI</a:t>
            </a:r>
            <a:r>
              <a:rPr lang="es-CO" dirty="0">
                <a:latin typeface="Arial Narrow" panose="020B0606020202030204" pitchFamily="34" charset="0"/>
              </a:rPr>
              <a:t> </a:t>
            </a:r>
            <a:r>
              <a:rPr lang="es-CO" b="1" dirty="0">
                <a:solidFill>
                  <a:srgbClr val="FF0000"/>
                </a:solidFill>
                <a:latin typeface="Arial Narrow" panose="020B0606020202030204" pitchFamily="34" charset="0"/>
              </a:rPr>
              <a:t>45´057.766</a:t>
            </a:r>
            <a:r>
              <a:rPr lang="es-CO" b="1" dirty="0">
                <a:latin typeface="Arial Narrow" panose="020B0606020202030204" pitchFamily="34" charset="0"/>
              </a:rPr>
              <a:t> tonCO2eq</a:t>
            </a:r>
            <a:endParaRPr lang="es-CO" dirty="0">
              <a:latin typeface="Arial Narrow" panose="020B0606020202030204" pitchFamily="34" charset="0"/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6CFD94A8-6F6D-442B-91F7-CFB7309BD6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720" y="4789458"/>
            <a:ext cx="1533431" cy="98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783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8406" y="8626"/>
            <a:ext cx="12191010" cy="6858000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B748C3B7-9EAA-4D2A-A4F0-7B6CC57C08BC}"/>
              </a:ext>
            </a:extLst>
          </p:cNvPr>
          <p:cNvSpPr txBox="1"/>
          <p:nvPr/>
        </p:nvSpPr>
        <p:spPr>
          <a:xfrm>
            <a:off x="2122103" y="401610"/>
            <a:ext cx="7457773" cy="1200329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3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En materia de Calidad del AIRE</a:t>
            </a:r>
          </a:p>
          <a:p>
            <a:pPr algn="ctr"/>
            <a:r>
              <a:rPr lang="es-MX" sz="32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Arial"/>
              </a:rPr>
              <a:t>Material Particulado </a:t>
            </a:r>
            <a:r>
              <a:rPr lang="es-MX" sz="3600" b="1" dirty="0">
                <a:solidFill>
                  <a:schemeClr val="accent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Arial"/>
              </a:rPr>
              <a:t>PM2.5</a:t>
            </a:r>
            <a:endParaRPr lang="es-CO" sz="3600" b="1" dirty="0">
              <a:solidFill>
                <a:schemeClr val="accent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823CCE3-A11F-46F7-AEB4-9D4F490A649C}"/>
              </a:ext>
            </a:extLst>
          </p:cNvPr>
          <p:cNvSpPr txBox="1"/>
          <p:nvPr/>
        </p:nvSpPr>
        <p:spPr>
          <a:xfrm>
            <a:off x="543465" y="2277373"/>
            <a:ext cx="5926347" cy="138499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… y además, tengamos un aire limpio, respirable, con un </a:t>
            </a: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PM2.5 inferior a 15 </a:t>
            </a:r>
            <a:r>
              <a:rPr lang="es-E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ug</a:t>
            </a:r>
            <a:r>
              <a:rPr lang="es-E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/m3.</a:t>
            </a:r>
            <a:endParaRPr lang="es-CO" sz="2800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B130D035-0792-48B9-899E-FE113BADEC43}"/>
              </a:ext>
            </a:extLst>
          </p:cNvPr>
          <p:cNvSpPr txBox="1"/>
          <p:nvPr/>
        </p:nvSpPr>
        <p:spPr>
          <a:xfrm>
            <a:off x="543465" y="3936364"/>
            <a:ext cx="5926347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400" dirty="0">
                <a:latin typeface="Arial Narrow" panose="020B0606020202030204" pitchFamily="34" charset="0"/>
              </a:rPr>
              <a:t>EPA (USA)… el </a:t>
            </a:r>
            <a:r>
              <a:rPr lang="es-ES" sz="2400" b="1" dirty="0">
                <a:latin typeface="Arial Narrow" panose="020B0606020202030204" pitchFamily="34" charset="0"/>
              </a:rPr>
              <a:t>material particulado </a:t>
            </a:r>
            <a:r>
              <a:rPr lang="es-ES" sz="2400" dirty="0">
                <a:latin typeface="Arial Narrow" panose="020B0606020202030204" pitchFamily="34" charset="0"/>
              </a:rPr>
              <a:t>o PM (también llamado contaminación por partículas) es el término que se usa para una mezcla de partículas sólidas y gotas líquidas que se encuentran en el aire.</a:t>
            </a:r>
            <a:endParaRPr lang="es-CO" sz="2400" dirty="0">
              <a:latin typeface="Arial Narrow" panose="020B0606020202030204" pitchFamily="34" charset="0"/>
            </a:endParaRPr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110B7ED9-EE50-4034-AF12-BB08CD8832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3012" y="2240959"/>
            <a:ext cx="4754751" cy="310106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259CB868-DEA0-4DF4-8A0A-BA4B231368FB}"/>
              </a:ext>
            </a:extLst>
          </p:cNvPr>
          <p:cNvSpPr/>
          <p:nvPr/>
        </p:nvSpPr>
        <p:spPr>
          <a:xfrm>
            <a:off x="845389" y="752475"/>
            <a:ext cx="802436" cy="723900"/>
          </a:xfrm>
          <a:prstGeom prst="ellipse">
            <a:avLst/>
          </a:prstGeom>
          <a:solidFill>
            <a:srgbClr val="FFFF00"/>
          </a:solidFill>
          <a:ln>
            <a:solidFill>
              <a:schemeClr val="accent4">
                <a:lumMod val="60000"/>
                <a:lumOff val="40000"/>
              </a:schemeClr>
            </a:solidFill>
          </a:ln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1280424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35C6D13-A1E5-462F-A432-7655AE2E4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" y="-103318"/>
            <a:ext cx="12191010" cy="6858000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89FA753-8FBF-C9AA-3735-88CAF482390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9625" y="895350"/>
            <a:ext cx="10182225" cy="4981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2288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-206830"/>
            <a:ext cx="12191010" cy="6858000"/>
          </a:xfrm>
          <a:prstGeom prst="rect">
            <a:avLst/>
          </a:prstGeom>
        </p:spPr>
      </p:pic>
      <p:sp>
        <p:nvSpPr>
          <p:cNvPr id="2" name="Rectángulo 1">
            <a:extLst>
              <a:ext uri="{FF2B5EF4-FFF2-40B4-BE49-F238E27FC236}">
                <a16:creationId xmlns:a16="http://schemas.microsoft.com/office/drawing/2014/main" id="{AD884D2D-CFC9-40DA-A61A-815AD89A645B}"/>
              </a:ext>
            </a:extLst>
          </p:cNvPr>
          <p:cNvSpPr/>
          <p:nvPr/>
        </p:nvSpPr>
        <p:spPr>
          <a:xfrm>
            <a:off x="586596" y="2575771"/>
            <a:ext cx="7487729" cy="27444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b="1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Debe Ser tan Clara y Contundente que </a:t>
            </a:r>
            <a:r>
              <a:rPr lang="es-CO" b="1" u="sng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No Requiere ser Explicada</a:t>
            </a: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CO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Tiene un Punto de Llegada Claro y </a:t>
            </a:r>
            <a:r>
              <a:rPr lang="es-CO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Medible</a:t>
            </a: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CO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Debe ser Alcanzable, pero requiere un </a:t>
            </a:r>
            <a:r>
              <a:rPr lang="es-CO" b="1" dirty="0">
                <a:solidFill>
                  <a:srgbClr val="00B0F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Esfuerzo Heroico</a:t>
            </a: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y tal vez un Poco de Suerte. </a:t>
            </a:r>
            <a:endParaRPr lang="es-CO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 Tan Audaz y Poderosa por si sola, que </a:t>
            </a:r>
            <a:r>
              <a:rPr lang="es-CO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continúa estimulando el Progreso de la Organización aún si su Líder Desaparece</a:t>
            </a: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CO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CO" b="1" u="sng" dirty="0">
                <a:solidFill>
                  <a:srgbClr val="00B05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Debe ser Consistente y Estar Alineada con la Misión Central</a:t>
            </a: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CO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07000"/>
              </a:lnSpc>
              <a:spcAft>
                <a:spcPts val="800"/>
              </a:spcAft>
              <a:buFont typeface="Symbol" panose="05050102010706020507" pitchFamily="18" charset="2"/>
              <a:buChar char=""/>
            </a:pPr>
            <a:r>
              <a:rPr lang="es-CO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Existe el Peligro que una vez Alcanzada puede Sumir a la Empresa en Un Periodo de Estancamiento, sino se Plantea una Nueva Mega Oportunamente</a:t>
            </a: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s-CO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D9D6C5DF-E333-4946-A684-5A360B952F7B}"/>
              </a:ext>
            </a:extLst>
          </p:cNvPr>
          <p:cNvSpPr txBox="1"/>
          <p:nvPr/>
        </p:nvSpPr>
        <p:spPr>
          <a:xfrm>
            <a:off x="2070345" y="483085"/>
            <a:ext cx="4425362" cy="523220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63500">
              <a:schemeClr val="accent6">
                <a:satMod val="175000"/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2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Acerca de Una MEGA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ADD1A03-69A9-4F9C-91B0-3238601B7306}"/>
              </a:ext>
            </a:extLst>
          </p:cNvPr>
          <p:cNvSpPr txBox="1"/>
          <p:nvPr/>
        </p:nvSpPr>
        <p:spPr>
          <a:xfrm>
            <a:off x="1367968" y="1233579"/>
            <a:ext cx="5900467" cy="966290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UNA MEGA ES UNA META DE LARGO PLAZO, </a:t>
            </a:r>
            <a:r>
              <a:rPr lang="es-CO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TANGIBLE</a:t>
            </a: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CO" b="1" dirty="0">
                <a:solidFill>
                  <a:srgbClr val="0070C0"/>
                </a:solidFill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y </a:t>
            </a:r>
            <a:r>
              <a:rPr lang="es-CO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MUY AUDAZ</a:t>
            </a: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, QUE SIRVE COMO UN PODEROSO MECANISMO PARA </a:t>
            </a:r>
            <a:r>
              <a:rPr lang="es-CO" u="sng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UNIFICAR ESFUERZOS Y ESTIMULAR EL PROGRESO</a:t>
            </a:r>
            <a:r>
              <a:rPr lang="es-CO" dirty="0"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s-CO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086C7BA-34BC-4B26-916C-6163AB7447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92234" y="1362973"/>
            <a:ext cx="3015403" cy="22144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7233EAB8-532A-46CC-B68D-D2A7239B20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2234" y="3728049"/>
            <a:ext cx="3015403" cy="1524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822253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-206830"/>
            <a:ext cx="12191010" cy="6858000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3417FBED-2FAE-4267-926D-ABAB2CB9F4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5839" y="1660111"/>
            <a:ext cx="1956986" cy="163996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8906E23A-5FC4-4943-A04E-A1A410A737A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11634" y="1721076"/>
            <a:ext cx="2005758" cy="157900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FB48E16-42F7-4428-96E8-9C078B4D8C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1648" y="3429000"/>
            <a:ext cx="2865368" cy="95105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01C7CF98-A8A5-4FDA-96A1-84A2A675C3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51346" y="3402719"/>
            <a:ext cx="2926334" cy="1048603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C295212F-8920-41AB-B690-7DC1CE93C5C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4061" y="4610092"/>
            <a:ext cx="2560542" cy="55478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CE849F5A-B292-490E-8A1F-03B466FA4B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4242" y="4643014"/>
            <a:ext cx="2560542" cy="554784"/>
          </a:xfrm>
          <a:prstGeom prst="rect">
            <a:avLst/>
          </a:prstGeom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13D96403-A349-4962-B1C1-68310AAF0508}"/>
              </a:ext>
            </a:extLst>
          </p:cNvPr>
          <p:cNvSpPr txBox="1"/>
          <p:nvPr/>
        </p:nvSpPr>
        <p:spPr>
          <a:xfrm>
            <a:off x="1397479" y="224288"/>
            <a:ext cx="5480201" cy="707886"/>
          </a:xfrm>
          <a:prstGeom prst="rect">
            <a:avLst/>
          </a:prstGeom>
          <a:noFill/>
          <a:ln w="3175">
            <a:solidFill>
              <a:schemeClr val="accent4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lvl="0" algn="ctr"/>
            <a:r>
              <a:rPr lang="es-MX" sz="36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Arial"/>
              </a:rPr>
              <a:t>Material Particulado </a:t>
            </a:r>
            <a:r>
              <a:rPr lang="es-MX" sz="4000" b="1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Arial"/>
              </a:rPr>
              <a:t>PM2.5</a:t>
            </a:r>
            <a:endParaRPr lang="es-CO" sz="4000" b="1" dirty="0">
              <a:solidFill>
                <a:srgbClr val="FFC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sym typeface="Arial"/>
            </a:endParaRPr>
          </a:p>
        </p:txBody>
      </p:sp>
      <p:pic>
        <p:nvPicPr>
          <p:cNvPr id="16" name="Imagen 15">
            <a:extLst>
              <a:ext uri="{FF2B5EF4-FFF2-40B4-BE49-F238E27FC236}">
                <a16:creationId xmlns:a16="http://schemas.microsoft.com/office/drawing/2014/main" id="{8BD2EDD6-04F0-47F7-AA2C-161A610EA4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16121" y="1176137"/>
            <a:ext cx="1670449" cy="481213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124DD1BC-8676-46AC-A94A-A2F98CC7A17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263934" y="578231"/>
            <a:ext cx="3882227" cy="3109912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45094989-1CB0-440B-8142-0A60BD8E1DE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263934" y="3401277"/>
            <a:ext cx="3891202" cy="18823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160134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-189578"/>
            <a:ext cx="12191010" cy="6858000"/>
          </a:xfrm>
          <a:prstGeom prst="rect">
            <a:avLst/>
          </a:pr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7E563485-065D-53BF-7504-801781151099}"/>
              </a:ext>
            </a:extLst>
          </p:cNvPr>
          <p:cNvSpPr/>
          <p:nvPr/>
        </p:nvSpPr>
        <p:spPr>
          <a:xfrm>
            <a:off x="2289719" y="-12157"/>
            <a:ext cx="6548716" cy="646331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s-ES" sz="2800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Estado de la </a:t>
            </a:r>
            <a:r>
              <a:rPr lang="es-ES" sz="3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Calidad del Aire </a:t>
            </a:r>
            <a:r>
              <a:rPr lang="es-ES" sz="32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en Colombia</a:t>
            </a:r>
            <a:endParaRPr lang="es-ES" sz="4800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6A846E-588E-4DE6-9FAB-63D3E2D1EC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2094" y="674495"/>
            <a:ext cx="9066354" cy="5370698"/>
          </a:xfrm>
          <a:prstGeom prst="rect">
            <a:avLst/>
          </a:prstGeom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7E00E1DA-B1A0-4318-A189-C95EDF47C4AD}"/>
              </a:ext>
            </a:extLst>
          </p:cNvPr>
          <p:cNvSpPr/>
          <p:nvPr/>
        </p:nvSpPr>
        <p:spPr>
          <a:xfrm>
            <a:off x="10191750" y="3000375"/>
            <a:ext cx="1253759" cy="857250"/>
          </a:xfrm>
          <a:prstGeom prst="ellipse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PM 2.5</a:t>
            </a:r>
          </a:p>
        </p:txBody>
      </p:sp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D3620F2B-2A01-41FF-9286-D6E3970AF43E}"/>
              </a:ext>
            </a:extLst>
          </p:cNvPr>
          <p:cNvCxnSpPr/>
          <p:nvPr/>
        </p:nvCxnSpPr>
        <p:spPr>
          <a:xfrm>
            <a:off x="10887075" y="3943350"/>
            <a:ext cx="0" cy="6191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cto 7">
            <a:extLst>
              <a:ext uri="{FF2B5EF4-FFF2-40B4-BE49-F238E27FC236}">
                <a16:creationId xmlns:a16="http://schemas.microsoft.com/office/drawing/2014/main" id="{3403F111-DBDE-407D-A5CF-FAABFB082BBD}"/>
              </a:ext>
            </a:extLst>
          </p:cNvPr>
          <p:cNvCxnSpPr/>
          <p:nvPr/>
        </p:nvCxnSpPr>
        <p:spPr>
          <a:xfrm>
            <a:off x="10820400" y="2219325"/>
            <a:ext cx="0" cy="619125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292993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35C6D13-A1E5-462F-A432-7655AE2E4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" y="-103318"/>
            <a:ext cx="1219101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D7F4E68-52BF-4878-951F-B8ADA3D92E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5000" y="414745"/>
            <a:ext cx="8029575" cy="988744"/>
          </a:xfrm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pPr algn="ctr"/>
            <a:r>
              <a:rPr lang="es-CO" sz="2800" b="1" dirty="0">
                <a:solidFill>
                  <a:srgbClr val="08A80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¿Qué calidad del aire respiramos en el Oriente Antioqueño?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5D21B9CD-1E62-4273-9D6C-E9DE331AB4B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25389298"/>
              </p:ext>
            </p:extLst>
          </p:nvPr>
        </p:nvGraphicFramePr>
        <p:xfrm>
          <a:off x="331304" y="1457739"/>
          <a:ext cx="6096000" cy="4253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6" name="Imagen 5">
            <a:extLst>
              <a:ext uri="{FF2B5EF4-FFF2-40B4-BE49-F238E27FC236}">
                <a16:creationId xmlns:a16="http://schemas.microsoft.com/office/drawing/2014/main" id="{042965DB-8B35-4A96-8912-77F11952F47B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5369" y="1976901"/>
            <a:ext cx="4737031" cy="342998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7" name="Conector recto 6">
            <a:extLst>
              <a:ext uri="{FF2B5EF4-FFF2-40B4-BE49-F238E27FC236}">
                <a16:creationId xmlns:a16="http://schemas.microsoft.com/office/drawing/2014/main" id="{235D7EC7-3A1F-43EF-A2F4-7753FBDBA5D2}"/>
              </a:ext>
            </a:extLst>
          </p:cNvPr>
          <p:cNvCxnSpPr>
            <a:cxnSpLocks/>
          </p:cNvCxnSpPr>
          <p:nvPr/>
        </p:nvCxnSpPr>
        <p:spPr>
          <a:xfrm>
            <a:off x="707366" y="3856008"/>
            <a:ext cx="5388634" cy="0"/>
          </a:xfrm>
          <a:prstGeom prst="line">
            <a:avLst/>
          </a:prstGeom>
          <a:ln w="12700">
            <a:solidFill>
              <a:srgbClr val="08A80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9402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835C6D13-A1E5-462F-A432-7655AE2E4B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-425052"/>
            <a:ext cx="12191010" cy="6858000"/>
          </a:xfrm>
          <a:prstGeom prst="rect">
            <a:avLst/>
          </a:prstGeom>
        </p:spPr>
      </p:pic>
      <p:sp>
        <p:nvSpPr>
          <p:cNvPr id="9" name="Título 1">
            <a:extLst>
              <a:ext uri="{FF2B5EF4-FFF2-40B4-BE49-F238E27FC236}">
                <a16:creationId xmlns:a16="http://schemas.microsoft.com/office/drawing/2014/main" id="{AE8695F1-402D-2267-0D8C-27E8FCBD68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7805" y="5344131"/>
            <a:ext cx="8849139" cy="685608"/>
          </a:xfrm>
        </p:spPr>
        <p:txBody>
          <a:bodyPr>
            <a:normAutofit/>
          </a:bodyPr>
          <a:lstStyle/>
          <a:p>
            <a:pPr algn="ctr"/>
            <a:r>
              <a:rPr lang="es-CO" sz="2000" b="1" dirty="0">
                <a:solidFill>
                  <a:schemeClr val="bg1"/>
                </a:solidFill>
              </a:rPr>
              <a:t>¿Qué acciones debemos implementar?</a:t>
            </a:r>
          </a:p>
        </p:txBody>
      </p:sp>
      <p:graphicFrame>
        <p:nvGraphicFramePr>
          <p:cNvPr id="5" name="Tabla 4">
            <a:extLst>
              <a:ext uri="{FF2B5EF4-FFF2-40B4-BE49-F238E27FC236}">
                <a16:creationId xmlns:a16="http://schemas.microsoft.com/office/drawing/2014/main" id="{F8972AE3-00C3-413D-A438-FD6BB7159E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3615097"/>
              </p:ext>
            </p:extLst>
          </p:nvPr>
        </p:nvGraphicFramePr>
        <p:xfrm>
          <a:off x="400050" y="784439"/>
          <a:ext cx="11487149" cy="44424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71561">
                  <a:extLst>
                    <a:ext uri="{9D8B030D-6E8A-4147-A177-3AD203B41FA5}">
                      <a16:colId xmlns:a16="http://schemas.microsoft.com/office/drawing/2014/main" val="2570992576"/>
                    </a:ext>
                  </a:extLst>
                </a:gridCol>
                <a:gridCol w="4469826">
                  <a:extLst>
                    <a:ext uri="{9D8B030D-6E8A-4147-A177-3AD203B41FA5}">
                      <a16:colId xmlns:a16="http://schemas.microsoft.com/office/drawing/2014/main" val="2782469108"/>
                    </a:ext>
                  </a:extLst>
                </a:gridCol>
                <a:gridCol w="2872881">
                  <a:extLst>
                    <a:ext uri="{9D8B030D-6E8A-4147-A177-3AD203B41FA5}">
                      <a16:colId xmlns:a16="http://schemas.microsoft.com/office/drawing/2014/main" val="2744056144"/>
                    </a:ext>
                  </a:extLst>
                </a:gridCol>
                <a:gridCol w="2872881">
                  <a:extLst>
                    <a:ext uri="{9D8B030D-6E8A-4147-A177-3AD203B41FA5}">
                      <a16:colId xmlns:a16="http://schemas.microsoft.com/office/drawing/2014/main" val="2911617955"/>
                    </a:ext>
                  </a:extLst>
                </a:gridCol>
              </a:tblGrid>
              <a:tr h="279646"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Periodo</a:t>
                      </a:r>
                      <a:endParaRPr lang="es-CO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Acciones a Implementar</a:t>
                      </a:r>
                      <a:endParaRPr lang="es-CO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Responsable</a:t>
                      </a:r>
                      <a:endParaRPr lang="es-CO" sz="1050" b="1" i="0" u="none" strike="noStrike" dirty="0">
                        <a:solidFill>
                          <a:schemeClr val="bg1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Costo Estimado</a:t>
                      </a:r>
                    </a:p>
                    <a:p>
                      <a:pPr algn="ctr" fontAlgn="ctr"/>
                      <a:r>
                        <a:rPr lang="es-CO" sz="1050" b="1" i="0" u="none" strike="noStrike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(En pesos)</a:t>
                      </a:r>
                    </a:p>
                  </a:txBody>
                  <a:tcPr marL="4851" marR="4851" marT="4851" marB="0" anchor="ctr">
                    <a:solidFill>
                      <a:schemeClr val="accent2">
                        <a:lumMod val="7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76554468"/>
                  </a:ext>
                </a:extLst>
              </a:tr>
              <a:tr h="128423">
                <a:tc rowSpan="7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Corto Plazo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Elaborar e implementar planes de prevención, reducción y control.</a:t>
                      </a:r>
                    </a:p>
                  </a:txBody>
                  <a:tcPr marL="4851" marR="4851" marT="4851" marB="0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CORNARE - MUNICIPIOS- EMPRESAS</a:t>
                      </a:r>
                    </a:p>
                  </a:txBody>
                  <a:tcPr marL="4851" marR="4851" marT="485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5.000.000.000 </a:t>
                      </a:r>
                    </a:p>
                  </a:txBody>
                  <a:tcPr marL="4851" marR="4851" marT="485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4792913"/>
                  </a:ext>
                </a:extLst>
              </a:tr>
              <a:tr h="128423">
                <a:tc vMerge="1">
                  <a:txBody>
                    <a:bodyPr/>
                    <a:lstStyle/>
                    <a:p>
                      <a:pPr algn="ctr" fontAlgn="ctr"/>
                      <a:endParaRPr lang="es-CO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Diseñar e implementar un plan de comunicaciones y difusión de la información.</a:t>
                      </a:r>
                    </a:p>
                  </a:txBody>
                  <a:tcPr marL="4851" marR="4851" marT="4851" marB="0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CORNARE</a:t>
                      </a:r>
                    </a:p>
                  </a:txBody>
                  <a:tcPr marL="4851" marR="4851" marT="485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400.000.000</a:t>
                      </a:r>
                    </a:p>
                  </a:txBody>
                  <a:tcPr marL="4851" marR="4851" marT="485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59804084"/>
                  </a:ext>
                </a:extLst>
              </a:tr>
              <a:tr h="181407">
                <a:tc vMerge="1">
                  <a:txBody>
                    <a:bodyPr/>
                    <a:lstStyle/>
                    <a:p>
                      <a:pPr algn="ctr" fontAlgn="ctr"/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pt-BR" sz="1000" b="1" u="none" strike="noStrike" dirty="0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Monitoreo remoto a Centros de Diagnóstico Automotor </a:t>
                      </a:r>
                      <a:r>
                        <a:rPr lang="pt-BR" sz="1000" b="1" u="none" strike="noStrike" dirty="0" err="1">
                          <a:solidFill>
                            <a:srgbClr val="C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CDA´s</a:t>
                      </a:r>
                      <a:endParaRPr lang="pt-BR" sz="1000" b="1" i="0" u="none" strike="noStrike" dirty="0">
                        <a:solidFill>
                          <a:srgbClr val="C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 err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CDA´s</a:t>
                      </a:r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- CORNARE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300.000.000 </a:t>
                      </a:r>
                    </a:p>
                  </a:txBody>
                  <a:tcPr marL="4851" marR="4851" marT="485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851856"/>
                  </a:ext>
                </a:extLst>
              </a:tr>
              <a:tr h="9139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Promoción, educación y cultura sobre la </a:t>
                      </a:r>
                      <a:r>
                        <a:rPr lang="es-ES" sz="100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movilidad sostenible</a:t>
                      </a:r>
                      <a:endParaRPr lang="es-ES" sz="1000" b="1" i="0" u="sng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CORNARE - MUNICIPIOS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 400.000.000</a:t>
                      </a:r>
                    </a:p>
                  </a:txBody>
                  <a:tcPr marL="4851" marR="4851" marT="485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3060877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Optimización de Sistemas de Control de Emisiones.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EMPRESAS - CORNARE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1.000.000.000</a:t>
                      </a:r>
                    </a:p>
                  </a:txBody>
                  <a:tcPr marL="4851" marR="4851" marT="485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9546840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Fortalecer acciones de prevención y control de emisiones generadas por fuentes fijas.</a:t>
                      </a:r>
                      <a:endParaRPr lang="es-ES" sz="10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EMPRESAS - CORNARE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4.000.000.000</a:t>
                      </a:r>
                    </a:p>
                  </a:txBody>
                  <a:tcPr marL="4851" marR="4851" marT="485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54147365"/>
                  </a:ext>
                </a:extLst>
              </a:tr>
              <a:tr h="90112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Fomentar y </a:t>
                      </a:r>
                      <a:r>
                        <a:rPr lang="es-ES" sz="1000" b="1" u="sng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promover la participación ciudadana </a:t>
                      </a:r>
                      <a:r>
                        <a:rPr lang="es-E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en la prevención, reducción y control de la contaminación del aire.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rgbClr val="F2F8EE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CORNARE - MUNICIPIOS- EMPRESAS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  400.000.000</a:t>
                      </a:r>
                    </a:p>
                  </a:txBody>
                  <a:tcPr marL="4851" marR="4851" marT="4851" marB="0" anchor="ctr"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0033497"/>
                  </a:ext>
                </a:extLst>
              </a:tr>
              <a:tr h="0">
                <a:tc rowSpan="6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Mediano Plazo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Incrementar la capacidad de control de fuentes móviles.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CORNARE-MUNICIPIOS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15.000.000.000</a:t>
                      </a:r>
                    </a:p>
                  </a:txBody>
                  <a:tcPr marL="4851" marR="4851" marT="4851" marB="0" anchor="ctr">
                    <a:solidFill>
                      <a:srgbClr val="E4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7693203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Implementación de Planes Empresariales de Movilidad Sostenible</a:t>
                      </a:r>
                      <a:r>
                        <a:rPr lang="es-E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CORNARE - EMPRESAS - MUNICIPIOS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 5.000.000.000</a:t>
                      </a:r>
                    </a:p>
                  </a:txBody>
                  <a:tcPr marL="4851" marR="4851" marT="4851" marB="0" anchor="ctr">
                    <a:solidFill>
                      <a:srgbClr val="E4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3011023"/>
                  </a:ext>
                </a:extLst>
              </a:tr>
              <a:tr h="524934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just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Diseñar e implementar una </a:t>
                      </a:r>
                      <a:r>
                        <a:rPr lang="es-ES" sz="1000" b="1" u="sng" strike="noStrike" dirty="0">
                          <a:solidFill>
                            <a:schemeClr val="accent2">
                              <a:lumMod val="75000"/>
                            </a:schemeClr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red de monitoreo continuo que incluya toda la región </a:t>
                      </a:r>
                      <a:r>
                        <a:rPr lang="es-E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con el fin de evaluar en tiempo real de la concentración</a:t>
                      </a:r>
                    </a:p>
                    <a:p>
                      <a:pPr marL="0" indent="0" algn="just" fontAlgn="ctr">
                        <a:buFont typeface="Arial" panose="020B0604020202020204" pitchFamily="34" charset="0"/>
                        <a:buNone/>
                      </a:pPr>
                      <a:r>
                        <a:rPr lang="es-E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de contaminantes, su correlación con la información meteorológica y</a:t>
                      </a:r>
                    </a:p>
                    <a:p>
                      <a:pPr marL="0" indent="0" algn="just" fontAlgn="ctr">
                        <a:buFont typeface="Arial" panose="020B0604020202020204" pitchFamily="34" charset="0"/>
                        <a:buNone/>
                      </a:pPr>
                      <a:r>
                        <a:rPr lang="es-E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   la    incidencia de agentes externos.</a:t>
                      </a:r>
                      <a:endParaRPr lang="es-ES" sz="1000" b="0" i="0" u="none" strike="noStrike" dirty="0">
                        <a:solidFill>
                          <a:srgbClr val="212529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CORNARE - MUNICIPIOS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50.000.000.000</a:t>
                      </a:r>
                    </a:p>
                  </a:txBody>
                  <a:tcPr marL="4851" marR="4851" marT="4851" marB="0" anchor="ctr">
                    <a:solidFill>
                      <a:srgbClr val="E4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3614376"/>
                  </a:ext>
                </a:extLst>
              </a:tr>
              <a:tr h="18626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Fomentar, promover e implementar la reconversión tecnológica para el uso de combustibles mas limpios.</a:t>
                      </a:r>
                      <a:endParaRPr lang="es-ES" sz="1000" b="1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CORNARE-EMPRESAS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20.000.000.000</a:t>
                      </a:r>
                    </a:p>
                  </a:txBody>
                  <a:tcPr marL="4851" marR="4851" marT="4851" marB="0" anchor="ctr">
                    <a:solidFill>
                      <a:srgbClr val="E4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42145852"/>
                  </a:ext>
                </a:extLst>
              </a:tr>
              <a:tr h="11706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Estándares de emisión más estrictos para fuentes fijas.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CORNARE - MINISTERIO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 1.000.000.000</a:t>
                      </a:r>
                    </a:p>
                  </a:txBody>
                  <a:tcPr marL="4851" marR="4851" marT="4851" marB="0" anchor="ctr">
                    <a:solidFill>
                      <a:srgbClr val="E4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46702063"/>
                  </a:ext>
                </a:extLst>
              </a:tr>
              <a:tr h="30339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Restringir la instalación nuevas fuentes fijas en zonas sensibles.</a:t>
                      </a:r>
                      <a:endParaRPr lang="es-E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CORNARE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 </a:t>
                      </a:r>
                    </a:p>
                  </a:txBody>
                  <a:tcPr marL="4851" marR="4851" marT="4851" marB="0" anchor="ctr">
                    <a:solidFill>
                      <a:srgbClr val="E4EE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62620582"/>
                  </a:ext>
                </a:extLst>
              </a:tr>
              <a:tr h="110067"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s-CO" sz="11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Largo Plazo</a:t>
                      </a:r>
                      <a:endParaRPr lang="es-CO" sz="11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b="1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Promover la Instalación de sistemas de monitoreo continuo de emisiones en fuentes fijas</a:t>
                      </a:r>
                      <a:r>
                        <a:rPr lang="es-ES" sz="1000" u="none" strike="noStrike" dirty="0">
                          <a:solidFill>
                            <a:srgbClr val="FF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s-ES" sz="1000" b="0" i="0" u="none" strike="noStrike" dirty="0">
                        <a:solidFill>
                          <a:srgbClr val="FF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CORNARE - EMPRESAS</a:t>
                      </a:r>
                      <a:endParaRPr lang="es-CO" sz="1000" b="0" i="0" u="none" strike="noStrike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10.000.000.000</a:t>
                      </a:r>
                    </a:p>
                  </a:txBody>
                  <a:tcPr marL="4851" marR="4851" marT="4851" marB="0" anchor="ctr"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57011648"/>
                  </a:ext>
                </a:extLst>
              </a:tr>
              <a:tr h="14924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l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b="1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Implementar un programa de detección remota de emisiones (DRE) vehiculares en vía.</a:t>
                      </a:r>
                      <a:endParaRPr lang="es-ES" sz="1000" b="1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MUNICIPIOS – GOBERNACIÓN - MINISTERIOS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5.000.000.000 </a:t>
                      </a:r>
                    </a:p>
                  </a:txBody>
                  <a:tcPr marL="4851" marR="4851" marT="4851" marB="0" anchor="ctr"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83304646"/>
                  </a:ext>
                </a:extLst>
              </a:tr>
              <a:tr h="128553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-171450" algn="just" fontAlgn="ctr">
                        <a:buFont typeface="Arial" panose="020B0604020202020204" pitchFamily="34" charset="0"/>
                        <a:buChar char="•"/>
                      </a:pPr>
                      <a:r>
                        <a:rPr lang="es-ES" sz="1000" b="1" u="none" strike="noStrike" dirty="0">
                          <a:solidFill>
                            <a:srgbClr val="0070C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Promover y realizar estudios de caracterización, dispersión y deposición de contaminantes atmosféricos.</a:t>
                      </a:r>
                      <a:endParaRPr lang="es-ES" sz="1000" b="1" i="0" u="none" strike="noStrike" dirty="0">
                        <a:solidFill>
                          <a:srgbClr val="0070C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rgbClr val="FFFAEB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00" u="none" strike="noStrike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CORNARE</a:t>
                      </a:r>
                      <a:endParaRPr lang="es-CO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4851" marR="4851" marT="4851" marB="0" anchor="ctr"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s-CO" sz="1050" b="1" u="none" strike="noStrike" kern="1200" dirty="0">
                          <a:solidFill>
                            <a:schemeClr val="dk1"/>
                          </a:solidFill>
                          <a:effectLst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8.000.000.000</a:t>
                      </a:r>
                    </a:p>
                  </a:txBody>
                  <a:tcPr marL="4851" marR="4851" marT="4851" marB="0" anchor="ctr">
                    <a:solidFill>
                      <a:srgbClr val="FFFA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52510535"/>
                  </a:ext>
                </a:extLst>
              </a:tr>
            </a:tbl>
          </a:graphicData>
        </a:graphic>
      </p:graphicFrame>
      <p:sp>
        <p:nvSpPr>
          <p:cNvPr id="10" name="Rectángulo 9">
            <a:extLst>
              <a:ext uri="{FF2B5EF4-FFF2-40B4-BE49-F238E27FC236}">
                <a16:creationId xmlns:a16="http://schemas.microsoft.com/office/drawing/2014/main" id="{A4DC116F-637D-4E9E-9850-83403592A4A4}"/>
              </a:ext>
            </a:extLst>
          </p:cNvPr>
          <p:cNvSpPr/>
          <p:nvPr/>
        </p:nvSpPr>
        <p:spPr>
          <a:xfrm>
            <a:off x="2681383" y="34305"/>
            <a:ext cx="6471965" cy="58477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r>
              <a:rPr 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Acciones</a:t>
            </a:r>
            <a:r>
              <a:rPr lang="es-CO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</a:t>
            </a:r>
            <a:r>
              <a:rPr lang="es-CO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que habremos de implementar</a:t>
            </a:r>
            <a:endParaRPr lang="es-CO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95027EDE-9D79-4D76-973B-F48881E5DA90}"/>
              </a:ext>
            </a:extLst>
          </p:cNvPr>
          <p:cNvSpPr txBox="1"/>
          <p:nvPr/>
        </p:nvSpPr>
        <p:spPr>
          <a:xfrm>
            <a:off x="4573815" y="5352535"/>
            <a:ext cx="3183147" cy="369332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glow rad="101600">
              <a:schemeClr val="accent2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C00000"/>
                </a:solidFill>
                <a:latin typeface="Arial Narrow" panose="020B0606020202030204" pitchFamily="34" charset="0"/>
              </a:rPr>
              <a:t>$125.500 millones de pesos. Pc</a:t>
            </a:r>
          </a:p>
        </p:txBody>
      </p:sp>
    </p:spTree>
    <p:extLst>
      <p:ext uri="{BB962C8B-B14F-4D97-AF65-F5344CB8AC3E}">
        <p14:creationId xmlns:p14="http://schemas.microsoft.com/office/powerpoint/2010/main" val="12025412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4B9E57B6-7167-4F9A-821A-7D893B1FD4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22" y="644754"/>
            <a:ext cx="7081478" cy="5690474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3F3CD2A-8CEE-43AF-AEED-575C0ADBA70C}"/>
              </a:ext>
            </a:extLst>
          </p:cNvPr>
          <p:cNvSpPr txBox="1"/>
          <p:nvPr/>
        </p:nvSpPr>
        <p:spPr>
          <a:xfrm rot="19869587">
            <a:off x="5681600" y="2015995"/>
            <a:ext cx="5994088" cy="1200329"/>
          </a:xfrm>
          <a:prstGeom prst="rect">
            <a:avLst/>
          </a:prstGeom>
          <a:solidFill>
            <a:srgbClr val="FFF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Muchísimas gracias. </a:t>
            </a:r>
          </a:p>
          <a:p>
            <a:pPr algn="ctr"/>
            <a:r>
              <a:rPr lang="es-CO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¡ QUE DIOS LOS BENDIGA !</a:t>
            </a:r>
          </a:p>
        </p:txBody>
      </p:sp>
      <p:cxnSp>
        <p:nvCxnSpPr>
          <p:cNvPr id="6" name="Conector recto 5">
            <a:extLst>
              <a:ext uri="{FF2B5EF4-FFF2-40B4-BE49-F238E27FC236}">
                <a16:creationId xmlns:a16="http://schemas.microsoft.com/office/drawing/2014/main" id="{2B25E542-DF4B-4004-9A5E-0526A1373EDC}"/>
              </a:ext>
            </a:extLst>
          </p:cNvPr>
          <p:cNvCxnSpPr/>
          <p:nvPr/>
        </p:nvCxnSpPr>
        <p:spPr>
          <a:xfrm flipV="1">
            <a:off x="11369183" y="810885"/>
            <a:ext cx="647410" cy="327804"/>
          </a:xfrm>
          <a:prstGeom prst="line">
            <a:avLst/>
          </a:prstGeom>
          <a:ln w="762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ector recto 9">
            <a:extLst>
              <a:ext uri="{FF2B5EF4-FFF2-40B4-BE49-F238E27FC236}">
                <a16:creationId xmlns:a16="http://schemas.microsoft.com/office/drawing/2014/main" id="{B7B5DFB0-C8B3-4BEE-A8E7-72C6C7D105A4}"/>
              </a:ext>
            </a:extLst>
          </p:cNvPr>
          <p:cNvCxnSpPr>
            <a:cxnSpLocks/>
          </p:cNvCxnSpPr>
          <p:nvPr/>
        </p:nvCxnSpPr>
        <p:spPr>
          <a:xfrm flipV="1">
            <a:off x="5249955" y="4149311"/>
            <a:ext cx="719525" cy="438254"/>
          </a:xfrm>
          <a:prstGeom prst="line">
            <a:avLst/>
          </a:prstGeom>
          <a:ln w="76200">
            <a:solidFill>
              <a:srgbClr val="FFC000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060898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-206830"/>
            <a:ext cx="12191010" cy="6858000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288209D3-A52E-4473-9BA1-715717F04FD2}"/>
              </a:ext>
            </a:extLst>
          </p:cNvPr>
          <p:cNvSpPr txBox="1"/>
          <p:nvPr/>
        </p:nvSpPr>
        <p:spPr>
          <a:xfrm>
            <a:off x="1932316" y="931648"/>
            <a:ext cx="77810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dirty="0">
                <a:latin typeface="Arial Narrow" panose="020B0606020202030204" pitchFamily="34" charset="0"/>
              </a:rPr>
              <a:t>Camila Escobar Vargas</a:t>
            </a:r>
            <a:r>
              <a:rPr lang="es-CO" dirty="0">
                <a:latin typeface="Arial Narrow" panose="020B0606020202030204" pitchFamily="34" charset="0"/>
              </a:rPr>
              <a:t>.  Presidenta de la Cámara de Comercio Oriente Antioqueño.</a:t>
            </a:r>
          </a:p>
          <a:p>
            <a:r>
              <a:rPr lang="es-CO" b="1" dirty="0">
                <a:latin typeface="Arial Narrow" panose="020B0606020202030204" pitchFamily="34" charset="0"/>
              </a:rPr>
              <a:t>Daniela Eusse Molina</a:t>
            </a:r>
            <a:r>
              <a:rPr lang="es-CO" dirty="0">
                <a:latin typeface="Arial Narrow" panose="020B0606020202030204" pitchFamily="34" charset="0"/>
              </a:rPr>
              <a:t>. Profesional Escalamiento Empresarial. Empresas MEGA.CCOA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C98E6B9-C20B-4E94-A91C-46A6B7D6947E}"/>
              </a:ext>
            </a:extLst>
          </p:cNvPr>
          <p:cNvSpPr txBox="1"/>
          <p:nvPr/>
        </p:nvSpPr>
        <p:spPr>
          <a:xfrm>
            <a:off x="4011288" y="226266"/>
            <a:ext cx="3359090" cy="584775"/>
          </a:xfrm>
          <a:prstGeom prst="rect">
            <a:avLst/>
          </a:prstGeom>
          <a:solidFill>
            <a:srgbClr val="FFFF00"/>
          </a:solidFill>
          <a:effectLst>
            <a:glow rad="139700">
              <a:schemeClr val="accent4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A</a:t>
            </a:r>
            <a:r>
              <a:rPr lang="es-CO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GRADECIMIENTOS</a:t>
            </a:r>
            <a:r>
              <a:rPr lang="es-CO" sz="2400" b="1" dirty="0">
                <a:latin typeface="Arial Narrow" panose="020B0606020202030204" pitchFamily="34" charset="0"/>
              </a:rPr>
              <a:t>…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2F247697-53B5-43CB-8A66-A00E8F1E47F6}"/>
              </a:ext>
            </a:extLst>
          </p:cNvPr>
          <p:cNvSpPr txBox="1"/>
          <p:nvPr/>
        </p:nvSpPr>
        <p:spPr>
          <a:xfrm>
            <a:off x="882391" y="2368310"/>
            <a:ext cx="3243532" cy="203132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s-CO" b="1" dirty="0"/>
              <a:t>JORGE IVAN ARISTIZABAL</a:t>
            </a:r>
            <a:r>
              <a:rPr lang="es-CO" dirty="0"/>
              <a:t>.</a:t>
            </a:r>
          </a:p>
          <a:p>
            <a:pPr marL="342900" indent="-342900">
              <a:buAutoNum type="arabicPeriod"/>
            </a:pPr>
            <a:r>
              <a:rPr lang="es-CO" dirty="0"/>
              <a:t>MANUEL FAJARDO.</a:t>
            </a:r>
          </a:p>
          <a:p>
            <a:pPr marL="342900" indent="-342900">
              <a:buAutoNum type="arabicPeriod"/>
            </a:pPr>
            <a:r>
              <a:rPr lang="es-CO" dirty="0"/>
              <a:t>ALEJANDRO ZAPATA.</a:t>
            </a:r>
          </a:p>
          <a:p>
            <a:pPr marL="342900" indent="-342900">
              <a:buAutoNum type="arabicPeriod"/>
            </a:pPr>
            <a:r>
              <a:rPr lang="es-CO" dirty="0"/>
              <a:t>ANDRES MAZUERA.</a:t>
            </a:r>
          </a:p>
          <a:p>
            <a:pPr marL="342900" indent="-342900">
              <a:buAutoNum type="arabicPeriod"/>
            </a:pPr>
            <a:r>
              <a:rPr lang="es-CO" dirty="0"/>
              <a:t>JUAN CARLOS QUINTERO.</a:t>
            </a:r>
          </a:p>
          <a:p>
            <a:pPr marL="342900" indent="-342900">
              <a:buAutoNum type="arabicPeriod"/>
            </a:pPr>
            <a:r>
              <a:rPr lang="es-CO" dirty="0"/>
              <a:t>LUIS FERNANDO PALACIO.</a:t>
            </a:r>
          </a:p>
          <a:p>
            <a:pPr marL="342900" indent="-342900">
              <a:buAutoNum type="arabicPeriod"/>
            </a:pPr>
            <a:r>
              <a:rPr lang="es-CO" dirty="0"/>
              <a:t>FRANCISCO OSPINA.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72DC17CB-95E4-4055-86A8-CF02E285B01C}"/>
              </a:ext>
            </a:extLst>
          </p:cNvPr>
          <p:cNvSpPr txBox="1"/>
          <p:nvPr/>
        </p:nvSpPr>
        <p:spPr>
          <a:xfrm>
            <a:off x="839038" y="1902490"/>
            <a:ext cx="3320812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C00000"/>
                </a:solidFill>
              </a:rPr>
              <a:t>Grupo de MENTORES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6EBD266B-F8D5-4631-9BC2-BD3D4B3BD2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98016" y="1997939"/>
            <a:ext cx="2830651" cy="3329795"/>
          </a:xfrm>
          <a:prstGeom prst="rect">
            <a:avLst/>
          </a:prstGeom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4B83397B-B577-4D15-B4CA-CD78D162EE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39359" y="1697722"/>
            <a:ext cx="3145185" cy="3930231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03D667B1-344E-4A77-8B2A-FB3129CF4662}"/>
              </a:ext>
            </a:extLst>
          </p:cNvPr>
          <p:cNvSpPr txBox="1"/>
          <p:nvPr/>
        </p:nvSpPr>
        <p:spPr>
          <a:xfrm>
            <a:off x="224282" y="4823850"/>
            <a:ext cx="4347713" cy="461665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C00000"/>
                </a:solidFill>
              </a:rPr>
              <a:t>Empresas con PROPOSITO MEGA</a:t>
            </a:r>
          </a:p>
        </p:txBody>
      </p:sp>
    </p:spTree>
    <p:extLst>
      <p:ext uri="{BB962C8B-B14F-4D97-AF65-F5344CB8AC3E}">
        <p14:creationId xmlns:p14="http://schemas.microsoft.com/office/powerpoint/2010/main" val="3838655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-206830"/>
            <a:ext cx="12191010" cy="67790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C559FF42-559B-49E7-8515-4CF4E70A798D}"/>
              </a:ext>
            </a:extLst>
          </p:cNvPr>
          <p:cNvSpPr txBox="1"/>
          <p:nvPr/>
        </p:nvSpPr>
        <p:spPr>
          <a:xfrm>
            <a:off x="869109" y="2715252"/>
            <a:ext cx="6463341" cy="2677656"/>
          </a:xfrm>
          <a:prstGeom prst="rect">
            <a:avLst/>
          </a:prstGeo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2400" b="1" dirty="0">
                <a:solidFill>
                  <a:schemeClr val="accent2">
                    <a:lumMod val="75000"/>
                  </a:schemeClr>
                </a:solidFill>
                <a:latin typeface="Arial Narrow" panose="020B0606020202030204" pitchFamily="34" charset="0"/>
              </a:rPr>
              <a:t>Salvaguardamos</a:t>
            </a:r>
            <a:r>
              <a:rPr lang="es-ES" sz="2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4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conocemos</a:t>
            </a:r>
            <a:r>
              <a:rPr lang="es-ES" sz="2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y </a:t>
            </a:r>
            <a:r>
              <a:rPr lang="es-ES" sz="2400" b="1" dirty="0">
                <a:solidFill>
                  <a:srgbClr val="08A80C"/>
                </a:solidFill>
                <a:latin typeface="Arial Narrow" panose="020B0606020202030204" pitchFamily="34" charset="0"/>
              </a:rPr>
              <a:t>gestionamos</a:t>
            </a:r>
            <a:r>
              <a:rPr lang="es-ES" sz="2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los recursos naturales y el territorio para el soporte de la vida, con criterios de servicio al ciudadano, </a:t>
            </a:r>
            <a:r>
              <a:rPr lang="es-ES" sz="2400" b="1" u="sng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participación social</a:t>
            </a:r>
            <a:r>
              <a:rPr lang="es-ES" sz="2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, </a:t>
            </a:r>
            <a:r>
              <a:rPr lang="es-ES" sz="2400" b="1" dirty="0">
                <a:solidFill>
                  <a:srgbClr val="0070C0"/>
                </a:solidFill>
                <a:latin typeface="Arial Narrow" panose="020B0606020202030204" pitchFamily="34" charset="0"/>
              </a:rPr>
              <a:t>confianza</a:t>
            </a:r>
            <a:r>
              <a:rPr lang="es-ES" sz="2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 y </a:t>
            </a:r>
            <a:r>
              <a:rPr lang="es-ES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transparencia</a:t>
            </a:r>
            <a:r>
              <a:rPr lang="es-ES" sz="2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; amparados en una </a:t>
            </a:r>
            <a:r>
              <a:rPr lang="es-ES" sz="2400" b="1" u="sng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gestión innovadora </a:t>
            </a:r>
            <a:r>
              <a:rPr lang="es-ES" sz="2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de programas de impacto y acompañados de un </a:t>
            </a:r>
            <a:r>
              <a:rPr lang="es-ES" sz="2400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excelente talento humano</a:t>
            </a:r>
            <a:r>
              <a:rPr lang="es-ES" sz="2400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3032E7EE-58D7-484F-AA75-12DB85585CFB}"/>
              </a:ext>
            </a:extLst>
          </p:cNvPr>
          <p:cNvSpPr txBox="1"/>
          <p:nvPr/>
        </p:nvSpPr>
        <p:spPr>
          <a:xfrm>
            <a:off x="862647" y="805168"/>
            <a:ext cx="6463341" cy="646331"/>
          </a:xfrm>
          <a:prstGeom prst="rect">
            <a:avLst/>
          </a:prstGeom>
          <a:solidFill>
            <a:srgbClr val="002060"/>
          </a:solidFill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 </a:t>
            </a:r>
            <a:r>
              <a:rPr lang="es-CO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PROPUESTA de VALOR</a:t>
            </a:r>
            <a:endParaRPr lang="es-C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3B995F17-4510-4E5E-9D58-E46E05BBC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2769" y="1093587"/>
            <a:ext cx="3237692" cy="215848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828BE5D6-193B-4B17-A94C-67FFBA11F6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2769" y="3342736"/>
            <a:ext cx="3237692" cy="21148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72C56A1E-3BC5-4F1B-9A1C-C504AAC30569}"/>
              </a:ext>
            </a:extLst>
          </p:cNvPr>
          <p:cNvSpPr txBox="1"/>
          <p:nvPr/>
        </p:nvSpPr>
        <p:spPr>
          <a:xfrm>
            <a:off x="972624" y="1733914"/>
            <a:ext cx="6325321" cy="64633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es-CO" b="1" dirty="0"/>
              <a:t>[ Compromiso; Promesa. Un Ofrecimiento cierto que se genera a partir de las Fortalezas de la Institución ]. </a:t>
            </a:r>
          </a:p>
        </p:txBody>
      </p:sp>
    </p:spTree>
    <p:extLst>
      <p:ext uri="{BB962C8B-B14F-4D97-AF65-F5344CB8AC3E}">
        <p14:creationId xmlns:p14="http://schemas.microsoft.com/office/powerpoint/2010/main" val="4642539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-206830"/>
            <a:ext cx="12191010" cy="6858000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3032E7EE-58D7-484F-AA75-12DB85585CFB}"/>
              </a:ext>
            </a:extLst>
          </p:cNvPr>
          <p:cNvSpPr txBox="1"/>
          <p:nvPr/>
        </p:nvSpPr>
        <p:spPr>
          <a:xfrm>
            <a:off x="2242870" y="606763"/>
            <a:ext cx="4071662" cy="707886"/>
          </a:xfrm>
          <a:prstGeom prst="rect">
            <a:avLst/>
          </a:prstGeom>
          <a:solidFill>
            <a:schemeClr val="accent6">
              <a:lumMod val="50000"/>
            </a:schemeClr>
          </a:solidFill>
          <a:effectLst>
            <a:glow rad="228600">
              <a:schemeClr val="accent6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Nuestra </a:t>
            </a:r>
            <a:r>
              <a:rPr lang="es-CO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MEGA</a:t>
            </a:r>
            <a:endParaRPr lang="es-CO" sz="32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Subtítulo 2">
            <a:extLst>
              <a:ext uri="{FF2B5EF4-FFF2-40B4-BE49-F238E27FC236}">
                <a16:creationId xmlns:a16="http://schemas.microsoft.com/office/drawing/2014/main" id="{6766B968-D352-4DC6-B531-4D78B41B5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43465" y="1899390"/>
            <a:ext cx="6918388" cy="3028733"/>
          </a:xfrm>
          <a:solidFill>
            <a:schemeClr val="bg1">
              <a:lumMod val="95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>
            <a:normAutofit fontScale="85000" lnSpcReduction="10000"/>
          </a:bodyPr>
          <a:lstStyle/>
          <a:p>
            <a:pPr algn="just">
              <a:lnSpc>
                <a:spcPts val="2500"/>
              </a:lnSpc>
            </a:pP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“Administraremos eficientemente los recursos naturales en nuestra jurisdicción de manera innovadora, articulada y participativa, para que en el 2035 todas nuestras fuentes hídricas tengan un </a:t>
            </a:r>
            <a:r>
              <a:rPr lang="es-ES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oxígeno disuelto superior a 5 mg/</a:t>
            </a:r>
            <a:r>
              <a:rPr lang="es-ES" sz="2800" dirty="0" err="1">
                <a:solidFill>
                  <a:srgbClr val="C00000"/>
                </a:solidFill>
                <a:latin typeface="Arial Narrow" panose="020B0606020202030204" pitchFamily="34" charset="0"/>
              </a:rPr>
              <a:t>lt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; se conserven </a:t>
            </a:r>
            <a:r>
              <a:rPr lang="es-ES" sz="2800" u="sng" dirty="0">
                <a:solidFill>
                  <a:srgbClr val="0070C0"/>
                </a:solidFill>
                <a:latin typeface="Arial Narrow" panose="020B0606020202030204" pitchFamily="34" charset="0"/>
              </a:rPr>
              <a:t>148.000 ha dentro de las Áreas Protegidas y logremos restaurar 100.000 nuevas hectáreas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, y además, tengamos un aire limpio, respirable, con un </a:t>
            </a:r>
            <a:r>
              <a:rPr lang="es-ES" sz="2800" dirty="0">
                <a:solidFill>
                  <a:srgbClr val="00B050"/>
                </a:solidFill>
                <a:latin typeface="Arial Narrow" panose="020B0606020202030204" pitchFamily="34" charset="0"/>
              </a:rPr>
              <a:t>PM2.5 inferior a 15 </a:t>
            </a:r>
            <a:r>
              <a:rPr lang="es-ES" sz="2800" dirty="0" err="1">
                <a:solidFill>
                  <a:srgbClr val="00B050"/>
                </a:solidFill>
                <a:latin typeface="Arial Narrow" panose="020B0606020202030204" pitchFamily="34" charset="0"/>
              </a:rPr>
              <a:t>ug</a:t>
            </a:r>
            <a:r>
              <a:rPr lang="es-ES" sz="2800" dirty="0">
                <a:solidFill>
                  <a:srgbClr val="00B050"/>
                </a:solidFill>
                <a:latin typeface="Arial Narrow" panose="020B0606020202030204" pitchFamily="34" charset="0"/>
              </a:rPr>
              <a:t>/m3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, como </a:t>
            </a:r>
            <a:r>
              <a:rPr lang="es-ES" sz="2800" b="1" u="sng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factores determinantes para la vida </a:t>
            </a:r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y la sostenibilidad del Territorio”.</a:t>
            </a:r>
            <a:endParaRPr lang="es-CO" sz="2800" dirty="0">
              <a:solidFill>
                <a:schemeClr val="tx1">
                  <a:lumMod val="75000"/>
                  <a:lumOff val="25000"/>
                </a:schemeClr>
              </a:solidFill>
              <a:latin typeface="Arial Narrow" panose="020B0606020202030204" pitchFamily="34" charset="0"/>
            </a:endParaRP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FFFCB0B-7714-4A30-87BA-099E28CB3E4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4328" y="1107819"/>
            <a:ext cx="3284550" cy="2114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2065D5E-AF20-4331-BD65-9A750DD200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4327" y="3368547"/>
            <a:ext cx="3348035" cy="20057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Elipse 10">
            <a:extLst>
              <a:ext uri="{FF2B5EF4-FFF2-40B4-BE49-F238E27FC236}">
                <a16:creationId xmlns:a16="http://schemas.microsoft.com/office/drawing/2014/main" id="{57B8A5C8-46BF-4909-B930-6F53B3D5D60C}"/>
              </a:ext>
            </a:extLst>
          </p:cNvPr>
          <p:cNvSpPr/>
          <p:nvPr/>
        </p:nvSpPr>
        <p:spPr>
          <a:xfrm>
            <a:off x="3705720" y="5101385"/>
            <a:ext cx="673768" cy="733926"/>
          </a:xfrm>
          <a:prstGeom prst="ellipse">
            <a:avLst/>
          </a:prstGeom>
          <a:solidFill>
            <a:schemeClr val="accent6">
              <a:lumMod val="75000"/>
            </a:schemeClr>
          </a:solidFill>
          <a:effectLst>
            <a:glow rad="1397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cxnSp>
        <p:nvCxnSpPr>
          <p:cNvPr id="13" name="Conector recto 12">
            <a:extLst>
              <a:ext uri="{FF2B5EF4-FFF2-40B4-BE49-F238E27FC236}">
                <a16:creationId xmlns:a16="http://schemas.microsoft.com/office/drawing/2014/main" id="{221DBA0E-438E-455E-83E9-2034D0D0DE04}"/>
              </a:ext>
            </a:extLst>
          </p:cNvPr>
          <p:cNvCxnSpPr/>
          <p:nvPr/>
        </p:nvCxnSpPr>
        <p:spPr>
          <a:xfrm flipH="1">
            <a:off x="2615850" y="5510463"/>
            <a:ext cx="885341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ector recto 13">
            <a:extLst>
              <a:ext uri="{FF2B5EF4-FFF2-40B4-BE49-F238E27FC236}">
                <a16:creationId xmlns:a16="http://schemas.microsoft.com/office/drawing/2014/main" id="{9D42DA9B-0344-40E1-8AFD-E5AE71951220}"/>
              </a:ext>
            </a:extLst>
          </p:cNvPr>
          <p:cNvCxnSpPr/>
          <p:nvPr/>
        </p:nvCxnSpPr>
        <p:spPr>
          <a:xfrm flipH="1">
            <a:off x="4657213" y="5494419"/>
            <a:ext cx="885341" cy="0"/>
          </a:xfrm>
          <a:prstGeom prst="line">
            <a:avLst/>
          </a:prstGeom>
          <a:ln w="57150"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552520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-473530"/>
            <a:ext cx="12191010" cy="7045780"/>
          </a:xfrm>
          <a:prstGeom prst="rect">
            <a:avLst/>
          </a:prstGeom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0E710B03-3889-4C03-B32C-9B02835692AE}"/>
              </a:ext>
            </a:extLst>
          </p:cNvPr>
          <p:cNvSpPr txBox="1"/>
          <p:nvPr/>
        </p:nvSpPr>
        <p:spPr>
          <a:xfrm>
            <a:off x="2400658" y="428199"/>
            <a:ext cx="7372350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MX" sz="2800" b="1" dirty="0">
                <a:solidFill>
                  <a:schemeClr val="tx2">
                    <a:lumMod val="50000"/>
                  </a:schemeClr>
                </a:solidFill>
                <a:latin typeface="Arial Narrow" panose="020B0606020202030204" pitchFamily="34" charset="0"/>
                <a:cs typeface="Calibri" panose="020F0502020204030204" pitchFamily="34" charset="0"/>
              </a:rPr>
              <a:t>En materia de Calidad del RECURSO HIDRICO</a:t>
            </a:r>
          </a:p>
          <a:p>
            <a:pPr algn="ctr"/>
            <a:r>
              <a:rPr lang="es-MX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Arial"/>
              </a:rPr>
              <a:t>OXIGENO DISUELTO</a:t>
            </a:r>
            <a:r>
              <a:rPr lang="es-MX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Arial"/>
              </a:rPr>
              <a:t> ( OD. mg/</a:t>
            </a:r>
            <a:r>
              <a:rPr lang="es-MX" sz="28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Arial"/>
              </a:rPr>
              <a:t>lt</a:t>
            </a:r>
            <a:r>
              <a:rPr lang="es-MX" sz="2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  <a:sym typeface="Arial"/>
              </a:rPr>
              <a:t> )</a:t>
            </a:r>
            <a:endParaRPr lang="es-CO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 Narrow" panose="020B0606020202030204" pitchFamily="34" charset="0"/>
              <a:sym typeface="Arial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24532D4-8DBC-43F5-A78D-CBB94FC2F102}"/>
              </a:ext>
            </a:extLst>
          </p:cNvPr>
          <p:cNvSpPr txBox="1"/>
          <p:nvPr/>
        </p:nvSpPr>
        <p:spPr>
          <a:xfrm>
            <a:off x="1545747" y="1771650"/>
            <a:ext cx="9048750" cy="954107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just"/>
            <a:r>
              <a:rPr lang="es-ES" sz="28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… para que en el 2035 todas nuestras fuentes hídricas tengan un </a:t>
            </a:r>
            <a:r>
              <a:rPr lang="es-ES" sz="2800" dirty="0">
                <a:solidFill>
                  <a:srgbClr val="C00000"/>
                </a:solidFill>
                <a:latin typeface="Arial Narrow" panose="020B0606020202030204" pitchFamily="34" charset="0"/>
              </a:rPr>
              <a:t>oxígeno disuelto superior a </a:t>
            </a:r>
            <a:r>
              <a:rPr lang="es-ES" sz="2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5 mg/</a:t>
            </a:r>
            <a:r>
              <a:rPr lang="es-ES" sz="2800" b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lt</a:t>
            </a:r>
            <a:endParaRPr lang="es-CO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CCFA3762-6FB8-46EA-8CA9-46C7326B0903}"/>
              </a:ext>
            </a:extLst>
          </p:cNvPr>
          <p:cNvSpPr txBox="1"/>
          <p:nvPr/>
        </p:nvSpPr>
        <p:spPr>
          <a:xfrm>
            <a:off x="477870" y="3162300"/>
            <a:ext cx="454381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dirty="0">
                <a:latin typeface="Arial Narrow" panose="020B0606020202030204" pitchFamily="34" charset="0"/>
              </a:rPr>
              <a:t>El oxigeno disuelto (OD) es la cantidad de oxigeno gaseoso que esta disuelto en el agua. </a:t>
            </a:r>
            <a:r>
              <a:rPr lang="es-ES" b="1" u="sng" dirty="0">
                <a:latin typeface="Arial Narrow" panose="020B0606020202030204" pitchFamily="34" charset="0"/>
              </a:rPr>
              <a:t>El oxigeno libre es fundamental para la vida</a:t>
            </a:r>
            <a:r>
              <a:rPr lang="es-ES" dirty="0">
                <a:latin typeface="Arial Narrow" panose="020B0606020202030204" pitchFamily="34" charset="0"/>
              </a:rPr>
              <a:t> de los peces, plantas, algas, y otros organismos; por eso, desde siempre, se ha considerado como un indicador de la capacidad de un río para mantener la vida acuática.</a:t>
            </a:r>
          </a:p>
          <a:p>
            <a:pPr algn="just"/>
            <a:r>
              <a:rPr lang="es-ES" b="1" dirty="0">
                <a:solidFill>
                  <a:srgbClr val="FF0000"/>
                </a:solidFill>
                <a:latin typeface="Arial Narrow" panose="020B0606020202030204" pitchFamily="34" charset="0"/>
              </a:rPr>
              <a:t>OXIGENO de SATURACION</a:t>
            </a:r>
            <a:r>
              <a:rPr lang="es-ES" dirty="0">
                <a:latin typeface="Arial Narrow" panose="020B0606020202030204" pitchFamily="34" charset="0"/>
              </a:rPr>
              <a:t>.</a:t>
            </a:r>
            <a:endParaRPr lang="es-CO" dirty="0">
              <a:latin typeface="Arial Narrow" panose="020B0606020202030204" pitchFamily="34" charset="0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98C8A66C-CA54-445A-8F0F-D0FCFD3FC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49710" y="3041529"/>
            <a:ext cx="3049520" cy="228419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Elipse 7">
            <a:extLst>
              <a:ext uri="{FF2B5EF4-FFF2-40B4-BE49-F238E27FC236}">
                <a16:creationId xmlns:a16="http://schemas.microsoft.com/office/drawing/2014/main" id="{1A52C2A8-DE3D-486B-8901-37B5EC4F047F}"/>
              </a:ext>
            </a:extLst>
          </p:cNvPr>
          <p:cNvSpPr/>
          <p:nvPr/>
        </p:nvSpPr>
        <p:spPr>
          <a:xfrm>
            <a:off x="1083514" y="526926"/>
            <a:ext cx="802436" cy="723900"/>
          </a:xfrm>
          <a:prstGeom prst="ellipse">
            <a:avLst/>
          </a:prstGeom>
          <a:solidFill>
            <a:srgbClr val="0070C0"/>
          </a:solidFill>
          <a:effectLst>
            <a:reflection blurRad="6350" stA="50000" endA="300" endPos="55000" dir="5400000" sy="-100000" algn="bl" rotWithShape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8803C6B9-8B1B-4DAE-BBF5-97231CE261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671704" y="3041529"/>
            <a:ext cx="2737341" cy="2232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8330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110" y="-197305"/>
            <a:ext cx="12191010" cy="6731456"/>
          </a:xfrm>
          <a:prstGeom prst="rect">
            <a:avLst/>
          </a:prstGeom>
        </p:spPr>
      </p:pic>
      <p:pic>
        <p:nvPicPr>
          <p:cNvPr id="4" name="Imagen 3" descr="Diagrama">
            <a:extLst>
              <a:ext uri="{FF2B5EF4-FFF2-40B4-BE49-F238E27FC236}">
                <a16:creationId xmlns:a16="http://schemas.microsoft.com/office/drawing/2014/main" id="{E607F9AD-7D4A-4E6D-8584-D377E2D6FF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9466" y="1065599"/>
            <a:ext cx="4747671" cy="3063505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9E8B930-6595-42EB-B468-0636FA22B5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3255" y="4268208"/>
            <a:ext cx="3856296" cy="1480776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7E1C98CC-003A-4C2E-8968-5DD1DD745243}"/>
              </a:ext>
            </a:extLst>
          </p:cNvPr>
          <p:cNvSpPr txBox="1"/>
          <p:nvPr/>
        </p:nvSpPr>
        <p:spPr>
          <a:xfrm>
            <a:off x="3758699" y="140590"/>
            <a:ext cx="4108952" cy="523220"/>
          </a:xfrm>
          <a:prstGeom prst="rect">
            <a:avLst/>
          </a:prstGeom>
          <a:solidFill>
            <a:schemeClr val="bg1"/>
          </a:solidFill>
          <a:effectLst>
            <a:glow rad="63500">
              <a:schemeClr val="accent5">
                <a:satMod val="175000"/>
                <a:alpha val="40000"/>
              </a:schemeClr>
            </a:glow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algn="ctr"/>
            <a:r>
              <a:rPr lang="es-CO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¿Oxígeno Disuelto?.  OD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56D51252-CC6B-4394-B0AC-EB6E42D95DC1}"/>
              </a:ext>
            </a:extLst>
          </p:cNvPr>
          <p:cNvSpPr txBox="1"/>
          <p:nvPr/>
        </p:nvSpPr>
        <p:spPr>
          <a:xfrm>
            <a:off x="752474" y="1332299"/>
            <a:ext cx="1990725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 Narrow" panose="020B0606020202030204" pitchFamily="34" charset="0"/>
              </a:rPr>
              <a:t>FACTORES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93BF57D3-4988-432F-AE95-ABBA166B0650}"/>
              </a:ext>
            </a:extLst>
          </p:cNvPr>
          <p:cNvSpPr txBox="1"/>
          <p:nvPr/>
        </p:nvSpPr>
        <p:spPr>
          <a:xfrm>
            <a:off x="9096376" y="1371600"/>
            <a:ext cx="1847850" cy="369332"/>
          </a:xfrm>
          <a:prstGeom prst="rect">
            <a:avLst/>
          </a:prstGeom>
          <a:solidFill>
            <a:schemeClr val="accent1">
              <a:lumMod val="50000"/>
            </a:schemeClr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chemeClr val="bg1"/>
                </a:solidFill>
                <a:latin typeface="Arial Narrow" panose="020B0606020202030204" pitchFamily="34" charset="0"/>
              </a:rPr>
              <a:t>FUENTES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A900320-6DC8-417C-B9B1-B7DC2CE1D372}"/>
              </a:ext>
            </a:extLst>
          </p:cNvPr>
          <p:cNvSpPr txBox="1"/>
          <p:nvPr/>
        </p:nvSpPr>
        <p:spPr>
          <a:xfrm>
            <a:off x="285749" y="2278410"/>
            <a:ext cx="29241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Arial Narrow" panose="020B0606020202030204" pitchFamily="34" charset="0"/>
              </a:rPr>
              <a:t>Presión atmosférica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Arial Narrow" panose="020B0606020202030204" pitchFamily="34" charset="0"/>
              </a:rPr>
              <a:t>Temperatura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Arial Narrow" panose="020B0606020202030204" pitchFamily="34" charset="0"/>
              </a:rPr>
              <a:t>Profundidad del agua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Arial Narrow" panose="020B0606020202030204" pitchFamily="34" charset="0"/>
              </a:rPr>
              <a:t>Salinidad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CO" sz="2400" dirty="0">
                <a:latin typeface="Arial Narrow" panose="020B0606020202030204" pitchFamily="34" charset="0"/>
              </a:rPr>
              <a:t>Bioactividad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DDE34B48-307B-4B24-9B0F-E28B542A5CF8}"/>
              </a:ext>
            </a:extLst>
          </p:cNvPr>
          <p:cNvSpPr txBox="1"/>
          <p:nvPr/>
        </p:nvSpPr>
        <p:spPr>
          <a:xfrm>
            <a:off x="8476679" y="1875183"/>
            <a:ext cx="330418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 Narrow" panose="020B0606020202030204" pitchFamily="34" charset="0"/>
              </a:rPr>
              <a:t>Vertimientos de aguas residuales Municipales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 Narrow" panose="020B0606020202030204" pitchFamily="34" charset="0"/>
              </a:rPr>
              <a:t>Fuentes puntuales de aguas residuales no domésticas (Industrias)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 Narrow" panose="020B0606020202030204" pitchFamily="34" charset="0"/>
              </a:rPr>
              <a:t>Escorrentía agrícola y urbana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 Narrow" panose="020B0606020202030204" pitchFamily="34" charset="0"/>
              </a:rPr>
              <a:t>Eliminación de la vegetación ribereña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 Narrow" panose="020B0606020202030204" pitchFamily="34" charset="0"/>
              </a:rPr>
              <a:t>Alteración del canal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 Narrow" panose="020B0606020202030204" pitchFamily="34" charset="0"/>
              </a:rPr>
              <a:t>Entrada de agua subterránea.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s-MX" dirty="0">
                <a:latin typeface="Arial Narrow" panose="020B0606020202030204" pitchFamily="34" charset="0"/>
              </a:rPr>
              <a:t>Embalses/ Reservorios </a:t>
            </a:r>
            <a:endParaRPr lang="es-CO" dirty="0"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15209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" y="-206830"/>
            <a:ext cx="12191010" cy="6858000"/>
          </a:xfrm>
          <a:prstGeom prst="rect">
            <a:avLst/>
          </a:prstGeom>
        </p:spPr>
      </p:pic>
      <p:grpSp>
        <p:nvGrpSpPr>
          <p:cNvPr id="11" name="Grupo 10">
            <a:extLst>
              <a:ext uri="{FF2B5EF4-FFF2-40B4-BE49-F238E27FC236}">
                <a16:creationId xmlns:a16="http://schemas.microsoft.com/office/drawing/2014/main" id="{4EFE1F77-D449-A437-8A1D-0648F8E0F648}"/>
              </a:ext>
            </a:extLst>
          </p:cNvPr>
          <p:cNvGrpSpPr/>
          <p:nvPr/>
        </p:nvGrpSpPr>
        <p:grpSpPr>
          <a:xfrm>
            <a:off x="407184" y="660956"/>
            <a:ext cx="2045735" cy="1985475"/>
            <a:chOff x="557444" y="319935"/>
            <a:chExt cx="2416628" cy="2430624"/>
          </a:xfrm>
        </p:grpSpPr>
        <p:sp>
          <p:nvSpPr>
            <p:cNvPr id="9" name="Elipse 8">
              <a:extLst>
                <a:ext uri="{FF2B5EF4-FFF2-40B4-BE49-F238E27FC236}">
                  <a16:creationId xmlns:a16="http://schemas.microsoft.com/office/drawing/2014/main" id="{C07B2AEB-8F8D-1816-A002-916204F86120}"/>
                </a:ext>
              </a:extLst>
            </p:cNvPr>
            <p:cNvSpPr/>
            <p:nvPr/>
          </p:nvSpPr>
          <p:spPr>
            <a:xfrm>
              <a:off x="557444" y="319935"/>
              <a:ext cx="2416628" cy="2430624"/>
            </a:xfrm>
            <a:prstGeom prst="ellipse">
              <a:avLst/>
            </a:prstGeom>
            <a:noFill/>
            <a:ln w="38100">
              <a:solidFill>
                <a:srgbClr val="00B05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noFill/>
              </a:endParaRPr>
            </a:p>
          </p:txBody>
        </p:sp>
        <p:pic>
          <p:nvPicPr>
            <p:cNvPr id="8" name="Imagen 7">
              <a:extLst>
                <a:ext uri="{FF2B5EF4-FFF2-40B4-BE49-F238E27FC236}">
                  <a16:creationId xmlns:a16="http://schemas.microsoft.com/office/drawing/2014/main" id="{841CDE97-98F7-B847-ACB9-2C6898ECFC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62212" y="587820"/>
              <a:ext cx="846527" cy="855688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50F0BE37-2454-2799-9ADD-0BDD196FF242}"/>
                </a:ext>
              </a:extLst>
            </p:cNvPr>
            <p:cNvSpPr txBox="1"/>
            <p:nvPr/>
          </p:nvSpPr>
          <p:spPr>
            <a:xfrm>
              <a:off x="694513" y="1480715"/>
              <a:ext cx="2108718" cy="12433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sz="1400" b="1" dirty="0"/>
                <a:t>5.0 mg/L </a:t>
              </a:r>
            </a:p>
            <a:p>
              <a:pPr algn="ctr"/>
              <a:r>
                <a:rPr lang="es-CO" sz="1400" dirty="0"/>
                <a:t>(</a:t>
              </a:r>
              <a:r>
                <a:rPr lang="es-CO" sz="1400" i="0" dirty="0">
                  <a:solidFill>
                    <a:srgbClr val="1B1B1B"/>
                  </a:solidFill>
                  <a:effectLst/>
                </a:rPr>
                <a:t>U.S. </a:t>
              </a:r>
              <a:r>
                <a:rPr lang="es-CO" sz="1400" i="0" dirty="0" err="1">
                  <a:solidFill>
                    <a:srgbClr val="1B1B1B"/>
                  </a:solidFill>
                  <a:effectLst/>
                </a:rPr>
                <a:t>Environmental</a:t>
              </a:r>
              <a:r>
                <a:rPr lang="es-CO" sz="1400" i="0" dirty="0">
                  <a:solidFill>
                    <a:srgbClr val="1B1B1B"/>
                  </a:solidFill>
                  <a:effectLst/>
                </a:rPr>
                <a:t> </a:t>
              </a:r>
              <a:r>
                <a:rPr lang="es-CO" sz="1400" i="0" dirty="0" err="1">
                  <a:solidFill>
                    <a:srgbClr val="1B1B1B"/>
                  </a:solidFill>
                  <a:effectLst/>
                </a:rPr>
                <a:t>Protection</a:t>
              </a:r>
              <a:r>
                <a:rPr lang="es-CO" sz="1400" i="0" dirty="0">
                  <a:solidFill>
                    <a:srgbClr val="1B1B1B"/>
                  </a:solidFill>
                  <a:effectLst/>
                </a:rPr>
                <a:t> Agency</a:t>
              </a:r>
              <a:r>
                <a:rPr lang="es-CO" sz="1400" b="1" i="0" dirty="0">
                  <a:solidFill>
                    <a:srgbClr val="1B1B1B"/>
                  </a:solidFill>
                  <a:effectLst/>
                </a:rPr>
                <a:t>)</a:t>
              </a:r>
            </a:p>
            <a:p>
              <a:endParaRPr lang="es-CO" dirty="0"/>
            </a:p>
          </p:txBody>
        </p:sp>
      </p:grpSp>
      <p:sp>
        <p:nvSpPr>
          <p:cNvPr id="35" name="CuadroTexto 34">
            <a:extLst>
              <a:ext uri="{FF2B5EF4-FFF2-40B4-BE49-F238E27FC236}">
                <a16:creationId xmlns:a16="http://schemas.microsoft.com/office/drawing/2014/main" id="{99D94F57-2FFC-FBAB-D245-CDB5EF80FD51}"/>
              </a:ext>
            </a:extLst>
          </p:cNvPr>
          <p:cNvSpPr txBox="1"/>
          <p:nvPr/>
        </p:nvSpPr>
        <p:spPr>
          <a:xfrm>
            <a:off x="7797931" y="3973393"/>
            <a:ext cx="40090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</a:rPr>
              <a:t>Plan de Ordenamiento del Recurso Hídrico – Resolución 112-5304-2016</a:t>
            </a:r>
          </a:p>
          <a:p>
            <a:pPr algn="ctr"/>
            <a:r>
              <a:rPr lang="es-CO" b="1" dirty="0"/>
              <a:t>Uso de preservación de Flora </a:t>
            </a:r>
          </a:p>
          <a:p>
            <a:pPr algn="ctr"/>
            <a:r>
              <a:rPr lang="es-CO" b="1" dirty="0"/>
              <a:t>y Fauna &gt; 5.0 mg/L</a:t>
            </a:r>
          </a:p>
          <a:p>
            <a:pPr algn="ctr"/>
            <a:r>
              <a:rPr lang="es-CO" b="1" dirty="0"/>
              <a:t>Uso Estético &gt; 4 mg/L</a:t>
            </a:r>
          </a:p>
        </p:txBody>
      </p:sp>
      <p:grpSp>
        <p:nvGrpSpPr>
          <p:cNvPr id="41" name="Grupo 40">
            <a:extLst>
              <a:ext uri="{FF2B5EF4-FFF2-40B4-BE49-F238E27FC236}">
                <a16:creationId xmlns:a16="http://schemas.microsoft.com/office/drawing/2014/main" id="{AEB80AE4-3C9D-9C1A-C9D0-42D8FDE5FA2E}"/>
              </a:ext>
            </a:extLst>
          </p:cNvPr>
          <p:cNvGrpSpPr/>
          <p:nvPr/>
        </p:nvGrpSpPr>
        <p:grpSpPr>
          <a:xfrm>
            <a:off x="813842" y="3944818"/>
            <a:ext cx="2045735" cy="2035252"/>
            <a:chOff x="181271" y="2291063"/>
            <a:chExt cx="2045735" cy="2035252"/>
          </a:xfrm>
        </p:grpSpPr>
        <p:grpSp>
          <p:nvGrpSpPr>
            <p:cNvPr id="24" name="Grupo 23">
              <a:extLst>
                <a:ext uri="{FF2B5EF4-FFF2-40B4-BE49-F238E27FC236}">
                  <a16:creationId xmlns:a16="http://schemas.microsoft.com/office/drawing/2014/main" id="{9EC26999-39B5-CE10-4EE9-E96973EB9647}"/>
                </a:ext>
              </a:extLst>
            </p:cNvPr>
            <p:cNvGrpSpPr/>
            <p:nvPr/>
          </p:nvGrpSpPr>
          <p:grpSpPr>
            <a:xfrm>
              <a:off x="181271" y="2291063"/>
              <a:ext cx="2045735" cy="2035252"/>
              <a:chOff x="557444" y="319935"/>
              <a:chExt cx="2416628" cy="2491561"/>
            </a:xfrm>
          </p:grpSpPr>
          <p:sp>
            <p:nvSpPr>
              <p:cNvPr id="25" name="Elipse 24">
                <a:extLst>
                  <a:ext uri="{FF2B5EF4-FFF2-40B4-BE49-F238E27FC236}">
                    <a16:creationId xmlns:a16="http://schemas.microsoft.com/office/drawing/2014/main" id="{4012388C-525E-C24D-9AC1-C097CAEE572E}"/>
                  </a:ext>
                </a:extLst>
              </p:cNvPr>
              <p:cNvSpPr/>
              <p:nvPr/>
            </p:nvSpPr>
            <p:spPr>
              <a:xfrm>
                <a:off x="557444" y="319935"/>
                <a:ext cx="2416628" cy="2430624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noFill/>
                </a:endParaRPr>
              </a:p>
            </p:txBody>
          </p:sp>
          <p:sp>
            <p:nvSpPr>
              <p:cNvPr id="27" name="CuadroTexto 26">
                <a:extLst>
                  <a:ext uri="{FF2B5EF4-FFF2-40B4-BE49-F238E27FC236}">
                    <a16:creationId xmlns:a16="http://schemas.microsoft.com/office/drawing/2014/main" id="{0D8E9865-23B2-7C16-7171-0B496B0AB58D}"/>
                  </a:ext>
                </a:extLst>
              </p:cNvPr>
              <p:cNvSpPr txBox="1"/>
              <p:nvPr/>
            </p:nvSpPr>
            <p:spPr>
              <a:xfrm>
                <a:off x="711398" y="1831866"/>
                <a:ext cx="2108718" cy="9796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400" b="1" i="0" dirty="0">
                    <a:solidFill>
                      <a:srgbClr val="1B1B1B"/>
                    </a:solidFill>
                    <a:effectLst/>
                  </a:rPr>
                  <a:t>4.0 mg/L – 5.0 mg/L </a:t>
                </a:r>
              </a:p>
              <a:p>
                <a:pPr algn="ctr"/>
                <a:r>
                  <a:rPr lang="es-CO" sz="1400" dirty="0">
                    <a:solidFill>
                      <a:srgbClr val="1B1B1B"/>
                    </a:solidFill>
                  </a:rPr>
                  <a:t>CONAGUA</a:t>
                </a:r>
                <a:endParaRPr lang="es-CO" sz="1400" i="0" dirty="0">
                  <a:solidFill>
                    <a:srgbClr val="1B1B1B"/>
                  </a:solidFill>
                  <a:effectLst/>
                </a:endParaRPr>
              </a:p>
              <a:p>
                <a:endParaRPr lang="es-CO" dirty="0"/>
              </a:p>
            </p:txBody>
          </p:sp>
        </p:grpSp>
        <p:pic>
          <p:nvPicPr>
            <p:cNvPr id="39" name="Imagen 38" descr="Un dibujo de una persona&#10;&#10;Descripción generada automáticamente con confianza media">
              <a:extLst>
                <a:ext uri="{FF2B5EF4-FFF2-40B4-BE49-F238E27FC236}">
                  <a16:creationId xmlns:a16="http://schemas.microsoft.com/office/drawing/2014/main" id="{EC824987-1BFA-8984-F0FA-9D80315CA7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126" y="2709922"/>
              <a:ext cx="1076406" cy="747111"/>
            </a:xfrm>
            <a:prstGeom prst="rect">
              <a:avLst/>
            </a:prstGeom>
          </p:spPr>
        </p:pic>
      </p:grpSp>
      <p:sp>
        <p:nvSpPr>
          <p:cNvPr id="40" name="CuadroTexto 39">
            <a:extLst>
              <a:ext uri="{FF2B5EF4-FFF2-40B4-BE49-F238E27FC236}">
                <a16:creationId xmlns:a16="http://schemas.microsoft.com/office/drawing/2014/main" id="{6C8A23FE-BD65-1438-2F76-D3086D60AD7E}"/>
              </a:ext>
            </a:extLst>
          </p:cNvPr>
          <p:cNvSpPr txBox="1"/>
          <p:nvPr/>
        </p:nvSpPr>
        <p:spPr>
          <a:xfrm>
            <a:off x="324481" y="92410"/>
            <a:ext cx="3298430" cy="461665"/>
          </a:xfrm>
          <a:prstGeom prst="rect">
            <a:avLst/>
          </a:prstGeom>
          <a:solidFill>
            <a:schemeClr val="bg1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002060"/>
                </a:solidFill>
              </a:rPr>
              <a:t>Contexto Internacional</a:t>
            </a:r>
          </a:p>
        </p:txBody>
      </p:sp>
      <p:sp>
        <p:nvSpPr>
          <p:cNvPr id="43" name="CuadroTexto 42">
            <a:extLst>
              <a:ext uri="{FF2B5EF4-FFF2-40B4-BE49-F238E27FC236}">
                <a16:creationId xmlns:a16="http://schemas.microsoft.com/office/drawing/2014/main" id="{EFFD954F-D5B5-B05D-23ED-99D9C3879AF2}"/>
              </a:ext>
            </a:extLst>
          </p:cNvPr>
          <p:cNvSpPr txBox="1"/>
          <p:nvPr/>
        </p:nvSpPr>
        <p:spPr>
          <a:xfrm>
            <a:off x="4238212" y="87117"/>
            <a:ext cx="2758763" cy="46166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002060"/>
                </a:solidFill>
              </a:rPr>
              <a:t>Contexto Nacional</a:t>
            </a:r>
          </a:p>
        </p:txBody>
      </p:sp>
      <p:pic>
        <p:nvPicPr>
          <p:cNvPr id="45" name="Imagen 44" descr="Imagen que contiene mapa&#10;&#10;Descripción generada automáticamente">
            <a:extLst>
              <a:ext uri="{FF2B5EF4-FFF2-40B4-BE49-F238E27FC236}">
                <a16:creationId xmlns:a16="http://schemas.microsoft.com/office/drawing/2014/main" id="{30F54E60-DD76-D7E6-6015-A27C24D13A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9" r="11387"/>
          <a:stretch/>
        </p:blipFill>
        <p:spPr>
          <a:xfrm>
            <a:off x="3287280" y="700915"/>
            <a:ext cx="4415307" cy="4857196"/>
          </a:xfrm>
          <a:prstGeom prst="rect">
            <a:avLst/>
          </a:prstGeom>
        </p:spPr>
      </p:pic>
      <p:sp>
        <p:nvSpPr>
          <p:cNvPr id="31" name="CuadroTexto 30">
            <a:extLst>
              <a:ext uri="{FF2B5EF4-FFF2-40B4-BE49-F238E27FC236}">
                <a16:creationId xmlns:a16="http://schemas.microsoft.com/office/drawing/2014/main" id="{3484F009-315F-33B1-FC64-85AC137FB93C}"/>
              </a:ext>
            </a:extLst>
          </p:cNvPr>
          <p:cNvSpPr txBox="1"/>
          <p:nvPr/>
        </p:nvSpPr>
        <p:spPr>
          <a:xfrm>
            <a:off x="4713350" y="2366264"/>
            <a:ext cx="2139008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</a:rPr>
              <a:t>Decreto 1076 de 2015</a:t>
            </a:r>
          </a:p>
          <a:p>
            <a:pPr algn="ctr"/>
            <a:r>
              <a:rPr lang="es-CO" b="1" i="0" dirty="0">
                <a:solidFill>
                  <a:srgbClr val="BABC1C"/>
                </a:solidFill>
                <a:effectLst/>
              </a:rPr>
              <a:t>Aguas dulces frías: </a:t>
            </a:r>
            <a:r>
              <a:rPr lang="es-CO" b="1" i="0" dirty="0">
                <a:effectLst/>
              </a:rPr>
              <a:t>5.0 mg/L</a:t>
            </a:r>
          </a:p>
          <a:p>
            <a:pPr algn="ctr"/>
            <a:r>
              <a:rPr lang="es-CO" b="1" dirty="0">
                <a:solidFill>
                  <a:srgbClr val="BABC1C"/>
                </a:solidFill>
              </a:rPr>
              <a:t>Aguas dulces cálidas</a:t>
            </a:r>
          </a:p>
          <a:p>
            <a:pPr algn="ctr"/>
            <a:r>
              <a:rPr lang="es-CO" b="1" i="0" dirty="0">
                <a:effectLst/>
              </a:rPr>
              <a:t>4.0 mg/L</a:t>
            </a:r>
          </a:p>
          <a:p>
            <a:endParaRPr lang="es-CO" dirty="0"/>
          </a:p>
        </p:txBody>
      </p:sp>
      <p:grpSp>
        <p:nvGrpSpPr>
          <p:cNvPr id="42" name="Grupo 41">
            <a:extLst>
              <a:ext uri="{FF2B5EF4-FFF2-40B4-BE49-F238E27FC236}">
                <a16:creationId xmlns:a16="http://schemas.microsoft.com/office/drawing/2014/main" id="{884920B2-5A81-865C-1EED-9363E841D70B}"/>
              </a:ext>
            </a:extLst>
          </p:cNvPr>
          <p:cNvGrpSpPr/>
          <p:nvPr/>
        </p:nvGrpSpPr>
        <p:grpSpPr>
          <a:xfrm>
            <a:off x="1871276" y="2170860"/>
            <a:ext cx="2045735" cy="2204300"/>
            <a:chOff x="3374904" y="762215"/>
            <a:chExt cx="2045735" cy="2204300"/>
          </a:xfrm>
        </p:grpSpPr>
        <p:grpSp>
          <p:nvGrpSpPr>
            <p:cNvPr id="20" name="Grupo 19">
              <a:extLst>
                <a:ext uri="{FF2B5EF4-FFF2-40B4-BE49-F238E27FC236}">
                  <a16:creationId xmlns:a16="http://schemas.microsoft.com/office/drawing/2014/main" id="{DF9F225C-B96D-B487-45F6-2A24D350A385}"/>
                </a:ext>
              </a:extLst>
            </p:cNvPr>
            <p:cNvGrpSpPr/>
            <p:nvPr/>
          </p:nvGrpSpPr>
          <p:grpSpPr>
            <a:xfrm>
              <a:off x="3374904" y="762215"/>
              <a:ext cx="2045735" cy="2204300"/>
              <a:chOff x="557444" y="319935"/>
              <a:chExt cx="2416628" cy="2698509"/>
            </a:xfrm>
          </p:grpSpPr>
          <p:sp>
            <p:nvSpPr>
              <p:cNvPr id="21" name="Elipse 20">
                <a:extLst>
                  <a:ext uri="{FF2B5EF4-FFF2-40B4-BE49-F238E27FC236}">
                    <a16:creationId xmlns:a16="http://schemas.microsoft.com/office/drawing/2014/main" id="{582C947F-0719-D34C-51F0-B9F14B9C214F}"/>
                  </a:ext>
                </a:extLst>
              </p:cNvPr>
              <p:cNvSpPr/>
              <p:nvPr/>
            </p:nvSpPr>
            <p:spPr>
              <a:xfrm>
                <a:off x="557444" y="319935"/>
                <a:ext cx="2416628" cy="2430624"/>
              </a:xfrm>
              <a:prstGeom prst="ellipse">
                <a:avLst/>
              </a:prstGeom>
              <a:noFill/>
              <a:ln w="38100">
                <a:solidFill>
                  <a:srgbClr val="00B05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O">
                  <a:noFill/>
                </a:endParaRPr>
              </a:p>
            </p:txBody>
          </p:sp>
          <p:sp>
            <p:nvSpPr>
              <p:cNvPr id="23" name="CuadroTexto 22">
                <a:extLst>
                  <a:ext uri="{FF2B5EF4-FFF2-40B4-BE49-F238E27FC236}">
                    <a16:creationId xmlns:a16="http://schemas.microsoft.com/office/drawing/2014/main" id="{D4EEC6D3-DAD9-00E7-99AC-CC41CA315E48}"/>
                  </a:ext>
                </a:extLst>
              </p:cNvPr>
              <p:cNvSpPr txBox="1"/>
              <p:nvPr/>
            </p:nvSpPr>
            <p:spPr>
              <a:xfrm>
                <a:off x="711398" y="1398287"/>
                <a:ext cx="2108718" cy="162015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s-CO" sz="1400" b="1" dirty="0"/>
                  <a:t>5.0 mg/L </a:t>
                </a:r>
              </a:p>
              <a:p>
                <a:pPr algn="ctr"/>
                <a:r>
                  <a:rPr lang="es-CO" sz="1200" dirty="0"/>
                  <a:t>(Según </a:t>
                </a:r>
                <a:r>
                  <a:rPr lang="pt-BR" sz="1200" dirty="0"/>
                  <a:t>Indicadores biológicos e </a:t>
                </a:r>
              </a:p>
              <a:p>
                <a:pPr algn="ctr"/>
                <a:r>
                  <a:rPr lang="pt-BR" sz="1200" dirty="0"/>
                  <a:t>hidromorfológicos: </a:t>
                </a:r>
              </a:p>
              <a:p>
                <a:pPr algn="ctr"/>
                <a:r>
                  <a:rPr lang="pt-BR" sz="1200" dirty="0"/>
                  <a:t>RCE</a:t>
                </a:r>
                <a:r>
                  <a:rPr lang="es-CO" sz="1200" b="1" i="0" dirty="0">
                    <a:solidFill>
                      <a:srgbClr val="1B1B1B"/>
                    </a:solidFill>
                    <a:effectLst/>
                    <a:latin typeface="Merriweather Web"/>
                  </a:rPr>
                  <a:t>)</a:t>
                </a:r>
              </a:p>
              <a:p>
                <a:endParaRPr lang="es-CO" dirty="0"/>
              </a:p>
            </p:txBody>
          </p:sp>
        </p:grpSp>
        <p:pic>
          <p:nvPicPr>
            <p:cNvPr id="37" name="Imagen 36" descr="Icono&#10;&#10;Descripción generada automáticamente">
              <a:extLst>
                <a:ext uri="{FF2B5EF4-FFF2-40B4-BE49-F238E27FC236}">
                  <a16:creationId xmlns:a16="http://schemas.microsoft.com/office/drawing/2014/main" id="{9C08C8DE-3F11-1492-53B3-C42B3DCFDC4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260"/>
            <a:stretch/>
          </p:blipFill>
          <p:spPr>
            <a:xfrm>
              <a:off x="3945424" y="939370"/>
              <a:ext cx="914273" cy="703706"/>
            </a:xfrm>
            <a:prstGeom prst="rect">
              <a:avLst/>
            </a:prstGeom>
          </p:spPr>
        </p:pic>
      </p:grpSp>
      <p:sp>
        <p:nvSpPr>
          <p:cNvPr id="47" name="CuadroTexto 46">
            <a:extLst>
              <a:ext uri="{FF2B5EF4-FFF2-40B4-BE49-F238E27FC236}">
                <a16:creationId xmlns:a16="http://schemas.microsoft.com/office/drawing/2014/main" id="{4E498011-6AA8-A876-63F2-973BB45E18CA}"/>
              </a:ext>
            </a:extLst>
          </p:cNvPr>
          <p:cNvSpPr txBox="1"/>
          <p:nvPr/>
        </p:nvSpPr>
        <p:spPr>
          <a:xfrm>
            <a:off x="2924353" y="5085836"/>
            <a:ext cx="329843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>
                <a:solidFill>
                  <a:srgbClr val="00B050"/>
                </a:solidFill>
              </a:rPr>
              <a:t>RAS – Resolución 0330 de 2017</a:t>
            </a:r>
          </a:p>
          <a:p>
            <a:pPr algn="ctr"/>
            <a:r>
              <a:rPr lang="es-CO" b="1" dirty="0">
                <a:effectLst/>
              </a:rPr>
              <a:t>≥ 4.0 mg/L</a:t>
            </a:r>
          </a:p>
        </p:txBody>
      </p:sp>
      <p:pic>
        <p:nvPicPr>
          <p:cNvPr id="50" name="Imagen 49" descr="Mapa&#10;&#10;Descripción generada automáticamente">
            <a:extLst>
              <a:ext uri="{FF2B5EF4-FFF2-40B4-BE49-F238E27FC236}">
                <a16:creationId xmlns:a16="http://schemas.microsoft.com/office/drawing/2014/main" id="{D157A2DB-7475-E79F-6FD2-C68F453459A5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7937"/>
          <a:stretch/>
        </p:blipFill>
        <p:spPr>
          <a:xfrm>
            <a:off x="7924922" y="1100816"/>
            <a:ext cx="3680792" cy="277549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1" name="CuadroTexto 50">
            <a:extLst>
              <a:ext uri="{FF2B5EF4-FFF2-40B4-BE49-F238E27FC236}">
                <a16:creationId xmlns:a16="http://schemas.microsoft.com/office/drawing/2014/main" id="{B2D68ED3-DD60-2C51-1284-461907D8C315}"/>
              </a:ext>
            </a:extLst>
          </p:cNvPr>
          <p:cNvSpPr txBox="1"/>
          <p:nvPr/>
        </p:nvSpPr>
        <p:spPr>
          <a:xfrm>
            <a:off x="8028715" y="99241"/>
            <a:ext cx="2243402" cy="461665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s-CO" sz="2400" b="1" dirty="0">
                <a:solidFill>
                  <a:srgbClr val="002060"/>
                </a:solidFill>
              </a:rPr>
              <a:t>Contexto Local</a:t>
            </a:r>
          </a:p>
        </p:txBody>
      </p:sp>
    </p:spTree>
    <p:extLst>
      <p:ext uri="{BB962C8B-B14F-4D97-AF65-F5344CB8AC3E}">
        <p14:creationId xmlns:p14="http://schemas.microsoft.com/office/powerpoint/2010/main" val="41163022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282EF38C-1515-45DD-8531-C3AE543868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" y="0"/>
            <a:ext cx="12191010" cy="6858000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E4F3A5ED-0C55-498F-AD40-451486498DA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58740794"/>
              </p:ext>
            </p:extLst>
          </p:nvPr>
        </p:nvGraphicFramePr>
        <p:xfrm>
          <a:off x="255256" y="855720"/>
          <a:ext cx="6165542" cy="33290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EA5F00D4-CAD2-8BBB-F846-E19CF9F9154E}"/>
              </a:ext>
            </a:extLst>
          </p:cNvPr>
          <p:cNvSpPr txBox="1"/>
          <p:nvPr/>
        </p:nvSpPr>
        <p:spPr>
          <a:xfrm>
            <a:off x="3042788" y="219706"/>
            <a:ext cx="6097554" cy="523220"/>
          </a:xfrm>
          <a:prstGeom prst="rect">
            <a:avLst/>
          </a:prstGeom>
          <a:noFill/>
          <a:ln w="3175">
            <a:solidFill>
              <a:schemeClr val="tx1"/>
            </a:solidFill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s-CO" sz="2800" b="1" dirty="0">
                <a:solidFill>
                  <a:srgbClr val="AC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Estado del Recurso Hídrico </a:t>
            </a:r>
            <a:r>
              <a:rPr lang="es-CO" sz="2800" b="1" dirty="0">
                <a:solidFill>
                  <a:schemeClr val="bg2">
                    <a:lumMod val="25000"/>
                  </a:schemeClr>
                </a:solidFill>
                <a:latin typeface="Arial Narrow" panose="020B0606020202030204" pitchFamily="34" charset="0"/>
              </a:rPr>
              <a:t>en la Región</a:t>
            </a:r>
          </a:p>
        </p:txBody>
      </p:sp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65AB726A-291C-3449-BE43-BE469B09226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92204467"/>
              </p:ext>
            </p:extLst>
          </p:nvPr>
        </p:nvGraphicFramePr>
        <p:xfrm>
          <a:off x="6420798" y="1019782"/>
          <a:ext cx="5467740" cy="31459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7" name="Imagen 6">
            <a:extLst>
              <a:ext uri="{FF2B5EF4-FFF2-40B4-BE49-F238E27FC236}">
                <a16:creationId xmlns:a16="http://schemas.microsoft.com/office/drawing/2014/main" id="{8937756B-9796-0A71-EE98-C0F1D1A83DC1}"/>
              </a:ext>
            </a:extLst>
          </p:cNvPr>
          <p:cNvPicPr preferRelativeResize="0">
            <a:picLocks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03762" y="4336402"/>
            <a:ext cx="2484334" cy="171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16EB8E5-B6A1-B5E5-7672-65D12E7CB813}"/>
              </a:ext>
            </a:extLst>
          </p:cNvPr>
          <p:cNvPicPr preferRelativeResize="0">
            <a:picLocks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760" y="4324702"/>
            <a:ext cx="2845622" cy="1731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DE7178C-9946-F6EA-2085-93DC9E465C3E}"/>
              </a:ext>
            </a:extLst>
          </p:cNvPr>
          <p:cNvPicPr preferRelativeResize="0">
            <a:picLocks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20798" y="4397886"/>
            <a:ext cx="2390377" cy="1658008"/>
          </a:xfrm>
          <a:prstGeom prst="rect">
            <a:avLst/>
          </a:prstGeom>
        </p:spPr>
      </p:pic>
      <p:pic>
        <p:nvPicPr>
          <p:cNvPr id="10" name="image33.jpg">
            <a:extLst>
              <a:ext uri="{FF2B5EF4-FFF2-40B4-BE49-F238E27FC236}">
                <a16:creationId xmlns:a16="http://schemas.microsoft.com/office/drawing/2014/main" id="{1CEFCD21-B743-12CB-7BD2-176B13F48A46}"/>
              </a:ext>
            </a:extLst>
          </p:cNvPr>
          <p:cNvPicPr preferRelativeResize="0"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668" y="4403233"/>
            <a:ext cx="2754644" cy="1719243"/>
          </a:xfrm>
          <a:prstGeom prst="rect">
            <a:avLst/>
          </a:prstGeom>
          <a:noFill/>
        </p:spPr>
      </p:pic>
      <p:sp>
        <p:nvSpPr>
          <p:cNvPr id="2" name="Elipse 1">
            <a:extLst>
              <a:ext uri="{FF2B5EF4-FFF2-40B4-BE49-F238E27FC236}">
                <a16:creationId xmlns:a16="http://schemas.microsoft.com/office/drawing/2014/main" id="{CED6C8F2-75D3-489A-B366-F3F5A9344855}"/>
              </a:ext>
            </a:extLst>
          </p:cNvPr>
          <p:cNvSpPr/>
          <p:nvPr/>
        </p:nvSpPr>
        <p:spPr>
          <a:xfrm>
            <a:off x="5543550" y="2790825"/>
            <a:ext cx="538490" cy="428625"/>
          </a:xfrm>
          <a:prstGeom prst="ellipse">
            <a:avLst/>
          </a:prstGeom>
          <a:noFill/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780974977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3886</TotalTime>
  <Words>2012</Words>
  <Application>Microsoft Macintosh PowerPoint</Application>
  <PresentationFormat>Panorámica</PresentationFormat>
  <Paragraphs>217</Paragraphs>
  <Slides>24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24</vt:i4>
      </vt:variant>
    </vt:vector>
  </HeadingPairs>
  <TitlesOfParts>
    <vt:vector size="36" baseType="lpstr">
      <vt:lpstr>Calibri</vt:lpstr>
      <vt:lpstr>Arial</vt:lpstr>
      <vt:lpstr>Wingdings</vt:lpstr>
      <vt:lpstr>Impact</vt:lpstr>
      <vt:lpstr>Symbol</vt:lpstr>
      <vt:lpstr>Calibri Light</vt:lpstr>
      <vt:lpstr>Merriweather Web</vt:lpstr>
      <vt:lpstr>Arial Narrow</vt:lpstr>
      <vt:lpstr>Cambria</vt:lpstr>
      <vt:lpstr>Times New Roman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¿Qué calidad del aire respiramos en el Oriente Antioqueño?</vt:lpstr>
      <vt:lpstr>¿Qué acciones debemos implementar?</vt:lpstr>
      <vt:lpstr>Presentación de PowerPoint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melfdez.27@gmail.com</dc:creator>
  <cp:lastModifiedBy>Microsoft Office User</cp:lastModifiedBy>
  <cp:revision>181</cp:revision>
  <cp:lastPrinted>2023-08-24T19:07:06Z</cp:lastPrinted>
  <dcterms:created xsi:type="dcterms:W3CDTF">2023-03-28T17:26:52Z</dcterms:created>
  <dcterms:modified xsi:type="dcterms:W3CDTF">2023-09-08T12:33:46Z</dcterms:modified>
</cp:coreProperties>
</file>