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26"/>
  </p:notesMasterIdLst>
  <p:sldIdLst>
    <p:sldId id="258" r:id="rId5"/>
    <p:sldId id="3555" r:id="rId6"/>
    <p:sldId id="3556" r:id="rId7"/>
    <p:sldId id="3561" r:id="rId8"/>
    <p:sldId id="3562" r:id="rId9"/>
    <p:sldId id="3548" r:id="rId10"/>
    <p:sldId id="3559" r:id="rId11"/>
    <p:sldId id="3549" r:id="rId12"/>
    <p:sldId id="3534" r:id="rId13"/>
    <p:sldId id="2475" r:id="rId14"/>
    <p:sldId id="3529" r:id="rId15"/>
    <p:sldId id="3535" r:id="rId16"/>
    <p:sldId id="2948" r:id="rId17"/>
    <p:sldId id="3551" r:id="rId18"/>
    <p:sldId id="3538" r:id="rId19"/>
    <p:sldId id="264" r:id="rId20"/>
    <p:sldId id="3547" r:id="rId21"/>
    <p:sldId id="3553" r:id="rId22"/>
    <p:sldId id="3546" r:id="rId23"/>
    <p:sldId id="2479" r:id="rId24"/>
    <p:sldId id="257" r:id="rId25"/>
  </p:sldIdLst>
  <p:sldSz cx="111601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51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anaranjo.comunicaciones@gmail.com" initials="f"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1"/>
    <a:srgbClr val="7EB92A"/>
    <a:srgbClr val="006996"/>
    <a:srgbClr val="28347D"/>
    <a:srgbClr val="00466B"/>
    <a:srgbClr val="00D9F0"/>
    <a:srgbClr val="74C4C8"/>
    <a:srgbClr val="F37431"/>
    <a:srgbClr val="FF7E31"/>
    <a:srgbClr val="F7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0" autoAdjust="0"/>
    <p:restoredTop sz="94540"/>
  </p:normalViewPr>
  <p:slideViewPr>
    <p:cSldViewPr snapToGrid="0">
      <p:cViewPr>
        <p:scale>
          <a:sx n="86" d="100"/>
          <a:sy n="86" d="100"/>
        </p:scale>
        <p:origin x="-464" y="116"/>
      </p:cViewPr>
      <p:guideLst>
        <p:guide orient="horz" pos="2160"/>
        <p:guide pos="3515"/>
      </p:guideLst>
    </p:cSldViewPr>
  </p:slideViewPr>
  <p:outlineViewPr>
    <p:cViewPr>
      <p:scale>
        <a:sx n="20" d="100"/>
        <a:sy n="20"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EC8F-5EB6-4A85-AD67-A5E6209B2948}" type="datetimeFigureOut">
              <a:rPr lang="es-CO" smtClean="0"/>
              <a:pPr/>
              <a:t>7/09/2023</a:t>
            </a:fld>
            <a:endParaRPr lang="es-CO"/>
          </a:p>
        </p:txBody>
      </p:sp>
      <p:sp>
        <p:nvSpPr>
          <p:cNvPr id="4" name="Marcador de imagen de diapositiva 3"/>
          <p:cNvSpPr>
            <a:spLocks noGrp="1" noRot="1" noChangeAspect="1"/>
          </p:cNvSpPr>
          <p:nvPr>
            <p:ph type="sldImg" idx="2"/>
          </p:nvPr>
        </p:nvSpPr>
        <p:spPr>
          <a:xfrm>
            <a:off x="917575" y="1143000"/>
            <a:ext cx="502285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A7B84-75C1-4315-83DF-C3F2555BDFB2}" type="slidenum">
              <a:rPr lang="es-CO" smtClean="0"/>
              <a:pPr/>
              <a:t>‹Nº›</a:t>
            </a:fld>
            <a:endParaRPr lang="es-CO"/>
          </a:p>
        </p:txBody>
      </p:sp>
    </p:spTree>
    <p:extLst>
      <p:ext uri="{BB962C8B-B14F-4D97-AF65-F5344CB8AC3E}">
        <p14:creationId xmlns:p14="http://schemas.microsoft.com/office/powerpoint/2010/main" val="3410864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3</a:t>
            </a:fld>
            <a:endParaRPr lang="es-CO"/>
          </a:p>
        </p:txBody>
      </p:sp>
    </p:spTree>
    <p:extLst>
      <p:ext uri="{BB962C8B-B14F-4D97-AF65-F5344CB8AC3E}">
        <p14:creationId xmlns:p14="http://schemas.microsoft.com/office/powerpoint/2010/main" val="3657683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El monitoreo de los contaminantes criterio en el Valle de Aburrá ha permitido caracterizar la calidad del aire así como la definición de los contaminantes críticos en la región, además de los factores que la modulan. Esto, ha sido posible gracias a las estaciones oficiales de la Red de Monitoreo de Calidad del Aire del Valle de Aburrá. Sin embargo, en los últimos años en los que se ha observado que las fuentes externas, principalmente incendios, tienen una afectación directa a la calidad del aire de nuestra región. </a:t>
            </a:r>
          </a:p>
          <a:p>
            <a:endParaRPr lang="es-CO" dirty="0"/>
          </a:p>
          <a:p>
            <a:r>
              <a:rPr lang="es-CO" dirty="0"/>
              <a:t>Desafíos: </a:t>
            </a:r>
          </a:p>
          <a:p>
            <a:r>
              <a:rPr lang="es-CO" dirty="0"/>
              <a:t>Monitoreo en la vertical: permitiría, además de caracterizar la distribución de las concentraciones en la vertical, avanzar en el conocimiento de la interacción entre la atmósfera libre y la atmósfera del Valle de Aburrá, particularmente durante episodios de alta contaminación. El monitoreo en vertical de variables asociadas a la calidad del aire, complementado con información meteorológica permitiría entender los flujos de masas de aire en la atmósfera baja y consecuentemente avanzar en el entendimiento de los procesos que dan lugar a la acumulación de contaminantes en superficie.</a:t>
            </a:r>
          </a:p>
          <a:p>
            <a:r>
              <a:rPr lang="es-CO" dirty="0"/>
              <a:t>Caracterización química de los contaminantes, para conocer la composición de los mismos, mejorar la gestión y generar insumos para investigaciones.</a:t>
            </a:r>
          </a:p>
          <a:p>
            <a:r>
              <a:rPr lang="es-CO" dirty="0"/>
              <a:t>Sensores de bajo costo: son una excelente herramienta para fortalecer el monitoreo de la calidad del aire dado que pueden constituir una red de monitoreo más densa permitiendo identificar además posibles puntos con altas concentraciones de contaminantes y que no han sido monitoreados históricamente.</a:t>
            </a:r>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12</a:t>
            </a:fld>
            <a:endParaRPr lang="es-CO"/>
          </a:p>
        </p:txBody>
      </p:sp>
    </p:spTree>
    <p:extLst>
      <p:ext uri="{BB962C8B-B14F-4D97-AF65-F5344CB8AC3E}">
        <p14:creationId xmlns:p14="http://schemas.microsoft.com/office/powerpoint/2010/main" val="2611751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Rounded MT Bold" panose="020F0704030504030204" pitchFamily="34" charset="0"/>
              </a:rPr>
              <a:t>Desafíos: incidencia de fuentes externas que ingresan al Valle de Aburrá.</a:t>
            </a:r>
            <a:endParaRPr lang="es-CO" sz="1200" dirty="0">
              <a:latin typeface="Arial Rounded MT Bold" panose="020F0704030504030204" pitchFamily="34" charset="0"/>
            </a:endParaRP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14</a:t>
            </a:fld>
            <a:endParaRPr lang="es-CO"/>
          </a:p>
        </p:txBody>
      </p:sp>
    </p:spTree>
    <p:extLst>
      <p:ext uri="{BB962C8B-B14F-4D97-AF65-F5344CB8AC3E}">
        <p14:creationId xmlns:p14="http://schemas.microsoft.com/office/powerpoint/2010/main" val="175887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Rounded MT Bold" panose="020F0704030504030204" pitchFamily="34" charset="0"/>
              </a:rPr>
              <a:t>Desafíos: incidencia de fuentes externas que ingresan al Valle de Aburrá.</a:t>
            </a:r>
            <a:endParaRPr lang="es-CO" sz="1200" dirty="0">
              <a:latin typeface="Arial Rounded MT Bold" panose="020F0704030504030204" pitchFamily="34" charset="0"/>
            </a:endParaRP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15</a:t>
            </a:fld>
            <a:endParaRPr lang="es-CO"/>
          </a:p>
        </p:txBody>
      </p:sp>
    </p:spTree>
    <p:extLst>
      <p:ext uri="{BB962C8B-B14F-4D97-AF65-F5344CB8AC3E}">
        <p14:creationId xmlns:p14="http://schemas.microsoft.com/office/powerpoint/2010/main" val="3473893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Desafíos: </a:t>
            </a:r>
          </a:p>
          <a:p>
            <a:r>
              <a:rPr lang="es-CO" dirty="0"/>
              <a:t>Sensores de bajo costo: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lumMod val="50000"/>
                  </a:schemeClr>
                </a:solidFill>
              </a:rPr>
              <a:t>Densificación del monitoreo en lugares de alta contaminación por ruido.</a:t>
            </a: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18</a:t>
            </a:fld>
            <a:endParaRPr lang="es-CO"/>
          </a:p>
        </p:txBody>
      </p:sp>
    </p:spTree>
    <p:extLst>
      <p:ext uri="{BB962C8B-B14F-4D97-AF65-F5344CB8AC3E}">
        <p14:creationId xmlns:p14="http://schemas.microsoft.com/office/powerpoint/2010/main" val="35474251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Desafío asociado a la renovación vehicular: estructurar y financiar un Fondo de Renovación Vehicular para la transición del parque automotor a vehículos con tecnologías de cero y bajas emisiones.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Fortalecimiento de alianzas estratégicas desde la responsabilidad compartida.</a:t>
            </a: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20</a:t>
            </a:fld>
            <a:endParaRPr lang="es-CO"/>
          </a:p>
        </p:txBody>
      </p:sp>
    </p:spTree>
    <p:extLst>
      <p:ext uri="{BB962C8B-B14F-4D97-AF65-F5344CB8AC3E}">
        <p14:creationId xmlns:p14="http://schemas.microsoft.com/office/powerpoint/2010/main" val="255380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164A7B84-75C1-4315-83DF-C3F2555BDFB2}" type="slidenum">
              <a:rPr lang="es-CO" smtClean="0"/>
              <a:pPr/>
              <a:t>21</a:t>
            </a:fld>
            <a:endParaRPr lang="es-CO"/>
          </a:p>
        </p:txBody>
      </p:sp>
    </p:spTree>
    <p:extLst>
      <p:ext uri="{BB962C8B-B14F-4D97-AF65-F5344CB8AC3E}">
        <p14:creationId xmlns:p14="http://schemas.microsoft.com/office/powerpoint/2010/main" val="418153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t>Desafíos comunes a las grandes ciudades en el mundo. Crecimiento demográfico exponencial en los últimos años, más del 60% de la población del departamento de Antioquia asentado en el Valle de Aburrá y de estos más del 95% en la zona urbana.  Dinámicas de desarrollo económico y consumos energético industriales y de los hogares metropolitanos, demanda en materia de movilidad y transporte, y usos del suelo.</a:t>
            </a: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4</a:t>
            </a:fld>
            <a:endParaRPr lang="es-CO"/>
          </a:p>
        </p:txBody>
      </p:sp>
    </p:spTree>
    <p:extLst>
      <p:ext uri="{BB962C8B-B14F-4D97-AF65-F5344CB8AC3E}">
        <p14:creationId xmlns:p14="http://schemas.microsoft.com/office/powerpoint/2010/main" val="50582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Desafíos: contribución de fuentes externas como incendios forestales. Su gestión articulada de acuerdo a la localización de los mismos, muchos de ellos por fuera del territorio nacional.</a:t>
            </a: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5</a:t>
            </a:fld>
            <a:endParaRPr lang="es-CO"/>
          </a:p>
        </p:txBody>
      </p:sp>
    </p:spTree>
    <p:extLst>
      <p:ext uri="{BB962C8B-B14F-4D97-AF65-F5344CB8AC3E}">
        <p14:creationId xmlns:p14="http://schemas.microsoft.com/office/powerpoint/2010/main" val="171188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6</a:t>
            </a:fld>
            <a:endParaRPr lang="es-CO"/>
          </a:p>
        </p:txBody>
      </p:sp>
    </p:spTree>
    <p:extLst>
      <p:ext uri="{BB962C8B-B14F-4D97-AF65-F5344CB8AC3E}">
        <p14:creationId xmlns:p14="http://schemas.microsoft.com/office/powerpoint/2010/main" val="3758465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7</a:t>
            </a:fld>
            <a:endParaRPr lang="es-CO"/>
          </a:p>
        </p:txBody>
      </p:sp>
    </p:spTree>
    <p:extLst>
      <p:ext uri="{BB962C8B-B14F-4D97-AF65-F5344CB8AC3E}">
        <p14:creationId xmlns:p14="http://schemas.microsoft.com/office/powerpoint/2010/main" val="205383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Rounded MT Bold" panose="020F0704030504030204" pitchFamily="34" charset="0"/>
              </a:rPr>
              <a:t>Desafíos: incidencia de fuentes externas que ingresan al Valle de Aburrá.</a:t>
            </a:r>
            <a:endParaRPr lang="es-CO" sz="1200" dirty="0">
              <a:latin typeface="Arial Rounded MT Bold" panose="020F0704030504030204" pitchFamily="34" charset="0"/>
            </a:endParaRP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8</a:t>
            </a:fld>
            <a:endParaRPr lang="es-CO"/>
          </a:p>
        </p:txBody>
      </p:sp>
    </p:spTree>
    <p:extLst>
      <p:ext uri="{BB962C8B-B14F-4D97-AF65-F5344CB8AC3E}">
        <p14:creationId xmlns:p14="http://schemas.microsoft.com/office/powerpoint/2010/main" val="68470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Rounded MT Bold" panose="020F0704030504030204" pitchFamily="34" charset="0"/>
              </a:rPr>
              <a:t>Desafíos: incidencia de fuentes externas que ingresan al Valle de Aburrá.</a:t>
            </a:r>
            <a:endParaRPr lang="es-CO" sz="1200" dirty="0">
              <a:latin typeface="Arial Rounded MT Bold" panose="020F0704030504030204" pitchFamily="34" charset="0"/>
            </a:endParaRP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9</a:t>
            </a:fld>
            <a:endParaRPr lang="es-CO"/>
          </a:p>
        </p:txBody>
      </p:sp>
    </p:spTree>
    <p:extLst>
      <p:ext uri="{BB962C8B-B14F-4D97-AF65-F5344CB8AC3E}">
        <p14:creationId xmlns:p14="http://schemas.microsoft.com/office/powerpoint/2010/main" val="233102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latin typeface="+mn-lt"/>
              </a:rPr>
              <a:t>Corresponsabilidad en calidad del Aire </a:t>
            </a:r>
            <a:endParaRPr lang="es-CO" sz="1200" b="0" dirty="0"/>
          </a:p>
          <a:p>
            <a:r>
              <a:rPr lang="es-CO" dirty="0"/>
              <a:t>Promueve alianzas estratégicas entre el sector público y privado, la academia y la sociedad civil, fortaleciendo la gestión ambiental de la calidad del aire en el Área Metropolitana del Valle de Aburrá, a partir de la planificación e implementación de medidas que posibilitan el cumplimiento de las metas del PIGECA.</a:t>
            </a: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10</a:t>
            </a:fld>
            <a:endParaRPr lang="es-CO"/>
          </a:p>
        </p:txBody>
      </p:sp>
    </p:spTree>
    <p:extLst>
      <p:ext uri="{BB962C8B-B14F-4D97-AF65-F5344CB8AC3E}">
        <p14:creationId xmlns:p14="http://schemas.microsoft.com/office/powerpoint/2010/main" val="740004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Rounded MT Bold" panose="020F0704030504030204" pitchFamily="34" charset="0"/>
              </a:rPr>
              <a:t>Desafíos: incidencia de fuentes externas que ingresan al Valle de Aburrá.</a:t>
            </a:r>
            <a:endParaRPr lang="es-CO" sz="1200" dirty="0">
              <a:latin typeface="Arial Rounded MT Bold" panose="020F0704030504030204" pitchFamily="34" charset="0"/>
            </a:endParaRPr>
          </a:p>
          <a:p>
            <a:endParaRPr lang="es-CO" dirty="0"/>
          </a:p>
        </p:txBody>
      </p:sp>
      <p:sp>
        <p:nvSpPr>
          <p:cNvPr id="4" name="Marcador de número de diapositiva 3"/>
          <p:cNvSpPr>
            <a:spLocks noGrp="1"/>
          </p:cNvSpPr>
          <p:nvPr>
            <p:ph type="sldNum" sz="quarter" idx="5"/>
          </p:nvPr>
        </p:nvSpPr>
        <p:spPr/>
        <p:txBody>
          <a:bodyPr/>
          <a:lstStyle/>
          <a:p>
            <a:fld id="{164A7B84-75C1-4315-83DF-C3F2555BDFB2}" type="slidenum">
              <a:rPr lang="es-CO" smtClean="0"/>
              <a:pPr/>
              <a:t>11</a:t>
            </a:fld>
            <a:endParaRPr lang="es-CO"/>
          </a:p>
        </p:txBody>
      </p:sp>
    </p:spTree>
    <p:extLst>
      <p:ext uri="{BB962C8B-B14F-4D97-AF65-F5344CB8AC3E}">
        <p14:creationId xmlns:p14="http://schemas.microsoft.com/office/powerpoint/2010/main" val="213144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4057DBEB-BC01-A04B-BD72-0D481D46DF6E}"/>
              </a:ext>
            </a:extLst>
          </p:cNvPr>
          <p:cNvSpPr/>
          <p:nvPr userDrawn="1"/>
        </p:nvSpPr>
        <p:spPr>
          <a:xfrm>
            <a:off x="0" y="0"/>
            <a:ext cx="11160125" cy="6858000"/>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a:extLst>
              <a:ext uri="{FF2B5EF4-FFF2-40B4-BE49-F238E27FC236}">
                <a16:creationId xmlns:a16="http://schemas.microsoft.com/office/drawing/2014/main" xmlns="" id="{7446E3BE-8528-4640-B217-218C44FA1BC0}"/>
              </a:ext>
            </a:extLst>
          </p:cNvPr>
          <p:cNvPicPr>
            <a:picLocks noChangeAspect="1"/>
          </p:cNvPicPr>
          <p:nvPr userDrawn="1"/>
        </p:nvPicPr>
        <p:blipFill>
          <a:blip r:embed="rId2"/>
          <a:stretch>
            <a:fillRect/>
          </a:stretch>
        </p:blipFill>
        <p:spPr>
          <a:xfrm>
            <a:off x="10263163" y="5910846"/>
            <a:ext cx="612983" cy="701525"/>
          </a:xfrm>
          <a:prstGeom prst="rect">
            <a:avLst/>
          </a:prstGeom>
        </p:spPr>
      </p:pic>
      <p:pic>
        <p:nvPicPr>
          <p:cNvPr id="15" name="Imagen 14">
            <a:extLst>
              <a:ext uri="{FF2B5EF4-FFF2-40B4-BE49-F238E27FC236}">
                <a16:creationId xmlns:a16="http://schemas.microsoft.com/office/drawing/2014/main" xmlns="" id="{005236A5-0D3C-7547-B5F0-35FC4B6F9823}"/>
              </a:ext>
            </a:extLst>
          </p:cNvPr>
          <p:cNvPicPr>
            <a:picLocks noChangeAspect="1"/>
          </p:cNvPicPr>
          <p:nvPr userDrawn="1"/>
        </p:nvPicPr>
        <p:blipFill>
          <a:blip r:embed="rId3"/>
          <a:stretch>
            <a:fillRect/>
          </a:stretch>
        </p:blipFill>
        <p:spPr>
          <a:xfrm>
            <a:off x="131531" y="6342184"/>
            <a:ext cx="480799" cy="350147"/>
          </a:xfrm>
          <a:prstGeom prst="rect">
            <a:avLst/>
          </a:prstGeom>
        </p:spPr>
      </p:pic>
    </p:spTree>
    <p:extLst>
      <p:ext uri="{BB962C8B-B14F-4D97-AF65-F5344CB8AC3E}">
        <p14:creationId xmlns:p14="http://schemas.microsoft.com/office/powerpoint/2010/main" val="133685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B9D967-E18B-4749-AF88-816501F068F0}"/>
              </a:ext>
            </a:extLst>
          </p:cNvPr>
          <p:cNvSpPr>
            <a:spLocks noGrp="1"/>
          </p:cNvSpPr>
          <p:nvPr>
            <p:ph type="title"/>
          </p:nvPr>
        </p:nvSpPr>
        <p:spPr>
          <a:xfrm>
            <a:off x="768350" y="365125"/>
            <a:ext cx="9626600" cy="1325563"/>
          </a:xfrm>
          <a:prstGeom prst="rect">
            <a:avLst/>
          </a:prstGeo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xmlns="" id="{46376F88-8B51-41B9-AC60-053C0DB7E5F9}"/>
              </a:ext>
            </a:extLst>
          </p:cNvPr>
          <p:cNvSpPr>
            <a:spLocks noGrp="1"/>
          </p:cNvSpPr>
          <p:nvPr>
            <p:ph type="body" idx="1"/>
          </p:nvPr>
        </p:nvSpPr>
        <p:spPr>
          <a:xfrm>
            <a:off x="768350" y="1681163"/>
            <a:ext cx="472122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01F2DAF8-B39A-4C21-AAF3-9F35276B8FB3}"/>
              </a:ext>
            </a:extLst>
          </p:cNvPr>
          <p:cNvSpPr>
            <a:spLocks noGrp="1"/>
          </p:cNvSpPr>
          <p:nvPr>
            <p:ph sz="half" idx="2"/>
          </p:nvPr>
        </p:nvSpPr>
        <p:spPr>
          <a:xfrm>
            <a:off x="768350" y="2505075"/>
            <a:ext cx="4721225"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xmlns="" id="{D2A743A7-5E4A-444B-99B6-E682E7C12792}"/>
              </a:ext>
            </a:extLst>
          </p:cNvPr>
          <p:cNvSpPr>
            <a:spLocks noGrp="1"/>
          </p:cNvSpPr>
          <p:nvPr>
            <p:ph type="body" sz="quarter" idx="3"/>
          </p:nvPr>
        </p:nvSpPr>
        <p:spPr>
          <a:xfrm>
            <a:off x="5649913" y="1681163"/>
            <a:ext cx="47450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2B947E30-28DE-4493-A313-DC8900190F46}"/>
              </a:ext>
            </a:extLst>
          </p:cNvPr>
          <p:cNvSpPr>
            <a:spLocks noGrp="1"/>
          </p:cNvSpPr>
          <p:nvPr>
            <p:ph sz="quarter" idx="4"/>
          </p:nvPr>
        </p:nvSpPr>
        <p:spPr>
          <a:xfrm>
            <a:off x="5649913" y="2505075"/>
            <a:ext cx="474503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xmlns="" id="{1E84D04F-A00D-4CB4-B49F-7878E9212DE6}"/>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8" name="Marcador de pie de página 7">
            <a:extLst>
              <a:ext uri="{FF2B5EF4-FFF2-40B4-BE49-F238E27FC236}">
                <a16:creationId xmlns:a16="http://schemas.microsoft.com/office/drawing/2014/main" xmlns="" id="{EE75DACF-083C-4F9E-9218-1F6C304E2074}"/>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xmlns="" id="{419D04B1-C92E-4B60-AA70-135F9213CE00}"/>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129336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C39C2D-3940-49AA-B90E-3D715F6F9709}"/>
              </a:ext>
            </a:extLst>
          </p:cNvPr>
          <p:cNvSpPr>
            <a:spLocks noGrp="1"/>
          </p:cNvSpPr>
          <p:nvPr>
            <p:ph type="title"/>
          </p:nvPr>
        </p:nvSpPr>
        <p:spPr>
          <a:xfrm>
            <a:off x="766763" y="365125"/>
            <a:ext cx="9626600" cy="1325563"/>
          </a:xfrm>
          <a:prstGeom prst="rect">
            <a:avLst/>
          </a:prstGeom>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xmlns="" id="{A9D53E03-43F1-4061-977F-7CEDF25EBB27}"/>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4" name="Marcador de pie de página 3">
            <a:extLst>
              <a:ext uri="{FF2B5EF4-FFF2-40B4-BE49-F238E27FC236}">
                <a16:creationId xmlns:a16="http://schemas.microsoft.com/office/drawing/2014/main" xmlns="" id="{56FDD70A-6CE1-4B84-99F8-DECE55AACCD9}"/>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xmlns="" id="{A7B19630-FF05-48EC-900C-D1E48AE2391A}"/>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96842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70E717D9-C69B-4DAD-BC7D-6CF125782722}"/>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3" name="Marcador de pie de página 2">
            <a:extLst>
              <a:ext uri="{FF2B5EF4-FFF2-40B4-BE49-F238E27FC236}">
                <a16:creationId xmlns:a16="http://schemas.microsoft.com/office/drawing/2014/main" xmlns="" id="{ED033747-8E9F-4E43-8AAD-BBF3E50B35CD}"/>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xmlns="" id="{03C1CC31-1DB1-4EDA-B9FB-F7EC80515392}"/>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358479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71C1942-45C8-4196-80E0-8F7A3327EA6A}"/>
              </a:ext>
            </a:extLst>
          </p:cNvPr>
          <p:cNvSpPr>
            <a:spLocks noGrp="1"/>
          </p:cNvSpPr>
          <p:nvPr>
            <p:ph type="title"/>
          </p:nvPr>
        </p:nvSpPr>
        <p:spPr>
          <a:xfrm>
            <a:off x="768350" y="457200"/>
            <a:ext cx="3600450"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358069D7-3604-48D7-9A01-4BF78EA64BDE}"/>
              </a:ext>
            </a:extLst>
          </p:cNvPr>
          <p:cNvSpPr>
            <a:spLocks noGrp="1"/>
          </p:cNvSpPr>
          <p:nvPr>
            <p:ph idx="1"/>
          </p:nvPr>
        </p:nvSpPr>
        <p:spPr>
          <a:xfrm>
            <a:off x="4745038" y="987425"/>
            <a:ext cx="564991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xmlns="" id="{80C00B29-D9B8-4D6F-AFB5-0DF29042261F}"/>
              </a:ext>
            </a:extLst>
          </p:cNvPr>
          <p:cNvSpPr>
            <a:spLocks noGrp="1"/>
          </p:cNvSpPr>
          <p:nvPr>
            <p:ph type="body" sz="half" idx="2"/>
          </p:nvPr>
        </p:nvSpPr>
        <p:spPr>
          <a:xfrm>
            <a:off x="768350" y="2057400"/>
            <a:ext cx="36004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FC92C3D-477D-4BC3-8D13-96523341C3D5}"/>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6" name="Marcador de pie de página 5">
            <a:extLst>
              <a:ext uri="{FF2B5EF4-FFF2-40B4-BE49-F238E27FC236}">
                <a16:creationId xmlns:a16="http://schemas.microsoft.com/office/drawing/2014/main" xmlns="" id="{1970AC9A-2B8E-4E39-83FF-843C57802481}"/>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xmlns="" id="{1E5272EE-BE9D-49EC-9A1F-6FDFA37BAEFD}"/>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280557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14A65E0-6A68-4FE4-8F79-21D301F35BF8}"/>
              </a:ext>
            </a:extLst>
          </p:cNvPr>
          <p:cNvSpPr>
            <a:spLocks noGrp="1"/>
          </p:cNvSpPr>
          <p:nvPr>
            <p:ph type="title"/>
          </p:nvPr>
        </p:nvSpPr>
        <p:spPr>
          <a:xfrm>
            <a:off x="768350" y="457200"/>
            <a:ext cx="3600450"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xmlns="" id="{28336F8A-5BBE-4888-ACCE-A7E9528B60A4}"/>
              </a:ext>
            </a:extLst>
          </p:cNvPr>
          <p:cNvSpPr>
            <a:spLocks noGrp="1"/>
          </p:cNvSpPr>
          <p:nvPr>
            <p:ph type="pic" idx="1"/>
          </p:nvPr>
        </p:nvSpPr>
        <p:spPr>
          <a:xfrm>
            <a:off x="4745038" y="987425"/>
            <a:ext cx="5649912"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xmlns="" id="{78E94892-E959-40C0-8073-4F00B3630B2E}"/>
              </a:ext>
            </a:extLst>
          </p:cNvPr>
          <p:cNvSpPr>
            <a:spLocks noGrp="1"/>
          </p:cNvSpPr>
          <p:nvPr>
            <p:ph type="body" sz="half" idx="2"/>
          </p:nvPr>
        </p:nvSpPr>
        <p:spPr>
          <a:xfrm>
            <a:off x="768350" y="2057400"/>
            <a:ext cx="360045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24778EC8-607D-408F-AC6F-CD2276062873}"/>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6" name="Marcador de pie de página 5">
            <a:extLst>
              <a:ext uri="{FF2B5EF4-FFF2-40B4-BE49-F238E27FC236}">
                <a16:creationId xmlns:a16="http://schemas.microsoft.com/office/drawing/2014/main" xmlns="" id="{77512DAE-E273-4AF2-AEFD-68DBA5A54A1C}"/>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xmlns="" id="{414371F4-56EB-4E17-8488-D5F9CB801692}"/>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1289011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ED44CC-2C41-4EB2-A5D8-67B0587A8227}"/>
              </a:ext>
            </a:extLst>
          </p:cNvPr>
          <p:cNvSpPr>
            <a:spLocks noGrp="1"/>
          </p:cNvSpPr>
          <p:nvPr>
            <p:ph type="title"/>
          </p:nvPr>
        </p:nvSpPr>
        <p:spPr>
          <a:xfrm>
            <a:off x="766763" y="365125"/>
            <a:ext cx="9626600" cy="1325563"/>
          </a:xfrm>
          <a:prstGeom prst="rect">
            <a:avLst/>
          </a:prstGeom>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66E35758-5D91-47F1-B451-8F12263F83B3}"/>
              </a:ext>
            </a:extLst>
          </p:cNvPr>
          <p:cNvSpPr>
            <a:spLocks noGrp="1"/>
          </p:cNvSpPr>
          <p:nvPr>
            <p:ph type="body" orient="vert" idx="1"/>
          </p:nvPr>
        </p:nvSpPr>
        <p:spPr>
          <a:xfrm>
            <a:off x="766763" y="1825625"/>
            <a:ext cx="9626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22EDA4FB-D090-4CD7-8C81-137F4EFA58A1}"/>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5" name="Marcador de pie de página 4">
            <a:extLst>
              <a:ext uri="{FF2B5EF4-FFF2-40B4-BE49-F238E27FC236}">
                <a16:creationId xmlns:a16="http://schemas.microsoft.com/office/drawing/2014/main" xmlns="" id="{22C23821-E7D0-46EC-8F26-122E1EC9F3FC}"/>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xmlns="" id="{F8A6E777-6AAC-4F32-8BEF-F11CFAEB7CB2}"/>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3830581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11517E3-10E8-4C2F-9D34-4CEEDF481E10}"/>
              </a:ext>
            </a:extLst>
          </p:cNvPr>
          <p:cNvSpPr>
            <a:spLocks noGrp="1"/>
          </p:cNvSpPr>
          <p:nvPr>
            <p:ph type="title" orient="vert"/>
          </p:nvPr>
        </p:nvSpPr>
        <p:spPr>
          <a:xfrm>
            <a:off x="7986713" y="365125"/>
            <a:ext cx="2406650" cy="5811838"/>
          </a:xfrm>
          <a:prstGeom prst="rect">
            <a:avLst/>
          </a:prstGeo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xmlns="" id="{26580562-00D1-4C41-87DD-3D9064DB9762}"/>
              </a:ext>
            </a:extLst>
          </p:cNvPr>
          <p:cNvSpPr>
            <a:spLocks noGrp="1"/>
          </p:cNvSpPr>
          <p:nvPr>
            <p:ph type="body" orient="vert" idx="1"/>
          </p:nvPr>
        </p:nvSpPr>
        <p:spPr>
          <a:xfrm>
            <a:off x="766763" y="365125"/>
            <a:ext cx="7067550" cy="58118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xmlns="" id="{5F77A555-3ABA-4FE8-B5FF-29251CDD1288}"/>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5" name="Marcador de pie de página 4">
            <a:extLst>
              <a:ext uri="{FF2B5EF4-FFF2-40B4-BE49-F238E27FC236}">
                <a16:creationId xmlns:a16="http://schemas.microsoft.com/office/drawing/2014/main" xmlns="" id="{2E8BCC4B-CEBE-489D-8DFE-987E77443487}"/>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xmlns="" id="{6D5A5017-14EC-47BE-B270-6C0FE58A7E92}"/>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68989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EAD0E24-E4CF-465B-8B4C-6CBF59743D90}"/>
              </a:ext>
            </a:extLst>
          </p:cNvPr>
          <p:cNvSpPr>
            <a:spLocks noGrp="1"/>
          </p:cNvSpPr>
          <p:nvPr>
            <p:ph type="ctrTitle"/>
          </p:nvPr>
        </p:nvSpPr>
        <p:spPr>
          <a:xfrm>
            <a:off x="1395016" y="1122363"/>
            <a:ext cx="8370094" cy="2387600"/>
          </a:xfrm>
        </p:spPr>
        <p:txBody>
          <a:bodyPr anchor="b"/>
          <a:lstStyle>
            <a:lvl1pPr algn="ctr">
              <a:defRPr sz="5492"/>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xmlns="" id="{3018A593-437A-4C67-B9BF-C75A17924BD0}"/>
              </a:ext>
            </a:extLst>
          </p:cNvPr>
          <p:cNvSpPr>
            <a:spLocks noGrp="1"/>
          </p:cNvSpPr>
          <p:nvPr>
            <p:ph type="subTitle" idx="1"/>
          </p:nvPr>
        </p:nvSpPr>
        <p:spPr>
          <a:xfrm>
            <a:off x="1395016" y="3602038"/>
            <a:ext cx="8370094" cy="1655762"/>
          </a:xfrm>
        </p:spPr>
        <p:txBody>
          <a:bodyPr/>
          <a:lstStyle>
            <a:lvl1pPr marL="0" indent="0" algn="ctr">
              <a:buNone/>
              <a:defRPr sz="2197"/>
            </a:lvl1pPr>
            <a:lvl2pPr marL="418521" indent="0" algn="ctr">
              <a:buNone/>
              <a:defRPr sz="1831"/>
            </a:lvl2pPr>
            <a:lvl3pPr marL="837042" indent="0" algn="ctr">
              <a:buNone/>
              <a:defRPr sz="1648"/>
            </a:lvl3pPr>
            <a:lvl4pPr marL="1255563" indent="0" algn="ctr">
              <a:buNone/>
              <a:defRPr sz="1465"/>
            </a:lvl4pPr>
            <a:lvl5pPr marL="1674084" indent="0" algn="ctr">
              <a:buNone/>
              <a:defRPr sz="1465"/>
            </a:lvl5pPr>
            <a:lvl6pPr marL="2092604" indent="0" algn="ctr">
              <a:buNone/>
              <a:defRPr sz="1465"/>
            </a:lvl6pPr>
            <a:lvl7pPr marL="2511125" indent="0" algn="ctr">
              <a:buNone/>
              <a:defRPr sz="1465"/>
            </a:lvl7pPr>
            <a:lvl8pPr marL="2929646" indent="0" algn="ctr">
              <a:buNone/>
              <a:defRPr sz="1465"/>
            </a:lvl8pPr>
            <a:lvl9pPr marL="3348167" indent="0" algn="ctr">
              <a:buNone/>
              <a:defRPr sz="1465"/>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xmlns="" id="{A1DAD6EC-72F1-4E6A-BC75-24A2CBA39719}"/>
              </a:ext>
            </a:extLst>
          </p:cNvPr>
          <p:cNvSpPr>
            <a:spLocks noGrp="1"/>
          </p:cNvSpPr>
          <p:nvPr>
            <p:ph type="dt" sz="half" idx="10"/>
          </p:nvPr>
        </p:nvSpPr>
        <p:spPr/>
        <p:txBody>
          <a:bodyPr/>
          <a:lstStyle/>
          <a:p>
            <a:fld id="{56DCAF13-E122-4159-A74A-FE338FFE3FF6}" type="datetimeFigureOut">
              <a:rPr lang="es-CO" smtClean="0"/>
              <a:t>7/09/2023</a:t>
            </a:fld>
            <a:endParaRPr lang="es-CO"/>
          </a:p>
        </p:txBody>
      </p:sp>
      <p:sp>
        <p:nvSpPr>
          <p:cNvPr id="5" name="Marcador de pie de página 4">
            <a:extLst>
              <a:ext uri="{FF2B5EF4-FFF2-40B4-BE49-F238E27FC236}">
                <a16:creationId xmlns:a16="http://schemas.microsoft.com/office/drawing/2014/main" xmlns="" id="{E9776FAA-B508-4DA6-AB34-ACD20C38F40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xmlns="" id="{FC868799-953C-44D7-BB40-AF86C0251C29}"/>
              </a:ext>
            </a:extLst>
          </p:cNvPr>
          <p:cNvSpPr>
            <a:spLocks noGrp="1"/>
          </p:cNvSpPr>
          <p:nvPr>
            <p:ph type="sldNum" sz="quarter" idx="12"/>
          </p:nvPr>
        </p:nvSpPr>
        <p:spPr/>
        <p:txBody>
          <a:bodyPr/>
          <a:lstStyle/>
          <a:p>
            <a:fld id="{5B9F2288-DF75-4C2C-BC9B-E3903A733343}" type="slidenum">
              <a:rPr lang="es-CO" smtClean="0"/>
              <a:t>‹Nº›</a:t>
            </a:fld>
            <a:endParaRPr lang="es-CO"/>
          </a:p>
        </p:txBody>
      </p:sp>
    </p:spTree>
    <p:extLst>
      <p:ext uri="{BB962C8B-B14F-4D97-AF65-F5344CB8AC3E}">
        <p14:creationId xmlns:p14="http://schemas.microsoft.com/office/powerpoint/2010/main" val="405184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7746AC3E-5485-3D48-9B9A-206925534DA6}"/>
              </a:ext>
            </a:extLst>
          </p:cNvPr>
          <p:cNvSpPr/>
          <p:nvPr userDrawn="1"/>
        </p:nvSpPr>
        <p:spPr>
          <a:xfrm>
            <a:off x="0" y="1308538"/>
            <a:ext cx="11160125" cy="5549462"/>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2">
            <a:extLst>
              <a:ext uri="{FF2B5EF4-FFF2-40B4-BE49-F238E27FC236}">
                <a16:creationId xmlns:a16="http://schemas.microsoft.com/office/drawing/2014/main" xmlns="" id="{A6D11237-CEF8-E647-8C32-D3CAB9FDD9E8}"/>
              </a:ext>
            </a:extLst>
          </p:cNvPr>
          <p:cNvPicPr>
            <a:picLocks noChangeAspect="1"/>
          </p:cNvPicPr>
          <p:nvPr userDrawn="1"/>
        </p:nvPicPr>
        <p:blipFill>
          <a:blip r:embed="rId2"/>
          <a:stretch>
            <a:fillRect/>
          </a:stretch>
        </p:blipFill>
        <p:spPr>
          <a:xfrm>
            <a:off x="10263163" y="5910846"/>
            <a:ext cx="612983" cy="701525"/>
          </a:xfrm>
          <a:prstGeom prst="rect">
            <a:avLst/>
          </a:prstGeom>
        </p:spPr>
      </p:pic>
      <p:pic>
        <p:nvPicPr>
          <p:cNvPr id="14" name="Imagen 13">
            <a:extLst>
              <a:ext uri="{FF2B5EF4-FFF2-40B4-BE49-F238E27FC236}">
                <a16:creationId xmlns:a16="http://schemas.microsoft.com/office/drawing/2014/main" xmlns="" id="{6945A5EC-BD5F-7F47-BD5A-1B2A631E9CC4}"/>
              </a:ext>
            </a:extLst>
          </p:cNvPr>
          <p:cNvPicPr>
            <a:picLocks noChangeAspect="1"/>
          </p:cNvPicPr>
          <p:nvPr userDrawn="1"/>
        </p:nvPicPr>
        <p:blipFill>
          <a:blip r:embed="rId3"/>
          <a:stretch>
            <a:fillRect/>
          </a:stretch>
        </p:blipFill>
        <p:spPr>
          <a:xfrm>
            <a:off x="131531" y="6342184"/>
            <a:ext cx="480799" cy="350147"/>
          </a:xfrm>
          <a:prstGeom prst="rect">
            <a:avLst/>
          </a:prstGeom>
        </p:spPr>
      </p:pic>
    </p:spTree>
    <p:extLst>
      <p:ext uri="{BB962C8B-B14F-4D97-AF65-F5344CB8AC3E}">
        <p14:creationId xmlns:p14="http://schemas.microsoft.com/office/powerpoint/2010/main" val="3179515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2534A55-CC6E-4845-AD56-B0932FAFF4F9}"/>
              </a:ext>
            </a:extLst>
          </p:cNvPr>
          <p:cNvSpPr/>
          <p:nvPr userDrawn="1"/>
        </p:nvSpPr>
        <p:spPr>
          <a:xfrm flipV="1">
            <a:off x="0" y="0"/>
            <a:ext cx="11160125" cy="1431234"/>
          </a:xfrm>
          <a:prstGeom prst="rect">
            <a:avLst/>
          </a:prstGeom>
          <a:solidFill>
            <a:schemeClr val="tx2">
              <a:lumMod val="20000"/>
              <a:lumOff val="8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48"/>
          </a:p>
        </p:txBody>
      </p:sp>
      <p:pic>
        <p:nvPicPr>
          <p:cNvPr id="7" name="Imagen 6">
            <a:extLst>
              <a:ext uri="{FF2B5EF4-FFF2-40B4-BE49-F238E27FC236}">
                <a16:creationId xmlns:a16="http://schemas.microsoft.com/office/drawing/2014/main" xmlns="" id="{7C6C9FE2-7876-BB4B-AAAA-6AB2887410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619" y="6214868"/>
            <a:ext cx="597150" cy="479679"/>
          </a:xfrm>
          <a:prstGeom prst="rect">
            <a:avLst/>
          </a:prstGeom>
        </p:spPr>
      </p:pic>
      <p:pic>
        <p:nvPicPr>
          <p:cNvPr id="8" name="Imagen 7">
            <a:extLst>
              <a:ext uri="{FF2B5EF4-FFF2-40B4-BE49-F238E27FC236}">
                <a16:creationId xmlns:a16="http://schemas.microsoft.com/office/drawing/2014/main" xmlns="" id="{A46613BB-4EA9-9544-AF0C-213F60A3C328}"/>
              </a:ext>
            </a:extLst>
          </p:cNvPr>
          <p:cNvPicPr>
            <a:picLocks noChangeAspect="1"/>
          </p:cNvPicPr>
          <p:nvPr userDrawn="1"/>
        </p:nvPicPr>
        <p:blipFill>
          <a:blip r:embed="rId3"/>
          <a:stretch>
            <a:fillRect/>
          </a:stretch>
        </p:blipFill>
        <p:spPr>
          <a:xfrm>
            <a:off x="9953534" y="5486800"/>
            <a:ext cx="950386" cy="1197053"/>
          </a:xfrm>
          <a:prstGeom prst="rect">
            <a:avLst/>
          </a:prstGeom>
        </p:spPr>
      </p:pic>
      <p:pic>
        <p:nvPicPr>
          <p:cNvPr id="5" name="Imagen 4">
            <a:extLst>
              <a:ext uri="{FF2B5EF4-FFF2-40B4-BE49-F238E27FC236}">
                <a16:creationId xmlns:a16="http://schemas.microsoft.com/office/drawing/2014/main" xmlns="" id="{4E28A9A3-11F0-DC4C-9E7C-CD7D0EB47F9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059443" y="322767"/>
            <a:ext cx="1989317" cy="820233"/>
          </a:xfrm>
          <a:prstGeom prst="rect">
            <a:avLst/>
          </a:prstGeom>
        </p:spPr>
      </p:pic>
    </p:spTree>
    <p:extLst>
      <p:ext uri="{BB962C8B-B14F-4D97-AF65-F5344CB8AC3E}">
        <p14:creationId xmlns:p14="http://schemas.microsoft.com/office/powerpoint/2010/main" val="103172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4" name="Título 1">
            <a:extLst>
              <a:ext uri="{FF2B5EF4-FFF2-40B4-BE49-F238E27FC236}">
                <a16:creationId xmlns:a16="http://schemas.microsoft.com/office/drawing/2014/main" xmlns="" id="{3C0C78D0-A64D-6B41-A938-C4D6A997C455}"/>
              </a:ext>
            </a:extLst>
          </p:cNvPr>
          <p:cNvSpPr>
            <a:spLocks noGrp="1"/>
          </p:cNvSpPr>
          <p:nvPr>
            <p:ph type="title"/>
          </p:nvPr>
        </p:nvSpPr>
        <p:spPr>
          <a:xfrm>
            <a:off x="663486" y="1"/>
            <a:ext cx="10337593" cy="1323984"/>
          </a:xfrm>
          <a:prstGeom prst="rect">
            <a:avLst/>
          </a:prstGeom>
        </p:spPr>
        <p:txBody>
          <a:bodyPr anchor="ctr"/>
          <a:lstStyle>
            <a:lvl1pPr>
              <a:defRPr sz="3600" b="1">
                <a:latin typeface="+mn-lt"/>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421110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37768D81-318D-2946-A125-16AD292DD175}"/>
              </a:ext>
            </a:extLst>
          </p:cNvPr>
          <p:cNvSpPr/>
          <p:nvPr userDrawn="1"/>
        </p:nvSpPr>
        <p:spPr>
          <a:xfrm>
            <a:off x="0" y="1308538"/>
            <a:ext cx="11160125" cy="5549462"/>
          </a:xfrm>
          <a:prstGeom prst="rect">
            <a:avLst/>
          </a:prstGeom>
          <a:solidFill>
            <a:srgbClr val="00466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5" name="Título 1">
            <a:extLst>
              <a:ext uri="{FF2B5EF4-FFF2-40B4-BE49-F238E27FC236}">
                <a16:creationId xmlns:a16="http://schemas.microsoft.com/office/drawing/2014/main" xmlns="" id="{014B6634-E41D-4143-A229-3BE753BC1CE9}"/>
              </a:ext>
            </a:extLst>
          </p:cNvPr>
          <p:cNvSpPr>
            <a:spLocks noGrp="1"/>
          </p:cNvSpPr>
          <p:nvPr>
            <p:ph type="title"/>
          </p:nvPr>
        </p:nvSpPr>
        <p:spPr>
          <a:xfrm>
            <a:off x="663486" y="1"/>
            <a:ext cx="10337593" cy="1323984"/>
          </a:xfrm>
          <a:prstGeom prst="rect">
            <a:avLst/>
          </a:prstGeom>
        </p:spPr>
        <p:txBody>
          <a:bodyPr anchor="ctr"/>
          <a:lstStyle>
            <a:lvl1pPr>
              <a:defRPr sz="3600" b="1">
                <a:latin typeface="+mn-lt"/>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87515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ítulo y objetos">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37768D81-318D-2946-A125-16AD292DD175}"/>
              </a:ext>
            </a:extLst>
          </p:cNvPr>
          <p:cNvSpPr/>
          <p:nvPr userDrawn="1"/>
        </p:nvSpPr>
        <p:spPr>
          <a:xfrm>
            <a:off x="0" y="0"/>
            <a:ext cx="11160125" cy="6858000"/>
          </a:xfrm>
          <a:prstGeom prst="rect">
            <a:avLst/>
          </a:prstGeom>
          <a:solidFill>
            <a:srgbClr val="00466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5" name="Título 1">
            <a:extLst>
              <a:ext uri="{FF2B5EF4-FFF2-40B4-BE49-F238E27FC236}">
                <a16:creationId xmlns:a16="http://schemas.microsoft.com/office/drawing/2014/main" xmlns="" id="{014B6634-E41D-4143-A229-3BE753BC1CE9}"/>
              </a:ext>
            </a:extLst>
          </p:cNvPr>
          <p:cNvSpPr>
            <a:spLocks noGrp="1"/>
          </p:cNvSpPr>
          <p:nvPr>
            <p:ph type="title"/>
          </p:nvPr>
        </p:nvSpPr>
        <p:spPr>
          <a:xfrm>
            <a:off x="663486" y="1"/>
            <a:ext cx="10337593" cy="1323984"/>
          </a:xfrm>
          <a:prstGeom prst="rect">
            <a:avLst/>
          </a:prstGeom>
        </p:spPr>
        <p:txBody>
          <a:bodyPr anchor="ctr"/>
          <a:lstStyle>
            <a:lvl1pPr>
              <a:defRPr sz="3600" b="1">
                <a:latin typeface="+mn-lt"/>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16859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7746AC3E-5485-3D48-9B9A-206925534DA6}"/>
              </a:ext>
            </a:extLst>
          </p:cNvPr>
          <p:cNvSpPr/>
          <p:nvPr userDrawn="1"/>
        </p:nvSpPr>
        <p:spPr>
          <a:xfrm>
            <a:off x="0" y="1308538"/>
            <a:ext cx="11160125" cy="5549462"/>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2">
            <a:extLst>
              <a:ext uri="{FF2B5EF4-FFF2-40B4-BE49-F238E27FC236}">
                <a16:creationId xmlns:a16="http://schemas.microsoft.com/office/drawing/2014/main" xmlns="" id="{A6D11237-CEF8-E647-8C32-D3CAB9FDD9E8}"/>
              </a:ext>
            </a:extLst>
          </p:cNvPr>
          <p:cNvPicPr>
            <a:picLocks noChangeAspect="1"/>
          </p:cNvPicPr>
          <p:nvPr userDrawn="1"/>
        </p:nvPicPr>
        <p:blipFill>
          <a:blip r:embed="rId2"/>
          <a:stretch>
            <a:fillRect/>
          </a:stretch>
        </p:blipFill>
        <p:spPr>
          <a:xfrm>
            <a:off x="10263163" y="5910846"/>
            <a:ext cx="612983" cy="701525"/>
          </a:xfrm>
          <a:prstGeom prst="rect">
            <a:avLst/>
          </a:prstGeom>
        </p:spPr>
      </p:pic>
      <p:pic>
        <p:nvPicPr>
          <p:cNvPr id="14" name="Imagen 13">
            <a:extLst>
              <a:ext uri="{FF2B5EF4-FFF2-40B4-BE49-F238E27FC236}">
                <a16:creationId xmlns:a16="http://schemas.microsoft.com/office/drawing/2014/main" xmlns="" id="{6945A5EC-BD5F-7F47-BD5A-1B2A631E9CC4}"/>
              </a:ext>
            </a:extLst>
          </p:cNvPr>
          <p:cNvPicPr>
            <a:picLocks noChangeAspect="1"/>
          </p:cNvPicPr>
          <p:nvPr userDrawn="1"/>
        </p:nvPicPr>
        <p:blipFill>
          <a:blip r:embed="rId3"/>
          <a:stretch>
            <a:fillRect/>
          </a:stretch>
        </p:blipFill>
        <p:spPr>
          <a:xfrm>
            <a:off x="131531" y="6342184"/>
            <a:ext cx="480799" cy="350147"/>
          </a:xfrm>
          <a:prstGeom prst="rect">
            <a:avLst/>
          </a:prstGeom>
        </p:spPr>
      </p:pic>
      <p:sp>
        <p:nvSpPr>
          <p:cNvPr id="5" name="Título 1">
            <a:extLst>
              <a:ext uri="{FF2B5EF4-FFF2-40B4-BE49-F238E27FC236}">
                <a16:creationId xmlns:a16="http://schemas.microsoft.com/office/drawing/2014/main" xmlns="" id="{BD43DDA0-B813-E84A-AF6E-9CABEA82CA05}"/>
              </a:ext>
            </a:extLst>
          </p:cNvPr>
          <p:cNvSpPr>
            <a:spLocks noGrp="1"/>
          </p:cNvSpPr>
          <p:nvPr>
            <p:ph type="title"/>
          </p:nvPr>
        </p:nvSpPr>
        <p:spPr>
          <a:xfrm>
            <a:off x="663486" y="1"/>
            <a:ext cx="10337593" cy="1323984"/>
          </a:xfrm>
          <a:prstGeom prst="rect">
            <a:avLst/>
          </a:prstGeom>
        </p:spPr>
        <p:txBody>
          <a:bodyPr anchor="ctr"/>
          <a:lstStyle>
            <a:lvl1pPr>
              <a:defRPr sz="3600" b="1">
                <a:latin typeface="+mn-lt"/>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7048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4" name="Rectángulo 3">
            <a:extLst>
              <a:ext uri="{FF2B5EF4-FFF2-40B4-BE49-F238E27FC236}">
                <a16:creationId xmlns:a16="http://schemas.microsoft.com/office/drawing/2014/main" xmlns="" id="{712D7B7C-DEC4-F942-A103-9AC12FF565FC}"/>
              </a:ext>
            </a:extLst>
          </p:cNvPr>
          <p:cNvSpPr/>
          <p:nvPr userDrawn="1"/>
        </p:nvSpPr>
        <p:spPr>
          <a:xfrm>
            <a:off x="-1" y="-1"/>
            <a:ext cx="11160125" cy="1323985"/>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ítulo 1">
            <a:extLst>
              <a:ext uri="{FF2B5EF4-FFF2-40B4-BE49-F238E27FC236}">
                <a16:creationId xmlns:a16="http://schemas.microsoft.com/office/drawing/2014/main" xmlns="" id="{B3FD8826-CAF0-E448-8834-A943E6A35E0A}"/>
              </a:ext>
            </a:extLst>
          </p:cNvPr>
          <p:cNvSpPr>
            <a:spLocks noGrp="1"/>
          </p:cNvSpPr>
          <p:nvPr>
            <p:ph type="title"/>
          </p:nvPr>
        </p:nvSpPr>
        <p:spPr>
          <a:xfrm>
            <a:off x="663486" y="1"/>
            <a:ext cx="10337593" cy="1323984"/>
          </a:xfrm>
          <a:prstGeom prst="rect">
            <a:avLst/>
          </a:prstGeom>
        </p:spPr>
        <p:txBody>
          <a:bodyPr anchor="ctr"/>
          <a:lstStyle>
            <a:lvl1pPr>
              <a:defRPr sz="3600" b="1">
                <a:solidFill>
                  <a:schemeClr val="bg1"/>
                </a:solidFill>
                <a:latin typeface="+mn-lt"/>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406300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4" name="Rectángulo 3">
            <a:extLst>
              <a:ext uri="{FF2B5EF4-FFF2-40B4-BE49-F238E27FC236}">
                <a16:creationId xmlns:a16="http://schemas.microsoft.com/office/drawing/2014/main" xmlns="" id="{712D7B7C-DEC4-F942-A103-9AC12FF565FC}"/>
              </a:ext>
            </a:extLst>
          </p:cNvPr>
          <p:cNvSpPr/>
          <p:nvPr userDrawn="1"/>
        </p:nvSpPr>
        <p:spPr>
          <a:xfrm>
            <a:off x="-1" y="-1"/>
            <a:ext cx="11160125" cy="1323985"/>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ítulo 1">
            <a:extLst>
              <a:ext uri="{FF2B5EF4-FFF2-40B4-BE49-F238E27FC236}">
                <a16:creationId xmlns:a16="http://schemas.microsoft.com/office/drawing/2014/main" xmlns="" id="{B3FD8826-CAF0-E448-8834-A943E6A35E0A}"/>
              </a:ext>
            </a:extLst>
          </p:cNvPr>
          <p:cNvSpPr>
            <a:spLocks noGrp="1"/>
          </p:cNvSpPr>
          <p:nvPr>
            <p:ph type="title"/>
          </p:nvPr>
        </p:nvSpPr>
        <p:spPr>
          <a:xfrm>
            <a:off x="663486" y="1"/>
            <a:ext cx="10337593" cy="1323984"/>
          </a:xfrm>
          <a:prstGeom prst="rect">
            <a:avLst/>
          </a:prstGeom>
        </p:spPr>
        <p:txBody>
          <a:bodyPr anchor="ctr"/>
          <a:lstStyle>
            <a:lvl1pPr>
              <a:defRPr sz="3600" b="1">
                <a:solidFill>
                  <a:schemeClr val="bg1"/>
                </a:solidFill>
                <a:latin typeface="+mn-lt"/>
              </a:defRPr>
            </a:lvl1pPr>
          </a:lstStyle>
          <a:p>
            <a:r>
              <a:rPr lang="es-ES" dirty="0"/>
              <a:t>Haga clic para modificar el estilo de título del patrón</a:t>
            </a:r>
            <a:endParaRPr lang="es-CO" dirty="0"/>
          </a:p>
        </p:txBody>
      </p:sp>
      <p:sp>
        <p:nvSpPr>
          <p:cNvPr id="6" name="Rectángulo 5">
            <a:extLst>
              <a:ext uri="{FF2B5EF4-FFF2-40B4-BE49-F238E27FC236}">
                <a16:creationId xmlns:a16="http://schemas.microsoft.com/office/drawing/2014/main" xmlns="" id="{6F8170B7-C9D2-CE4E-9177-71379082097C}"/>
              </a:ext>
            </a:extLst>
          </p:cNvPr>
          <p:cNvSpPr/>
          <p:nvPr userDrawn="1"/>
        </p:nvSpPr>
        <p:spPr>
          <a:xfrm>
            <a:off x="7522590" y="1308538"/>
            <a:ext cx="3637535" cy="5549462"/>
          </a:xfrm>
          <a:prstGeom prst="rect">
            <a:avLst/>
          </a:prstGeom>
          <a:solidFill>
            <a:srgbClr val="00466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2636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FF90FFC4-290B-D048-821F-8CF20A8B0659}"/>
              </a:ext>
            </a:extLst>
          </p:cNvPr>
          <p:cNvPicPr>
            <a:picLocks noChangeAspect="1"/>
          </p:cNvPicPr>
          <p:nvPr userDrawn="1"/>
        </p:nvPicPr>
        <p:blipFill>
          <a:blip r:embed="rId2"/>
          <a:stretch>
            <a:fillRect/>
          </a:stretch>
        </p:blipFill>
        <p:spPr>
          <a:xfrm>
            <a:off x="10263163" y="5897084"/>
            <a:ext cx="619826" cy="720000"/>
          </a:xfrm>
          <a:prstGeom prst="rect">
            <a:avLst/>
          </a:prstGeom>
        </p:spPr>
      </p:pic>
      <p:pic>
        <p:nvPicPr>
          <p:cNvPr id="14" name="Imagen 13">
            <a:extLst>
              <a:ext uri="{FF2B5EF4-FFF2-40B4-BE49-F238E27FC236}">
                <a16:creationId xmlns:a16="http://schemas.microsoft.com/office/drawing/2014/main" xmlns="" id="{4DF27BF4-8A3B-2E4F-A61A-5181944EB8BF}"/>
              </a:ext>
            </a:extLst>
          </p:cNvPr>
          <p:cNvPicPr>
            <a:picLocks noChangeAspect="1"/>
          </p:cNvPicPr>
          <p:nvPr userDrawn="1"/>
        </p:nvPicPr>
        <p:blipFill>
          <a:blip r:embed="rId3"/>
          <a:stretch>
            <a:fillRect/>
          </a:stretch>
        </p:blipFill>
        <p:spPr>
          <a:xfrm>
            <a:off x="131531" y="6342184"/>
            <a:ext cx="481452" cy="350147"/>
          </a:xfrm>
          <a:prstGeom prst="rect">
            <a:avLst/>
          </a:prstGeom>
        </p:spPr>
      </p:pic>
      <p:sp>
        <p:nvSpPr>
          <p:cNvPr id="4" name="Rectángulo 3">
            <a:extLst>
              <a:ext uri="{FF2B5EF4-FFF2-40B4-BE49-F238E27FC236}">
                <a16:creationId xmlns:a16="http://schemas.microsoft.com/office/drawing/2014/main" xmlns="" id="{712D7B7C-DEC4-F942-A103-9AC12FF565FC}"/>
              </a:ext>
            </a:extLst>
          </p:cNvPr>
          <p:cNvSpPr/>
          <p:nvPr userDrawn="1"/>
        </p:nvSpPr>
        <p:spPr>
          <a:xfrm>
            <a:off x="-1" y="-1"/>
            <a:ext cx="11160125" cy="1323985"/>
          </a:xfrm>
          <a:prstGeom prst="rect">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7" name="Título 1">
            <a:extLst>
              <a:ext uri="{FF2B5EF4-FFF2-40B4-BE49-F238E27FC236}">
                <a16:creationId xmlns:a16="http://schemas.microsoft.com/office/drawing/2014/main" xmlns="" id="{B3FD8826-CAF0-E448-8834-A943E6A35E0A}"/>
              </a:ext>
            </a:extLst>
          </p:cNvPr>
          <p:cNvSpPr>
            <a:spLocks noGrp="1"/>
          </p:cNvSpPr>
          <p:nvPr>
            <p:ph type="title"/>
          </p:nvPr>
        </p:nvSpPr>
        <p:spPr>
          <a:xfrm>
            <a:off x="663486" y="-1"/>
            <a:ext cx="10337593" cy="1323985"/>
          </a:xfrm>
          <a:prstGeom prst="rect">
            <a:avLst/>
          </a:prstGeom>
        </p:spPr>
        <p:txBody>
          <a:bodyPr anchor="ctr"/>
          <a:lstStyle>
            <a:lvl1pPr>
              <a:defRPr sz="3600" b="1">
                <a:solidFill>
                  <a:schemeClr val="bg1"/>
                </a:solidFill>
                <a:latin typeface="+mn-lt"/>
              </a:defRPr>
            </a:lvl1pPr>
          </a:lstStyle>
          <a:p>
            <a:r>
              <a:rPr lang="es-ES" dirty="0"/>
              <a:t>Haga clic para modificar el estilo de título del patrón</a:t>
            </a:r>
            <a:endParaRPr lang="es-CO" dirty="0"/>
          </a:p>
        </p:txBody>
      </p:sp>
      <p:sp>
        <p:nvSpPr>
          <p:cNvPr id="6" name="Rectángulo 5">
            <a:extLst>
              <a:ext uri="{FF2B5EF4-FFF2-40B4-BE49-F238E27FC236}">
                <a16:creationId xmlns:a16="http://schemas.microsoft.com/office/drawing/2014/main" xmlns="" id="{6F8170B7-C9D2-CE4E-9177-71379082097C}"/>
              </a:ext>
            </a:extLst>
          </p:cNvPr>
          <p:cNvSpPr/>
          <p:nvPr userDrawn="1"/>
        </p:nvSpPr>
        <p:spPr>
          <a:xfrm>
            <a:off x="-2" y="1308538"/>
            <a:ext cx="3610467" cy="5549462"/>
          </a:xfrm>
          <a:prstGeom prst="rect">
            <a:avLst/>
          </a:prstGeom>
          <a:solidFill>
            <a:srgbClr val="00466B">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618227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A9F88E-2DEB-427A-ABAC-1DADA7204631}"/>
              </a:ext>
            </a:extLst>
          </p:cNvPr>
          <p:cNvSpPr>
            <a:spLocks noGrp="1"/>
          </p:cNvSpPr>
          <p:nvPr>
            <p:ph type="title"/>
          </p:nvPr>
        </p:nvSpPr>
        <p:spPr>
          <a:xfrm>
            <a:off x="766763" y="365125"/>
            <a:ext cx="9626600" cy="1325563"/>
          </a:xfrm>
          <a:prstGeom prst="rect">
            <a:avLst/>
          </a:prstGeom>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xmlns="" id="{582F7D75-FEAA-47DF-A910-A778D5AB772B}"/>
              </a:ext>
            </a:extLst>
          </p:cNvPr>
          <p:cNvSpPr>
            <a:spLocks noGrp="1"/>
          </p:cNvSpPr>
          <p:nvPr>
            <p:ph sz="half" idx="1"/>
          </p:nvPr>
        </p:nvSpPr>
        <p:spPr>
          <a:xfrm>
            <a:off x="766763" y="1825625"/>
            <a:ext cx="47371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xmlns="" id="{51C0CD32-333A-40A4-B484-E122C54B288B}"/>
              </a:ext>
            </a:extLst>
          </p:cNvPr>
          <p:cNvSpPr>
            <a:spLocks noGrp="1"/>
          </p:cNvSpPr>
          <p:nvPr>
            <p:ph sz="half" idx="2"/>
          </p:nvPr>
        </p:nvSpPr>
        <p:spPr>
          <a:xfrm>
            <a:off x="5656263" y="1825625"/>
            <a:ext cx="47371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xmlns="" id="{65A7FFDC-7249-4EF1-BD29-2632DF28498F}"/>
              </a:ext>
            </a:extLst>
          </p:cNvPr>
          <p:cNvSpPr>
            <a:spLocks noGrp="1"/>
          </p:cNvSpPr>
          <p:nvPr>
            <p:ph type="dt" sz="half" idx="10"/>
          </p:nvPr>
        </p:nvSpPr>
        <p:spPr>
          <a:xfrm>
            <a:off x="766763" y="6356350"/>
            <a:ext cx="2511425" cy="365125"/>
          </a:xfrm>
          <a:prstGeom prst="rect">
            <a:avLst/>
          </a:prstGeom>
        </p:spPr>
        <p:txBody>
          <a:bodyPr/>
          <a:lstStyle/>
          <a:p>
            <a:fld id="{3A86E857-D9C8-46D1-B140-5EA37735216C}" type="datetimeFigureOut">
              <a:rPr lang="es-CO" smtClean="0"/>
              <a:pPr/>
              <a:t>7/09/2023</a:t>
            </a:fld>
            <a:endParaRPr lang="es-CO"/>
          </a:p>
        </p:txBody>
      </p:sp>
      <p:sp>
        <p:nvSpPr>
          <p:cNvPr id="6" name="Marcador de pie de página 5">
            <a:extLst>
              <a:ext uri="{FF2B5EF4-FFF2-40B4-BE49-F238E27FC236}">
                <a16:creationId xmlns:a16="http://schemas.microsoft.com/office/drawing/2014/main" xmlns="" id="{AE2A1706-988A-42A2-A1F6-2A6F173C1DFB}"/>
              </a:ext>
            </a:extLst>
          </p:cNvPr>
          <p:cNvSpPr>
            <a:spLocks noGrp="1"/>
          </p:cNvSpPr>
          <p:nvPr>
            <p:ph type="ftr" sz="quarter" idx="11"/>
          </p:nvPr>
        </p:nvSpPr>
        <p:spPr>
          <a:xfrm>
            <a:off x="3697288" y="6356350"/>
            <a:ext cx="376555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xmlns="" id="{4124C675-C10C-4FE8-B608-9B344AC38AAD}"/>
              </a:ext>
            </a:extLst>
          </p:cNvPr>
          <p:cNvSpPr>
            <a:spLocks noGrp="1"/>
          </p:cNvSpPr>
          <p:nvPr>
            <p:ph type="sldNum" sz="quarter" idx="12"/>
          </p:nvPr>
        </p:nvSpPr>
        <p:spPr>
          <a:xfrm>
            <a:off x="7881938" y="6356350"/>
            <a:ext cx="2511425" cy="365125"/>
          </a:xfrm>
          <a:prstGeom prst="rect">
            <a:avLst/>
          </a:prstGeom>
        </p:spPr>
        <p:txBody>
          <a:bodyPr/>
          <a:lstStyle/>
          <a:p>
            <a:fld id="{3A7C4F76-D68E-47DE-8270-9A99DA2D015B}" type="slidenum">
              <a:rPr lang="es-CO" smtClean="0"/>
              <a:pPr/>
              <a:t>‹Nº›</a:t>
            </a:fld>
            <a:endParaRPr lang="es-CO"/>
          </a:p>
        </p:txBody>
      </p:sp>
    </p:spTree>
    <p:extLst>
      <p:ext uri="{BB962C8B-B14F-4D97-AF65-F5344CB8AC3E}">
        <p14:creationId xmlns:p14="http://schemas.microsoft.com/office/powerpoint/2010/main" val="4080236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020495"/>
      </p:ext>
    </p:extLst>
  </p:cSld>
  <p:clrMap bg1="lt1" tx1="dk1" bg2="lt2" tx2="dk2" accent1="accent1" accent2="accent2" accent3="accent3" accent4="accent4" accent5="accent5" accent6="accent6" hlink="hlink" folHlink="folHlink"/>
  <p:sldLayoutIdLst>
    <p:sldLayoutId id="2147483688" r:id="rId1"/>
    <p:sldLayoutId id="2147483699" r:id="rId2"/>
    <p:sldLayoutId id="2147483689" r:id="rId3"/>
    <p:sldLayoutId id="2147483705" r:id="rId4"/>
    <p:sldLayoutId id="2147483690" r:id="rId5"/>
    <p:sldLayoutId id="2147483701" r:id="rId6"/>
    <p:sldLayoutId id="2147483702" r:id="rId7"/>
    <p:sldLayoutId id="2147483703"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704" r:id="rId17"/>
    <p:sldLayoutId id="2147483707" r:id="rId18"/>
    <p:sldLayoutId id="214748370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7.emf"/><Relationship Id="rId5" Type="http://schemas.openxmlformats.org/officeDocument/2006/relationships/image" Target="../media/image10.jp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hyperlink" Target="https://www.metropol.gov.co/ambiental/calidad-del-aire/Paginas/Gobernanza-PIGECA/generalidades.aspx"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5.pn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11.wdp"/><Relationship Id="rId3" Type="http://schemas.openxmlformats.org/officeDocument/2006/relationships/image" Target="../media/image50.JPG"/><Relationship Id="rId7" Type="http://schemas.microsoft.com/office/2007/relationships/hdphoto" Target="../media/hdphoto8.wdp"/><Relationship Id="rId12"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54.png"/><Relationship Id="rId4" Type="http://schemas.openxmlformats.org/officeDocument/2006/relationships/image" Target="../media/image51.pn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8.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16.wdp"/><Relationship Id="rId2" Type="http://schemas.openxmlformats.org/officeDocument/2006/relationships/image" Target="../media/image57.JPG"/><Relationship Id="rId1" Type="http://schemas.openxmlformats.org/officeDocument/2006/relationships/slideLayout" Target="../slideLayouts/slideLayout6.xml"/><Relationship Id="rId6" Type="http://schemas.microsoft.com/office/2007/relationships/hdphoto" Target="../media/hdphoto13.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eg"/><Relationship Id="rId4" Type="http://schemas.openxmlformats.org/officeDocument/2006/relationships/image" Target="../media/image64.tiff"/></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image" Target="../media/image78.emf"/><Relationship Id="rId3" Type="http://schemas.openxmlformats.org/officeDocument/2006/relationships/image" Target="../media/image68.jpeg"/><Relationship Id="rId7" Type="http://schemas.openxmlformats.org/officeDocument/2006/relationships/image" Target="../media/image72.emf"/><Relationship Id="rId12"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jpeg"/><Relationship Id="rId11" Type="http://schemas.openxmlformats.org/officeDocument/2006/relationships/image" Target="../media/image76.emf"/><Relationship Id="rId5" Type="http://schemas.openxmlformats.org/officeDocument/2006/relationships/image" Target="../media/image70.jpeg"/><Relationship Id="rId10" Type="http://schemas.openxmlformats.org/officeDocument/2006/relationships/image" Target="../media/image75.emf"/><Relationship Id="rId4" Type="http://schemas.openxmlformats.org/officeDocument/2006/relationships/image" Target="../media/image69.jpeg"/><Relationship Id="rId9" Type="http://schemas.openxmlformats.org/officeDocument/2006/relationships/image" Target="../media/image74.emf"/><Relationship Id="rId14" Type="http://schemas.openxmlformats.org/officeDocument/2006/relationships/image" Target="../media/image79.emf"/></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1.emf"/><Relationship Id="rId4" Type="http://schemas.openxmlformats.org/officeDocument/2006/relationships/image" Target="../media/image80.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hyperlink" Target="https://www.metropol.gov.co/ambiental/calidad-del-aire/Paginas/Gestion-integral/PIGECA.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xmlns="" id="{2FD59FEC-4BFB-4243-8427-198179D2C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362"/>
            <a:ext cx="11160125" cy="6875362"/>
          </a:xfrm>
          <a:prstGeom prst="rect">
            <a:avLst/>
          </a:prstGeom>
        </p:spPr>
      </p:pic>
      <p:pic>
        <p:nvPicPr>
          <p:cNvPr id="22" name="Imagen 21">
            <a:extLst>
              <a:ext uri="{FF2B5EF4-FFF2-40B4-BE49-F238E27FC236}">
                <a16:creationId xmlns:a16="http://schemas.microsoft.com/office/drawing/2014/main" xmlns="" id="{C080A3C4-E91A-7642-8A4A-C48DDA811079}"/>
              </a:ext>
            </a:extLst>
          </p:cNvPr>
          <p:cNvPicPr>
            <a:picLocks noChangeAspect="1"/>
          </p:cNvPicPr>
          <p:nvPr/>
        </p:nvPicPr>
        <p:blipFill>
          <a:blip r:embed="rId3"/>
          <a:stretch>
            <a:fillRect/>
          </a:stretch>
        </p:blipFill>
        <p:spPr>
          <a:xfrm>
            <a:off x="9412319" y="468433"/>
            <a:ext cx="1280733" cy="1468356"/>
          </a:xfrm>
          <a:prstGeom prst="rect">
            <a:avLst/>
          </a:prstGeom>
        </p:spPr>
      </p:pic>
      <p:sp>
        <p:nvSpPr>
          <p:cNvPr id="9" name="CuadroTexto 8">
            <a:extLst>
              <a:ext uri="{FF2B5EF4-FFF2-40B4-BE49-F238E27FC236}">
                <a16:creationId xmlns:a16="http://schemas.microsoft.com/office/drawing/2014/main" xmlns="" id="{C591E187-74FF-7443-B849-BDC2DC4714A4}"/>
              </a:ext>
            </a:extLst>
          </p:cNvPr>
          <p:cNvSpPr txBox="1"/>
          <p:nvPr/>
        </p:nvSpPr>
        <p:spPr>
          <a:xfrm>
            <a:off x="1819723" y="2899240"/>
            <a:ext cx="8232962" cy="1495254"/>
          </a:xfrm>
          <a:prstGeom prst="rect">
            <a:avLst/>
          </a:prstGeom>
          <a:noFill/>
          <a:effectLst>
            <a:outerShdw blurRad="50800" dist="38100" dir="2700000" algn="tl" rotWithShape="0">
              <a:prstClr val="black">
                <a:alpha val="40000"/>
              </a:prstClr>
            </a:outerShdw>
          </a:effectLst>
        </p:spPr>
        <p:txBody>
          <a:bodyPr wrap="square" rtlCol="0" anchor="t">
            <a:noAutofit/>
          </a:bodyPr>
          <a:lstStyle/>
          <a:p>
            <a:pPr>
              <a:lnSpc>
                <a:spcPct val="90000"/>
              </a:lnSpc>
            </a:pPr>
            <a:r>
              <a:rPr lang="es-CO" sz="6000" b="1" dirty="0">
                <a:solidFill>
                  <a:schemeClr val="bg1"/>
                </a:solidFill>
                <a:cs typeface="Calibri"/>
              </a:rPr>
              <a:t>Título</a:t>
            </a:r>
          </a:p>
        </p:txBody>
      </p:sp>
      <p:sp>
        <p:nvSpPr>
          <p:cNvPr id="10" name="CuadroTexto 9">
            <a:extLst>
              <a:ext uri="{FF2B5EF4-FFF2-40B4-BE49-F238E27FC236}">
                <a16:creationId xmlns:a16="http://schemas.microsoft.com/office/drawing/2014/main" xmlns="" id="{0464DC8B-2C57-A24E-9220-6778DAC715AD}"/>
              </a:ext>
            </a:extLst>
          </p:cNvPr>
          <p:cNvSpPr txBox="1"/>
          <p:nvPr/>
        </p:nvSpPr>
        <p:spPr>
          <a:xfrm>
            <a:off x="1787066" y="3793911"/>
            <a:ext cx="10660476" cy="1495254"/>
          </a:xfrm>
          <a:prstGeom prst="rect">
            <a:avLst/>
          </a:prstGeom>
          <a:noFill/>
          <a:effectLst>
            <a:outerShdw blurRad="50800" dist="38100" dir="2700000" algn="tl" rotWithShape="0">
              <a:prstClr val="black">
                <a:alpha val="40000"/>
              </a:prstClr>
            </a:outerShdw>
          </a:effectLst>
        </p:spPr>
        <p:txBody>
          <a:bodyPr wrap="square" rtlCol="0" anchor="t">
            <a:noAutofit/>
          </a:bodyPr>
          <a:lstStyle/>
          <a:p>
            <a:pPr>
              <a:lnSpc>
                <a:spcPct val="90000"/>
              </a:lnSpc>
            </a:pPr>
            <a:r>
              <a:rPr lang="es-CO" sz="3600">
                <a:solidFill>
                  <a:schemeClr val="bg1"/>
                </a:solidFill>
                <a:cs typeface="Calibri"/>
              </a:rPr>
              <a:t>Complemento</a:t>
            </a:r>
          </a:p>
        </p:txBody>
      </p:sp>
      <p:pic>
        <p:nvPicPr>
          <p:cNvPr id="21" name="Imagen 20">
            <a:extLst>
              <a:ext uri="{FF2B5EF4-FFF2-40B4-BE49-F238E27FC236}">
                <a16:creationId xmlns:a16="http://schemas.microsoft.com/office/drawing/2014/main" xmlns="" id="{A7F21401-F4DC-A54B-B6F0-CE24EF7979B8}"/>
              </a:ext>
            </a:extLst>
          </p:cNvPr>
          <p:cNvPicPr>
            <a:picLocks noChangeAspect="1"/>
          </p:cNvPicPr>
          <p:nvPr/>
        </p:nvPicPr>
        <p:blipFill>
          <a:blip r:embed="rId4"/>
          <a:stretch>
            <a:fillRect/>
          </a:stretch>
        </p:blipFill>
        <p:spPr>
          <a:xfrm>
            <a:off x="248464" y="6134044"/>
            <a:ext cx="770852" cy="513172"/>
          </a:xfrm>
          <a:prstGeom prst="rect">
            <a:avLst/>
          </a:prstGeom>
        </p:spPr>
      </p:pic>
      <p:pic>
        <p:nvPicPr>
          <p:cNvPr id="2" name="Imagen 1">
            <a:extLst>
              <a:ext uri="{FF2B5EF4-FFF2-40B4-BE49-F238E27FC236}">
                <a16:creationId xmlns:a16="http://schemas.microsoft.com/office/drawing/2014/main" xmlns="" id="{B4116DF6-9E35-7A00-FE44-27975E3993BF}"/>
              </a:ext>
            </a:extLst>
          </p:cNvPr>
          <p:cNvPicPr>
            <a:picLocks noChangeAspect="1"/>
          </p:cNvPicPr>
          <p:nvPr/>
        </p:nvPicPr>
        <p:blipFill rotWithShape="1">
          <a:blip r:embed="rId5"/>
          <a:srcRect t="6491" b="18509"/>
          <a:stretch/>
        </p:blipFill>
        <p:spPr>
          <a:xfrm flipV="1">
            <a:off x="0" y="0"/>
            <a:ext cx="11160125" cy="6858000"/>
          </a:xfrm>
          <a:prstGeom prst="rect">
            <a:avLst/>
          </a:prstGeom>
        </p:spPr>
      </p:pic>
      <p:sp>
        <p:nvSpPr>
          <p:cNvPr id="3" name="Título 1">
            <a:extLst>
              <a:ext uri="{FF2B5EF4-FFF2-40B4-BE49-F238E27FC236}">
                <a16:creationId xmlns:a16="http://schemas.microsoft.com/office/drawing/2014/main" xmlns="" id="{CE797E40-08D6-AAF2-FA32-1BDCBF004149}"/>
              </a:ext>
            </a:extLst>
          </p:cNvPr>
          <p:cNvSpPr txBox="1">
            <a:spLocks/>
          </p:cNvSpPr>
          <p:nvPr/>
        </p:nvSpPr>
        <p:spPr>
          <a:xfrm>
            <a:off x="322767" y="417764"/>
            <a:ext cx="9788387" cy="25892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4000" b="1" dirty="0">
                <a:solidFill>
                  <a:srgbClr val="28347D"/>
                </a:solidFill>
                <a:latin typeface="+mn-lt"/>
              </a:rPr>
              <a:t>Gestión de la calidad del aire </a:t>
            </a:r>
          </a:p>
          <a:p>
            <a:r>
              <a:rPr lang="es-CO" sz="4000" b="1" dirty="0">
                <a:solidFill>
                  <a:srgbClr val="28347D"/>
                </a:solidFill>
                <a:latin typeface="+mn-lt"/>
              </a:rPr>
              <a:t>en el Valle de Aburrá</a:t>
            </a:r>
          </a:p>
          <a:p>
            <a:r>
              <a:rPr lang="es-CO" sz="3200" b="1" dirty="0">
                <a:solidFill>
                  <a:srgbClr val="28347D"/>
                </a:solidFill>
                <a:latin typeface="+mn-lt"/>
              </a:rPr>
              <a:t>Éxitos y desafios que inspiran al Oriente antioqueño</a:t>
            </a:r>
            <a:endParaRPr lang="es-CO" sz="2000" b="1" dirty="0">
              <a:solidFill>
                <a:srgbClr val="28347D"/>
              </a:solidFill>
              <a:latin typeface="+mn-lt"/>
            </a:endParaRPr>
          </a:p>
          <a:p>
            <a:r>
              <a:rPr lang="es-CO" sz="2000" b="1" dirty="0">
                <a:solidFill>
                  <a:srgbClr val="28347D"/>
                </a:solidFill>
                <a:latin typeface="+mn-lt"/>
              </a:rPr>
              <a:t>Juan David Palacio C., director</a:t>
            </a:r>
          </a:p>
          <a:p>
            <a:r>
              <a:rPr lang="es-CO" sz="2000" b="1" dirty="0">
                <a:solidFill>
                  <a:srgbClr val="28347D"/>
                </a:solidFill>
                <a:latin typeface="+mn-lt"/>
              </a:rPr>
              <a:t>ÁREA METROPOLITANA DEL VALLE DE ABURRÁ</a:t>
            </a:r>
            <a:endParaRPr lang="es-ES" sz="2000" b="1" dirty="0">
              <a:solidFill>
                <a:srgbClr val="28347D"/>
              </a:solidFill>
              <a:latin typeface="+mn-lt"/>
            </a:endParaRPr>
          </a:p>
        </p:txBody>
      </p:sp>
      <p:pic>
        <p:nvPicPr>
          <p:cNvPr id="5" name="Imagen 4">
            <a:extLst>
              <a:ext uri="{FF2B5EF4-FFF2-40B4-BE49-F238E27FC236}">
                <a16:creationId xmlns:a16="http://schemas.microsoft.com/office/drawing/2014/main" xmlns="" id="{79B9FD26-79C8-2BF3-3B8C-ACE55790BA6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98481" y="301063"/>
            <a:ext cx="2713180" cy="1024014"/>
          </a:xfrm>
          <a:prstGeom prst="rect">
            <a:avLst/>
          </a:prstGeom>
        </p:spPr>
      </p:pic>
      <p:pic>
        <p:nvPicPr>
          <p:cNvPr id="7" name="Imagen 6">
            <a:extLst>
              <a:ext uri="{FF2B5EF4-FFF2-40B4-BE49-F238E27FC236}">
                <a16:creationId xmlns:a16="http://schemas.microsoft.com/office/drawing/2014/main" xmlns="" id="{18E2E2B5-44A9-9F88-F1D5-8475FB55DC21}"/>
              </a:ext>
            </a:extLst>
          </p:cNvPr>
          <p:cNvPicPr>
            <a:picLocks noChangeAspect="1"/>
          </p:cNvPicPr>
          <p:nvPr/>
        </p:nvPicPr>
        <p:blipFill>
          <a:blip r:embed="rId3"/>
          <a:stretch>
            <a:fillRect/>
          </a:stretch>
        </p:blipFill>
        <p:spPr>
          <a:xfrm>
            <a:off x="9555071" y="5217718"/>
            <a:ext cx="1158525" cy="1328245"/>
          </a:xfrm>
          <a:prstGeom prst="rect">
            <a:avLst/>
          </a:prstGeom>
        </p:spPr>
      </p:pic>
    </p:spTree>
    <p:extLst>
      <p:ext uri="{BB962C8B-B14F-4D97-AF65-F5344CB8AC3E}">
        <p14:creationId xmlns:p14="http://schemas.microsoft.com/office/powerpoint/2010/main" val="297882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dondear rectángulo de esquina del mismo lado 20">
            <a:extLst>
              <a:ext uri="{FF2B5EF4-FFF2-40B4-BE49-F238E27FC236}">
                <a16:creationId xmlns:a16="http://schemas.microsoft.com/office/drawing/2014/main" xmlns="" id="{E087637C-BA7F-EAC6-4478-D9B4B1438C63}"/>
              </a:ext>
            </a:extLst>
          </p:cNvPr>
          <p:cNvSpPr/>
          <p:nvPr/>
        </p:nvSpPr>
        <p:spPr>
          <a:xfrm>
            <a:off x="684154" y="1790700"/>
            <a:ext cx="7512161" cy="4379621"/>
          </a:xfrm>
          <a:prstGeom prst="round2SameRect">
            <a:avLst>
              <a:gd name="adj1" fmla="val 5581"/>
              <a:gd name="adj2" fmla="val 0"/>
            </a:avLst>
          </a:prstGeom>
          <a:solidFill>
            <a:srgbClr val="006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dondear rectángulo de esquina del mismo lado 21">
            <a:extLst>
              <a:ext uri="{FF2B5EF4-FFF2-40B4-BE49-F238E27FC236}">
                <a16:creationId xmlns:a16="http://schemas.microsoft.com/office/drawing/2014/main" xmlns="" id="{569D4AE9-402A-BA5B-60C5-44D45C888979}"/>
              </a:ext>
            </a:extLst>
          </p:cNvPr>
          <p:cNvSpPr/>
          <p:nvPr/>
        </p:nvSpPr>
        <p:spPr>
          <a:xfrm>
            <a:off x="2520222" y="2883561"/>
            <a:ext cx="5519160" cy="3134360"/>
          </a:xfrm>
          <a:prstGeom prst="round2SameRect">
            <a:avLst>
              <a:gd name="adj1" fmla="val 6105"/>
              <a:gd name="adj2" fmla="val 4831"/>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dondear rectángulo de esquina del mismo lado 22">
            <a:extLst>
              <a:ext uri="{FF2B5EF4-FFF2-40B4-BE49-F238E27FC236}">
                <a16:creationId xmlns:a16="http://schemas.microsoft.com/office/drawing/2014/main" xmlns="" id="{A474099B-A1FF-E3F6-0048-9E41321FF15A}"/>
              </a:ext>
            </a:extLst>
          </p:cNvPr>
          <p:cNvSpPr/>
          <p:nvPr/>
        </p:nvSpPr>
        <p:spPr>
          <a:xfrm>
            <a:off x="4045112" y="4036192"/>
            <a:ext cx="3792565" cy="1620596"/>
          </a:xfrm>
          <a:prstGeom prst="round2SameRect">
            <a:avLst>
              <a:gd name="adj1" fmla="val 7321"/>
              <a:gd name="adj2" fmla="val 9473"/>
            </a:avLst>
          </a:prstGeom>
          <a:solidFill>
            <a:schemeClr val="bg1">
              <a:alpha val="457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xmlns="" id="{84C265A9-221B-50A5-28F3-A952F620F54E}"/>
              </a:ext>
            </a:extLst>
          </p:cNvPr>
          <p:cNvSpPr txBox="1"/>
          <p:nvPr/>
        </p:nvSpPr>
        <p:spPr>
          <a:xfrm>
            <a:off x="684155" y="2074084"/>
            <a:ext cx="7238483" cy="646331"/>
          </a:xfrm>
          <a:prstGeom prst="rect">
            <a:avLst/>
          </a:prstGeom>
          <a:noFill/>
        </p:spPr>
        <p:txBody>
          <a:bodyPr wrap="square" rtlCol="0">
            <a:spAutoFit/>
          </a:bodyPr>
          <a:lstStyle/>
          <a:p>
            <a:pPr algn="ctr"/>
            <a:r>
              <a:rPr lang="es-MX" b="1" dirty="0">
                <a:solidFill>
                  <a:schemeClr val="bg1"/>
                </a:solidFill>
                <a:latin typeface="Calibri" panose="020F0502020204030204" pitchFamily="34" charset="0"/>
                <a:cs typeface="Calibri" panose="020F0502020204030204" pitchFamily="34" charset="0"/>
              </a:rPr>
              <a:t>INSTANCIAS DE ASESORÍA, SEGUIMIENTO, ARTICULACIÓN, </a:t>
            </a:r>
            <a:br>
              <a:rPr lang="es-MX" b="1" dirty="0">
                <a:solidFill>
                  <a:schemeClr val="bg1"/>
                </a:solidFill>
                <a:latin typeface="Calibri" panose="020F0502020204030204" pitchFamily="34" charset="0"/>
                <a:cs typeface="Calibri" panose="020F0502020204030204" pitchFamily="34" charset="0"/>
              </a:rPr>
            </a:br>
            <a:r>
              <a:rPr lang="es-MX" b="1" dirty="0">
                <a:solidFill>
                  <a:schemeClr val="bg1"/>
                </a:solidFill>
                <a:latin typeface="Calibri" panose="020F0502020204030204" pitchFamily="34" charset="0"/>
                <a:cs typeface="Calibri" panose="020F0502020204030204" pitchFamily="34" charset="0"/>
              </a:rPr>
              <a:t>FORMACIÓN Y CORRESPONSABILIDAD </a:t>
            </a:r>
          </a:p>
        </p:txBody>
      </p:sp>
      <p:sp>
        <p:nvSpPr>
          <p:cNvPr id="3" name="CuadroTexto 2">
            <a:extLst>
              <a:ext uri="{FF2B5EF4-FFF2-40B4-BE49-F238E27FC236}">
                <a16:creationId xmlns:a16="http://schemas.microsoft.com/office/drawing/2014/main" xmlns="" id="{A7CFB5C0-EDBB-F8DA-8FE4-83830262BF3F}"/>
              </a:ext>
            </a:extLst>
          </p:cNvPr>
          <p:cNvSpPr txBox="1"/>
          <p:nvPr/>
        </p:nvSpPr>
        <p:spPr>
          <a:xfrm>
            <a:off x="8275298" y="1957488"/>
            <a:ext cx="2646132" cy="2585323"/>
          </a:xfrm>
          <a:prstGeom prst="rect">
            <a:avLst/>
          </a:prstGeom>
          <a:noFill/>
        </p:spPr>
        <p:txBody>
          <a:bodyPr wrap="square" rtlCol="0">
            <a:spAutoFit/>
          </a:bodyPr>
          <a:lstStyle/>
          <a:p>
            <a:pPr marL="450900" indent="-342900" algn="just">
              <a:buClr>
                <a:srgbClr val="006996"/>
              </a:buClr>
              <a:buFont typeface="Wingdings" pitchFamily="2" charset="2"/>
              <a:buChar char="Ø"/>
            </a:pPr>
            <a:r>
              <a:rPr lang="es-CO" b="1" dirty="0">
                <a:solidFill>
                  <a:schemeClr val="bg1"/>
                </a:solidFill>
              </a:rPr>
              <a:t>El Valle de Aburrá cuenta con un </a:t>
            </a:r>
            <a:br>
              <a:rPr lang="es-CO" b="1" dirty="0">
                <a:solidFill>
                  <a:schemeClr val="bg1"/>
                </a:solidFill>
              </a:rPr>
            </a:br>
            <a:r>
              <a:rPr lang="es-CO" b="1" dirty="0">
                <a:solidFill>
                  <a:schemeClr val="bg1"/>
                </a:solidFill>
              </a:rPr>
              <a:t>Plan Integral de Gestión de la Calidad del Aire que define roles y acciones para cada uno de los actores del territorio.</a:t>
            </a:r>
          </a:p>
        </p:txBody>
      </p:sp>
      <p:sp>
        <p:nvSpPr>
          <p:cNvPr id="4" name="CuadroTexto 3">
            <a:extLst>
              <a:ext uri="{FF2B5EF4-FFF2-40B4-BE49-F238E27FC236}">
                <a16:creationId xmlns:a16="http://schemas.microsoft.com/office/drawing/2014/main" xmlns="" id="{F72205B3-B3B3-0E43-B8A7-F286FB36BE72}"/>
              </a:ext>
            </a:extLst>
          </p:cNvPr>
          <p:cNvSpPr txBox="1"/>
          <p:nvPr/>
        </p:nvSpPr>
        <p:spPr>
          <a:xfrm>
            <a:off x="582554" y="6433801"/>
            <a:ext cx="7459394" cy="246221"/>
          </a:xfrm>
          <a:prstGeom prst="rect">
            <a:avLst/>
          </a:prstGeom>
          <a:noFill/>
        </p:spPr>
        <p:txBody>
          <a:bodyPr wrap="square">
            <a:spAutoFit/>
          </a:bodyPr>
          <a:lstStyle/>
          <a:p>
            <a:r>
              <a:rPr lang="es-CO" sz="1000" dirty="0">
                <a:solidFill>
                  <a:schemeClr val="bg1"/>
                </a:solidFill>
                <a:hlinkClick r:id="rId3">
                  <a:extLst>
                    <a:ext uri="{A12FA001-AC4F-418D-AE19-62706E023703}">
                      <ahyp:hlinkClr xmlns:ahyp="http://schemas.microsoft.com/office/drawing/2018/hyperlinkcolor" xmlns="" val="tx"/>
                    </a:ext>
                  </a:extLst>
                </a:hlinkClick>
              </a:rPr>
              <a:t>https://www.metropol.gov.co/ambiental/calidad-del-aire/Paginas/Gobernanza-PIGECA/generalidades.aspx</a:t>
            </a:r>
            <a:r>
              <a:rPr lang="es-CO" sz="1000" dirty="0">
                <a:solidFill>
                  <a:schemeClr val="bg1"/>
                </a:solidFill>
              </a:rPr>
              <a:t> </a:t>
            </a:r>
          </a:p>
        </p:txBody>
      </p:sp>
      <p:sp>
        <p:nvSpPr>
          <p:cNvPr id="6" name="Título 1">
            <a:extLst>
              <a:ext uri="{FF2B5EF4-FFF2-40B4-BE49-F238E27FC236}">
                <a16:creationId xmlns:a16="http://schemas.microsoft.com/office/drawing/2014/main" xmlns="" id="{B59DC442-A6FB-2756-E836-8B42BDA930C3}"/>
              </a:ext>
            </a:extLst>
          </p:cNvPr>
          <p:cNvSpPr txBox="1">
            <a:spLocks/>
          </p:cNvSpPr>
          <p:nvPr/>
        </p:nvSpPr>
        <p:spPr>
          <a:xfrm>
            <a:off x="1" y="389426"/>
            <a:ext cx="11160124" cy="61466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latin typeface="+mn-lt"/>
              </a:rPr>
              <a:t>Gobernanza del PIGECA</a:t>
            </a:r>
            <a:endParaRPr lang="es-CO" sz="3600" dirty="0"/>
          </a:p>
        </p:txBody>
      </p:sp>
      <p:sp>
        <p:nvSpPr>
          <p:cNvPr id="8" name="CuadroTexto 7">
            <a:extLst>
              <a:ext uri="{FF2B5EF4-FFF2-40B4-BE49-F238E27FC236}">
                <a16:creationId xmlns:a16="http://schemas.microsoft.com/office/drawing/2014/main" xmlns="" id="{BCF3240E-4CE3-A2BD-B99C-99C2E3B1EF63}"/>
              </a:ext>
            </a:extLst>
          </p:cNvPr>
          <p:cNvSpPr txBox="1"/>
          <p:nvPr/>
        </p:nvSpPr>
        <p:spPr>
          <a:xfrm>
            <a:off x="858167" y="2883561"/>
            <a:ext cx="1489820" cy="461665"/>
          </a:xfrm>
          <a:prstGeom prst="rect">
            <a:avLst/>
          </a:prstGeom>
          <a:solidFill>
            <a:schemeClr val="bg1"/>
          </a:solidFill>
        </p:spPr>
        <p:txBody>
          <a:bodyPr wrap="square" rtlCol="0">
            <a:noAutofit/>
          </a:bodyPr>
          <a:lstStyle/>
          <a:p>
            <a:pPr algn="ctr"/>
            <a:r>
              <a:rPr lang="es-MX" sz="1200" dirty="0"/>
              <a:t>Consejo</a:t>
            </a:r>
            <a:br>
              <a:rPr lang="es-MX" sz="1200" dirty="0"/>
            </a:br>
            <a:r>
              <a:rPr lang="es-MX" sz="1200" dirty="0"/>
              <a:t>Rector </a:t>
            </a:r>
            <a:endParaRPr lang="es-CO" sz="1200" dirty="0"/>
          </a:p>
        </p:txBody>
      </p:sp>
      <p:sp>
        <p:nvSpPr>
          <p:cNvPr id="9" name="CuadroTexto 8">
            <a:extLst>
              <a:ext uri="{FF2B5EF4-FFF2-40B4-BE49-F238E27FC236}">
                <a16:creationId xmlns:a16="http://schemas.microsoft.com/office/drawing/2014/main" xmlns="" id="{81044205-80D7-1659-DB8E-FAFB91A059D7}"/>
              </a:ext>
            </a:extLst>
          </p:cNvPr>
          <p:cNvSpPr txBox="1"/>
          <p:nvPr/>
        </p:nvSpPr>
        <p:spPr>
          <a:xfrm>
            <a:off x="858167" y="3528977"/>
            <a:ext cx="1489820" cy="461665"/>
          </a:xfrm>
          <a:prstGeom prst="rect">
            <a:avLst/>
          </a:prstGeom>
          <a:solidFill>
            <a:schemeClr val="bg1"/>
          </a:solidFill>
        </p:spPr>
        <p:txBody>
          <a:bodyPr wrap="square" rtlCol="0">
            <a:noAutofit/>
          </a:bodyPr>
          <a:lstStyle/>
          <a:p>
            <a:pPr algn="ctr"/>
            <a:r>
              <a:rPr lang="es-MX" sz="1200" dirty="0"/>
              <a:t>Consejo Asesor Científico</a:t>
            </a:r>
          </a:p>
        </p:txBody>
      </p:sp>
      <p:sp>
        <p:nvSpPr>
          <p:cNvPr id="10" name="CuadroTexto 9">
            <a:extLst>
              <a:ext uri="{FF2B5EF4-FFF2-40B4-BE49-F238E27FC236}">
                <a16:creationId xmlns:a16="http://schemas.microsoft.com/office/drawing/2014/main" xmlns="" id="{640413D2-6B36-9861-BA4A-F7AED34B89B0}"/>
              </a:ext>
            </a:extLst>
          </p:cNvPr>
          <p:cNvSpPr txBox="1"/>
          <p:nvPr/>
        </p:nvSpPr>
        <p:spPr>
          <a:xfrm>
            <a:off x="858167" y="4174393"/>
            <a:ext cx="1489820" cy="461665"/>
          </a:xfrm>
          <a:prstGeom prst="rect">
            <a:avLst/>
          </a:prstGeom>
          <a:solidFill>
            <a:schemeClr val="bg1"/>
          </a:solidFill>
        </p:spPr>
        <p:txBody>
          <a:bodyPr wrap="square" rtlCol="0">
            <a:noAutofit/>
          </a:bodyPr>
          <a:lstStyle/>
          <a:p>
            <a:pPr algn="ctr"/>
            <a:r>
              <a:rPr lang="es-MX" sz="1200" dirty="0"/>
              <a:t>Mesa Permanente de Calidad del Aire </a:t>
            </a:r>
            <a:endParaRPr lang="es-CO" sz="1200" dirty="0"/>
          </a:p>
        </p:txBody>
      </p:sp>
      <p:sp>
        <p:nvSpPr>
          <p:cNvPr id="11" name="CuadroTexto 10">
            <a:extLst>
              <a:ext uri="{FF2B5EF4-FFF2-40B4-BE49-F238E27FC236}">
                <a16:creationId xmlns:a16="http://schemas.microsoft.com/office/drawing/2014/main" xmlns="" id="{9AB2DA56-CDBA-586A-93D1-0EBBA639D492}"/>
              </a:ext>
            </a:extLst>
          </p:cNvPr>
          <p:cNvSpPr txBox="1"/>
          <p:nvPr/>
        </p:nvSpPr>
        <p:spPr>
          <a:xfrm>
            <a:off x="858167" y="4819810"/>
            <a:ext cx="1489820" cy="461665"/>
          </a:xfrm>
          <a:prstGeom prst="rect">
            <a:avLst/>
          </a:prstGeom>
          <a:solidFill>
            <a:schemeClr val="bg1"/>
          </a:solidFill>
        </p:spPr>
        <p:txBody>
          <a:bodyPr wrap="square" rtlCol="0">
            <a:noAutofit/>
          </a:bodyPr>
          <a:lstStyle/>
          <a:p>
            <a:pPr algn="ctr"/>
            <a:r>
              <a:rPr lang="es-MX" sz="1200" dirty="0"/>
              <a:t>Escuela de Ecología Urbana </a:t>
            </a:r>
          </a:p>
        </p:txBody>
      </p:sp>
      <p:sp>
        <p:nvSpPr>
          <p:cNvPr id="12" name="CuadroTexto 11">
            <a:extLst>
              <a:ext uri="{FF2B5EF4-FFF2-40B4-BE49-F238E27FC236}">
                <a16:creationId xmlns:a16="http://schemas.microsoft.com/office/drawing/2014/main" xmlns="" id="{806EB2EF-9654-9EFB-9D1E-303E72EE27DE}"/>
              </a:ext>
            </a:extLst>
          </p:cNvPr>
          <p:cNvSpPr txBox="1"/>
          <p:nvPr/>
        </p:nvSpPr>
        <p:spPr>
          <a:xfrm>
            <a:off x="858167" y="5465227"/>
            <a:ext cx="1489820" cy="461665"/>
          </a:xfrm>
          <a:prstGeom prst="rect">
            <a:avLst/>
          </a:prstGeom>
          <a:solidFill>
            <a:schemeClr val="bg1"/>
          </a:solidFill>
        </p:spPr>
        <p:txBody>
          <a:bodyPr wrap="square" rtlCol="0">
            <a:noAutofit/>
          </a:bodyPr>
          <a:lstStyle/>
          <a:p>
            <a:pPr algn="ctr"/>
            <a:r>
              <a:rPr lang="es-MX" sz="1200" dirty="0"/>
              <a:t>Ciudadanos Científicos </a:t>
            </a:r>
            <a:endParaRPr lang="es-CO" sz="1200" dirty="0"/>
          </a:p>
        </p:txBody>
      </p:sp>
      <p:sp>
        <p:nvSpPr>
          <p:cNvPr id="13" name="CuadroTexto 12">
            <a:extLst>
              <a:ext uri="{FF2B5EF4-FFF2-40B4-BE49-F238E27FC236}">
                <a16:creationId xmlns:a16="http://schemas.microsoft.com/office/drawing/2014/main" xmlns="" id="{89A34532-99F4-4D44-0A08-0A7114AE76DB}"/>
              </a:ext>
            </a:extLst>
          </p:cNvPr>
          <p:cNvSpPr txBox="1"/>
          <p:nvPr/>
        </p:nvSpPr>
        <p:spPr>
          <a:xfrm>
            <a:off x="2725314" y="4036192"/>
            <a:ext cx="1162551" cy="461665"/>
          </a:xfrm>
          <a:prstGeom prst="rect">
            <a:avLst/>
          </a:prstGeom>
          <a:solidFill>
            <a:srgbClr val="002851"/>
          </a:solidFill>
        </p:spPr>
        <p:txBody>
          <a:bodyPr wrap="square" rtlCol="0" anchor="ctr">
            <a:noAutofit/>
          </a:bodyPr>
          <a:lstStyle/>
          <a:p>
            <a:pPr algn="ctr"/>
            <a:r>
              <a:rPr lang="es-MX" sz="1200" dirty="0">
                <a:solidFill>
                  <a:schemeClr val="bg1"/>
                </a:solidFill>
              </a:rPr>
              <a:t>Junta Metropolitana </a:t>
            </a:r>
          </a:p>
        </p:txBody>
      </p:sp>
      <p:sp>
        <p:nvSpPr>
          <p:cNvPr id="14" name="CuadroTexto 13">
            <a:extLst>
              <a:ext uri="{FF2B5EF4-FFF2-40B4-BE49-F238E27FC236}">
                <a16:creationId xmlns:a16="http://schemas.microsoft.com/office/drawing/2014/main" xmlns="" id="{6E2C0CAE-8D52-9D58-034C-DF6A7DE652F4}"/>
              </a:ext>
            </a:extLst>
          </p:cNvPr>
          <p:cNvSpPr txBox="1"/>
          <p:nvPr/>
        </p:nvSpPr>
        <p:spPr>
          <a:xfrm>
            <a:off x="2725314" y="4609044"/>
            <a:ext cx="1162551" cy="461665"/>
          </a:xfrm>
          <a:prstGeom prst="rect">
            <a:avLst/>
          </a:prstGeom>
          <a:solidFill>
            <a:srgbClr val="002851"/>
          </a:solidFill>
        </p:spPr>
        <p:txBody>
          <a:bodyPr wrap="square" rtlCol="0" anchor="ctr">
            <a:noAutofit/>
          </a:bodyPr>
          <a:lstStyle/>
          <a:p>
            <a:pPr algn="ctr"/>
            <a:r>
              <a:rPr lang="es-MX" sz="1200" dirty="0">
                <a:solidFill>
                  <a:schemeClr val="bg1"/>
                </a:solidFill>
              </a:rPr>
              <a:t>Dirección AMVA</a:t>
            </a:r>
          </a:p>
        </p:txBody>
      </p:sp>
      <p:sp>
        <p:nvSpPr>
          <p:cNvPr id="15" name="CuadroTexto 14">
            <a:extLst>
              <a:ext uri="{FF2B5EF4-FFF2-40B4-BE49-F238E27FC236}">
                <a16:creationId xmlns:a16="http://schemas.microsoft.com/office/drawing/2014/main" xmlns="" id="{CBD311DA-F962-0362-20F4-C097A088D382}"/>
              </a:ext>
            </a:extLst>
          </p:cNvPr>
          <p:cNvSpPr txBox="1"/>
          <p:nvPr/>
        </p:nvSpPr>
        <p:spPr>
          <a:xfrm>
            <a:off x="2725314" y="5181897"/>
            <a:ext cx="1159414" cy="461665"/>
          </a:xfrm>
          <a:prstGeom prst="rect">
            <a:avLst/>
          </a:prstGeom>
          <a:solidFill>
            <a:srgbClr val="002851"/>
          </a:solidFill>
        </p:spPr>
        <p:txBody>
          <a:bodyPr wrap="square" rtlCol="0" anchor="ctr">
            <a:noAutofit/>
          </a:bodyPr>
          <a:lstStyle/>
          <a:p>
            <a:pPr algn="ctr"/>
            <a:r>
              <a:rPr lang="es-MX" sz="1200" dirty="0">
                <a:solidFill>
                  <a:schemeClr val="bg1"/>
                </a:solidFill>
              </a:rPr>
              <a:t>Comité Gestor</a:t>
            </a:r>
            <a:endParaRPr lang="es-CO" sz="1200" dirty="0">
              <a:solidFill>
                <a:schemeClr val="bg1"/>
              </a:solidFill>
            </a:endParaRPr>
          </a:p>
        </p:txBody>
      </p:sp>
      <p:sp>
        <p:nvSpPr>
          <p:cNvPr id="16" name="CuadroTexto 15">
            <a:extLst>
              <a:ext uri="{FF2B5EF4-FFF2-40B4-BE49-F238E27FC236}">
                <a16:creationId xmlns:a16="http://schemas.microsoft.com/office/drawing/2014/main" xmlns="" id="{01B42EAB-C0DC-39E9-DBCD-1E1BD5FAC5EF}"/>
              </a:ext>
            </a:extLst>
          </p:cNvPr>
          <p:cNvSpPr txBox="1"/>
          <p:nvPr/>
        </p:nvSpPr>
        <p:spPr>
          <a:xfrm>
            <a:off x="2940394" y="3241967"/>
            <a:ext cx="4457500" cy="369332"/>
          </a:xfrm>
          <a:prstGeom prst="rect">
            <a:avLst/>
          </a:prstGeom>
          <a:noFill/>
        </p:spPr>
        <p:txBody>
          <a:bodyPr wrap="square" rtlCol="0">
            <a:spAutoFit/>
          </a:bodyPr>
          <a:lstStyle/>
          <a:p>
            <a:pPr algn="ctr"/>
            <a:r>
              <a:rPr lang="es-MX" b="1" dirty="0">
                <a:solidFill>
                  <a:schemeClr val="bg1"/>
                </a:solidFill>
                <a:latin typeface="Calibri" panose="020F0502020204030204" pitchFamily="34" charset="0"/>
                <a:cs typeface="Calibri" panose="020F0502020204030204" pitchFamily="34" charset="0"/>
              </a:rPr>
              <a:t>INSTANCIAS DE DECISIÓN Y GESTIÓN</a:t>
            </a:r>
            <a:endParaRPr lang="es-CO" b="1" dirty="0">
              <a:solidFill>
                <a:schemeClr val="bg1"/>
              </a:solidFill>
              <a:latin typeface="Calibri" panose="020F0502020204030204" pitchFamily="34" charset="0"/>
              <a:cs typeface="Calibri" panose="020F0502020204030204" pitchFamily="34" charset="0"/>
            </a:endParaRPr>
          </a:p>
        </p:txBody>
      </p:sp>
      <p:sp>
        <p:nvSpPr>
          <p:cNvPr id="18" name="CuadroTexto 17">
            <a:extLst>
              <a:ext uri="{FF2B5EF4-FFF2-40B4-BE49-F238E27FC236}">
                <a16:creationId xmlns:a16="http://schemas.microsoft.com/office/drawing/2014/main" xmlns="" id="{520D65B1-247C-637F-43DD-B17429C3896B}"/>
              </a:ext>
            </a:extLst>
          </p:cNvPr>
          <p:cNvSpPr txBox="1"/>
          <p:nvPr/>
        </p:nvSpPr>
        <p:spPr>
          <a:xfrm>
            <a:off x="4207677" y="4702180"/>
            <a:ext cx="2390117" cy="763048"/>
          </a:xfrm>
          <a:prstGeom prst="rect">
            <a:avLst/>
          </a:prstGeom>
          <a:solidFill>
            <a:srgbClr val="00466B"/>
          </a:solidFill>
        </p:spPr>
        <p:txBody>
          <a:bodyPr wrap="square" rtlCol="0" anchor="ctr">
            <a:noAutofit/>
          </a:bodyPr>
          <a:lstStyle/>
          <a:p>
            <a:pPr algn="ctr"/>
            <a:r>
              <a:rPr lang="es-MX" sz="1200" dirty="0">
                <a:solidFill>
                  <a:schemeClr val="bg1"/>
                </a:solidFill>
              </a:rPr>
              <a:t>Comité Técnico Intersectorial </a:t>
            </a:r>
          </a:p>
          <a:p>
            <a:pPr algn="ctr"/>
            <a:endParaRPr lang="es-MX" sz="1200" dirty="0">
              <a:solidFill>
                <a:schemeClr val="bg1"/>
              </a:solidFill>
            </a:endParaRPr>
          </a:p>
          <a:p>
            <a:pPr algn="ctr"/>
            <a:r>
              <a:rPr lang="es-MX" sz="900" dirty="0">
                <a:solidFill>
                  <a:schemeClr val="bg1"/>
                </a:solidFill>
              </a:rPr>
              <a:t>Industria, Transporte, Academia, Ciudadanía  </a:t>
            </a:r>
            <a:endParaRPr lang="es-CO" sz="900" dirty="0">
              <a:solidFill>
                <a:schemeClr val="bg1"/>
              </a:solidFill>
            </a:endParaRPr>
          </a:p>
        </p:txBody>
      </p:sp>
      <p:sp>
        <p:nvSpPr>
          <p:cNvPr id="19" name="CuadroTexto 18">
            <a:extLst>
              <a:ext uri="{FF2B5EF4-FFF2-40B4-BE49-F238E27FC236}">
                <a16:creationId xmlns:a16="http://schemas.microsoft.com/office/drawing/2014/main" xmlns="" id="{2607F28C-FBFD-B9C6-2C67-8F2200067BD6}"/>
              </a:ext>
            </a:extLst>
          </p:cNvPr>
          <p:cNvSpPr txBox="1"/>
          <p:nvPr/>
        </p:nvSpPr>
        <p:spPr>
          <a:xfrm>
            <a:off x="6676777" y="4716797"/>
            <a:ext cx="985035" cy="748430"/>
          </a:xfrm>
          <a:prstGeom prst="rect">
            <a:avLst/>
          </a:prstGeom>
          <a:solidFill>
            <a:srgbClr val="00466B"/>
          </a:solidFill>
        </p:spPr>
        <p:txBody>
          <a:bodyPr wrap="square" rtlCol="0" anchor="ctr">
            <a:noAutofit/>
          </a:bodyPr>
          <a:lstStyle/>
          <a:p>
            <a:pPr algn="ctr"/>
            <a:r>
              <a:rPr lang="es-MX" sz="1200" dirty="0">
                <a:solidFill>
                  <a:schemeClr val="bg1"/>
                </a:solidFill>
              </a:rPr>
              <a:t>Comités Operativos </a:t>
            </a:r>
          </a:p>
        </p:txBody>
      </p:sp>
      <p:sp>
        <p:nvSpPr>
          <p:cNvPr id="20" name="CuadroTexto 19">
            <a:extLst>
              <a:ext uri="{FF2B5EF4-FFF2-40B4-BE49-F238E27FC236}">
                <a16:creationId xmlns:a16="http://schemas.microsoft.com/office/drawing/2014/main" xmlns="" id="{E227305E-6382-9E8D-070F-C835FE24C9E4}"/>
              </a:ext>
            </a:extLst>
          </p:cNvPr>
          <p:cNvSpPr txBox="1"/>
          <p:nvPr/>
        </p:nvSpPr>
        <p:spPr>
          <a:xfrm>
            <a:off x="4045113" y="4195065"/>
            <a:ext cx="3708381" cy="369332"/>
          </a:xfrm>
          <a:prstGeom prst="rect">
            <a:avLst/>
          </a:prstGeom>
          <a:noFill/>
        </p:spPr>
        <p:txBody>
          <a:bodyPr wrap="square" rtlCol="0">
            <a:spAutoFit/>
          </a:bodyPr>
          <a:lstStyle/>
          <a:p>
            <a:pPr algn="ctr"/>
            <a:r>
              <a:rPr lang="es-MX" b="1" dirty="0">
                <a:solidFill>
                  <a:srgbClr val="002851"/>
                </a:solidFill>
                <a:latin typeface="Calibri" panose="020F0502020204030204" pitchFamily="34" charset="0"/>
                <a:cs typeface="Calibri" panose="020F0502020204030204" pitchFamily="34" charset="0"/>
              </a:rPr>
              <a:t>INSTANCIAS OPERATIVAS </a:t>
            </a:r>
            <a:endParaRPr lang="es-CO" b="1" dirty="0">
              <a:solidFill>
                <a:srgbClr val="00285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48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E5DCE4-CF45-FA73-8FE3-AD4F6A8E37AA}"/>
              </a:ext>
            </a:extLst>
          </p:cNvPr>
          <p:cNvSpPr>
            <a:spLocks noGrp="1"/>
          </p:cNvSpPr>
          <p:nvPr>
            <p:ph type="title"/>
          </p:nvPr>
        </p:nvSpPr>
        <p:spPr>
          <a:xfrm>
            <a:off x="307852" y="-12620"/>
            <a:ext cx="10337593" cy="1323984"/>
          </a:xfrm>
        </p:spPr>
        <p:txBody>
          <a:bodyPr/>
          <a:lstStyle/>
          <a:p>
            <a:pPr lvl="0"/>
            <a:r>
              <a:rPr lang="es-CO" sz="3600" b="1" dirty="0">
                <a:sym typeface="Verdana"/>
              </a:rPr>
              <a:t>Atención Oportuna de Episodios de Contaminación </a:t>
            </a:r>
            <a:br>
              <a:rPr lang="es-CO" sz="3600" b="1" dirty="0">
                <a:sym typeface="Verdana"/>
              </a:rPr>
            </a:br>
            <a:r>
              <a:rPr lang="es-CO" sz="3600" b="1" dirty="0">
                <a:sym typeface="Verdana"/>
              </a:rPr>
              <a:t>Atmosférica (POECA)</a:t>
            </a:r>
            <a:endParaRPr lang="es-CO" dirty="0"/>
          </a:p>
        </p:txBody>
      </p:sp>
      <p:sp>
        <p:nvSpPr>
          <p:cNvPr id="3" name="Rectángulo 2">
            <a:extLst>
              <a:ext uri="{FF2B5EF4-FFF2-40B4-BE49-F238E27FC236}">
                <a16:creationId xmlns:a16="http://schemas.microsoft.com/office/drawing/2014/main" xmlns="" id="{4CE4537F-08D9-465B-9E27-D28A380010E2}"/>
              </a:ext>
            </a:extLst>
          </p:cNvPr>
          <p:cNvSpPr/>
          <p:nvPr/>
        </p:nvSpPr>
        <p:spPr>
          <a:xfrm>
            <a:off x="3818190" y="4293519"/>
            <a:ext cx="1107421"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Monitoreo </a:t>
            </a:r>
          </a:p>
          <a:p>
            <a:pPr algn="ctr"/>
            <a:r>
              <a:rPr lang="es-CO" sz="1282" b="1" dirty="0">
                <a:solidFill>
                  <a:schemeClr val="tx1"/>
                </a:solidFill>
              </a:rPr>
              <a:t>de las variables meteorológicas y de calidad </a:t>
            </a:r>
            <a:br>
              <a:rPr lang="es-CO" sz="1282" b="1" dirty="0">
                <a:solidFill>
                  <a:schemeClr val="tx1"/>
                </a:solidFill>
              </a:rPr>
            </a:br>
            <a:r>
              <a:rPr lang="es-CO" sz="1282" b="1" dirty="0">
                <a:solidFill>
                  <a:schemeClr val="tx1"/>
                </a:solidFill>
              </a:rPr>
              <a:t>del aire</a:t>
            </a:r>
          </a:p>
        </p:txBody>
      </p:sp>
      <p:sp>
        <p:nvSpPr>
          <p:cNvPr id="4" name="CuadroTexto 3">
            <a:extLst>
              <a:ext uri="{FF2B5EF4-FFF2-40B4-BE49-F238E27FC236}">
                <a16:creationId xmlns:a16="http://schemas.microsoft.com/office/drawing/2014/main" xmlns="" id="{40B1545A-70A5-AF22-DA7A-280C37961ED2}"/>
              </a:ext>
            </a:extLst>
          </p:cNvPr>
          <p:cNvSpPr txBox="1"/>
          <p:nvPr/>
        </p:nvSpPr>
        <p:spPr>
          <a:xfrm>
            <a:off x="188862" y="2150101"/>
            <a:ext cx="3095285" cy="2031325"/>
          </a:xfrm>
          <a:prstGeom prst="rect">
            <a:avLst/>
          </a:prstGeom>
          <a:noFill/>
        </p:spPr>
        <p:txBody>
          <a:bodyPr wrap="square">
            <a:spAutoFit/>
          </a:bodyPr>
          <a:lstStyle/>
          <a:p>
            <a:pPr marL="342900" indent="-342900" algn="just" defTabSz="523068">
              <a:buClr>
                <a:srgbClr val="F7AA00"/>
              </a:buClr>
              <a:buFont typeface="Wingdings" pitchFamily="2" charset="2"/>
              <a:buChar char="Ø"/>
              <a:defRPr/>
            </a:pPr>
            <a:r>
              <a:rPr lang="es-ES" b="1" dirty="0">
                <a:solidFill>
                  <a:srgbClr val="002851"/>
                </a:solidFill>
                <a:ea typeface="Times New Roman" panose="02020603050405020304" pitchFamily="18" charset="0"/>
                <a:cs typeface="Arial" panose="020B0604020202020204" pitchFamily="34" charset="0"/>
              </a:rPr>
              <a:t>Medidas que buscan reducir los niveles de contaminación en el </a:t>
            </a:r>
            <a:r>
              <a:rPr lang="es-ES" b="1" i="1" dirty="0">
                <a:solidFill>
                  <a:srgbClr val="002851"/>
                </a:solidFill>
                <a:ea typeface="Times New Roman" panose="02020603050405020304" pitchFamily="18" charset="0"/>
                <a:cs typeface="Arial" panose="020B0604020202020204" pitchFamily="34" charset="0"/>
              </a:rPr>
              <a:t>corto plazo </a:t>
            </a:r>
            <a:r>
              <a:rPr lang="es-ES" b="1" dirty="0">
                <a:solidFill>
                  <a:srgbClr val="002851"/>
                </a:solidFill>
                <a:ea typeface="Times New Roman" panose="02020603050405020304" pitchFamily="18" charset="0"/>
                <a:cs typeface="Arial" panose="020B0604020202020204" pitchFamily="34" charset="0"/>
              </a:rPr>
              <a:t>para prevenir los efectos adversos a la salud por la exposición a altos índices de contaminación.</a:t>
            </a:r>
          </a:p>
        </p:txBody>
      </p:sp>
      <p:sp>
        <p:nvSpPr>
          <p:cNvPr id="5" name="Redondear rectángulo de esquina del mismo lado 2">
            <a:extLst>
              <a:ext uri="{FF2B5EF4-FFF2-40B4-BE49-F238E27FC236}">
                <a16:creationId xmlns:a16="http://schemas.microsoft.com/office/drawing/2014/main" xmlns="" id="{BA8980D1-D1FA-CFC0-D99F-E99631ADB5F1}"/>
              </a:ext>
            </a:extLst>
          </p:cNvPr>
          <p:cNvSpPr/>
          <p:nvPr/>
        </p:nvSpPr>
        <p:spPr>
          <a:xfrm>
            <a:off x="1122805" y="6057900"/>
            <a:ext cx="8545232" cy="800100"/>
          </a:xfrm>
          <a:prstGeom prst="round2SameRect">
            <a:avLst>
              <a:gd name="adj1" fmla="val 25678"/>
              <a:gd name="adj2" fmla="val 0"/>
            </a:avLst>
          </a:prstGeom>
          <a:solidFill>
            <a:srgbClr val="004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rgbClr val="7EB92A"/>
                </a:solidFill>
              </a:rPr>
              <a:t>Acuerdo Metropolitano 04 de 2018</a:t>
            </a:r>
            <a:r>
              <a:rPr lang="es-ES_tradnl" dirty="0">
                <a:solidFill>
                  <a:srgbClr val="7EB92A"/>
                </a:solidFill>
              </a:rPr>
              <a:t>, </a:t>
            </a:r>
            <a:r>
              <a:rPr lang="es-ES_tradnl" sz="1465" dirty="0">
                <a:solidFill>
                  <a:srgbClr val="00D9F0"/>
                </a:solidFill>
              </a:rPr>
              <a:t/>
            </a:r>
            <a:br>
              <a:rPr lang="es-ES_tradnl" sz="1465" dirty="0">
                <a:solidFill>
                  <a:srgbClr val="00D9F0"/>
                </a:solidFill>
              </a:rPr>
            </a:br>
            <a:r>
              <a:rPr lang="es-ES_tradnl" sz="1465" dirty="0">
                <a:solidFill>
                  <a:schemeClr val="bg1"/>
                </a:solidFill>
              </a:rPr>
              <a:t>modificado parcialmente por los acuerdos </a:t>
            </a:r>
            <a:r>
              <a:rPr lang="es-ES_tradnl" sz="1465" b="1" dirty="0">
                <a:solidFill>
                  <a:schemeClr val="bg1"/>
                </a:solidFill>
              </a:rPr>
              <a:t>03 de 2019, 16 de 2020, 01 de 2021 y 07 de 2022</a:t>
            </a:r>
          </a:p>
        </p:txBody>
      </p:sp>
      <p:sp>
        <p:nvSpPr>
          <p:cNvPr id="6" name="Rectángulo 5">
            <a:extLst>
              <a:ext uri="{FF2B5EF4-FFF2-40B4-BE49-F238E27FC236}">
                <a16:creationId xmlns:a16="http://schemas.microsoft.com/office/drawing/2014/main" xmlns="" id="{0A113B3A-5FFF-D915-5DCC-42349478174B}"/>
              </a:ext>
            </a:extLst>
          </p:cNvPr>
          <p:cNvSpPr/>
          <p:nvPr/>
        </p:nvSpPr>
        <p:spPr>
          <a:xfrm>
            <a:off x="5027813" y="4293519"/>
            <a:ext cx="991019"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Herramientas de pronóstico de la calidad del aire</a:t>
            </a:r>
          </a:p>
        </p:txBody>
      </p:sp>
      <p:sp>
        <p:nvSpPr>
          <p:cNvPr id="7" name="Rectángulo 6">
            <a:extLst>
              <a:ext uri="{FF2B5EF4-FFF2-40B4-BE49-F238E27FC236}">
                <a16:creationId xmlns:a16="http://schemas.microsoft.com/office/drawing/2014/main" xmlns="" id="{6D0E9A03-65CC-D7C4-5043-CCA2A8FD06AD}"/>
              </a:ext>
            </a:extLst>
          </p:cNvPr>
          <p:cNvSpPr/>
          <p:nvPr/>
        </p:nvSpPr>
        <p:spPr>
          <a:xfrm>
            <a:off x="6203581" y="4293519"/>
            <a:ext cx="991019"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Socialización</a:t>
            </a:r>
          </a:p>
        </p:txBody>
      </p:sp>
      <p:sp>
        <p:nvSpPr>
          <p:cNvPr id="8" name="Rectángulo 7">
            <a:extLst>
              <a:ext uri="{FF2B5EF4-FFF2-40B4-BE49-F238E27FC236}">
                <a16:creationId xmlns:a16="http://schemas.microsoft.com/office/drawing/2014/main" xmlns="" id="{8220E68D-E3BE-9642-378F-75794EDC6D42}"/>
              </a:ext>
            </a:extLst>
          </p:cNvPr>
          <p:cNvSpPr/>
          <p:nvPr/>
        </p:nvSpPr>
        <p:spPr>
          <a:xfrm>
            <a:off x="7286975" y="4293519"/>
            <a:ext cx="991019"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Medidas</a:t>
            </a:r>
          </a:p>
        </p:txBody>
      </p:sp>
      <p:sp>
        <p:nvSpPr>
          <p:cNvPr id="9" name="Rectángulo 8">
            <a:extLst>
              <a:ext uri="{FF2B5EF4-FFF2-40B4-BE49-F238E27FC236}">
                <a16:creationId xmlns:a16="http://schemas.microsoft.com/office/drawing/2014/main" xmlns="" id="{E4528C35-032B-E66C-5D0E-919E4D5281E0}"/>
              </a:ext>
            </a:extLst>
          </p:cNvPr>
          <p:cNvSpPr/>
          <p:nvPr/>
        </p:nvSpPr>
        <p:spPr>
          <a:xfrm>
            <a:off x="8370369" y="4283312"/>
            <a:ext cx="1129160"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Plan de comunicaciones</a:t>
            </a:r>
          </a:p>
          <a:p>
            <a:pPr algn="ctr"/>
            <a:endParaRPr lang="es-CO" sz="1282" b="1" dirty="0">
              <a:solidFill>
                <a:schemeClr val="tx1"/>
              </a:solidFill>
            </a:endParaRPr>
          </a:p>
        </p:txBody>
      </p:sp>
      <p:sp>
        <p:nvSpPr>
          <p:cNvPr id="10" name="Rectángulo 9">
            <a:extLst>
              <a:ext uri="{FF2B5EF4-FFF2-40B4-BE49-F238E27FC236}">
                <a16:creationId xmlns:a16="http://schemas.microsoft.com/office/drawing/2014/main" xmlns="" id="{A8A20BA6-B4F5-C733-B5F8-144616A143B6}"/>
              </a:ext>
            </a:extLst>
          </p:cNvPr>
          <p:cNvSpPr/>
          <p:nvPr/>
        </p:nvSpPr>
        <p:spPr>
          <a:xfrm>
            <a:off x="9627623" y="4293519"/>
            <a:ext cx="914086" cy="106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s-CO" sz="1282" b="1" dirty="0">
                <a:solidFill>
                  <a:schemeClr val="tx1"/>
                </a:solidFill>
              </a:rPr>
              <a:t>Seguimiento</a:t>
            </a:r>
          </a:p>
        </p:txBody>
      </p:sp>
      <p:cxnSp>
        <p:nvCxnSpPr>
          <p:cNvPr id="11" name="Conector recto de flecha 10">
            <a:extLst>
              <a:ext uri="{FF2B5EF4-FFF2-40B4-BE49-F238E27FC236}">
                <a16:creationId xmlns:a16="http://schemas.microsoft.com/office/drawing/2014/main" xmlns="" id="{84612EAD-F720-EAD0-5E82-2D3DA4E85ACF}"/>
              </a:ext>
            </a:extLst>
          </p:cNvPr>
          <p:cNvCxnSpPr>
            <a:cxnSpLocks/>
            <a:endCxn id="30" idx="0"/>
          </p:cNvCxnSpPr>
          <p:nvPr/>
        </p:nvCxnSpPr>
        <p:spPr>
          <a:xfrm flipH="1">
            <a:off x="4376032"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xmlns="" id="{47F15C28-4CAD-CAC2-9D73-CB30C71A720D}"/>
              </a:ext>
            </a:extLst>
          </p:cNvPr>
          <p:cNvCxnSpPr>
            <a:cxnSpLocks/>
          </p:cNvCxnSpPr>
          <p:nvPr/>
        </p:nvCxnSpPr>
        <p:spPr>
          <a:xfrm flipH="1">
            <a:off x="5501045"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xmlns="" id="{BCE8227B-A5D6-F482-2EC8-CB01D26E2A34}"/>
              </a:ext>
            </a:extLst>
          </p:cNvPr>
          <p:cNvCxnSpPr>
            <a:cxnSpLocks/>
          </p:cNvCxnSpPr>
          <p:nvPr/>
        </p:nvCxnSpPr>
        <p:spPr>
          <a:xfrm flipH="1">
            <a:off x="6629432"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xmlns="" id="{55A52BE0-5DFC-9693-6ABC-1A16C621B9F1}"/>
              </a:ext>
            </a:extLst>
          </p:cNvPr>
          <p:cNvCxnSpPr>
            <a:cxnSpLocks/>
          </p:cNvCxnSpPr>
          <p:nvPr/>
        </p:nvCxnSpPr>
        <p:spPr>
          <a:xfrm flipH="1">
            <a:off x="7780846"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xmlns="" id="{0077B33A-3868-0C43-3270-1481F7D6EFB7}"/>
              </a:ext>
            </a:extLst>
          </p:cNvPr>
          <p:cNvCxnSpPr>
            <a:cxnSpLocks/>
          </p:cNvCxnSpPr>
          <p:nvPr/>
        </p:nvCxnSpPr>
        <p:spPr>
          <a:xfrm flipH="1">
            <a:off x="8911606"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xmlns="" id="{C2B143A8-DDBE-0F80-5182-4AC52D17425D}"/>
              </a:ext>
            </a:extLst>
          </p:cNvPr>
          <p:cNvCxnSpPr>
            <a:cxnSpLocks/>
          </p:cNvCxnSpPr>
          <p:nvPr/>
        </p:nvCxnSpPr>
        <p:spPr>
          <a:xfrm flipH="1">
            <a:off x="10081981" y="2456932"/>
            <a:ext cx="10362" cy="617175"/>
          </a:xfrm>
          <a:prstGeom prst="straightConnector1">
            <a:avLst/>
          </a:prstGeom>
          <a:ln>
            <a:solidFill>
              <a:srgbClr val="00466B"/>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xmlns="" id="{8962B9B9-BA8C-7C6C-7645-470B84579B28}"/>
              </a:ext>
            </a:extLst>
          </p:cNvPr>
          <p:cNvGrpSpPr/>
          <p:nvPr/>
        </p:nvGrpSpPr>
        <p:grpSpPr>
          <a:xfrm>
            <a:off x="8406201" y="3074107"/>
            <a:ext cx="1069182" cy="1069180"/>
            <a:chOff x="9512414" y="2479822"/>
            <a:chExt cx="1168039" cy="1168037"/>
          </a:xfrm>
        </p:grpSpPr>
        <p:sp>
          <p:nvSpPr>
            <p:cNvPr id="18" name="Elipse 17">
              <a:extLst>
                <a:ext uri="{FF2B5EF4-FFF2-40B4-BE49-F238E27FC236}">
                  <a16:creationId xmlns:a16="http://schemas.microsoft.com/office/drawing/2014/main" xmlns="" id="{6900D29B-13ED-098B-8FA2-FBCA7B0D5B57}"/>
                </a:ext>
              </a:extLst>
            </p:cNvPr>
            <p:cNvSpPr/>
            <p:nvPr/>
          </p:nvSpPr>
          <p:spPr>
            <a:xfrm>
              <a:off x="9512414"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19" name="Picture 2">
              <a:extLst>
                <a:ext uri="{FF2B5EF4-FFF2-40B4-BE49-F238E27FC236}">
                  <a16:creationId xmlns:a16="http://schemas.microsoft.com/office/drawing/2014/main" xmlns="" id="{F18652D2-48F4-DC55-B55D-C6363D18062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586211" y="2742307"/>
              <a:ext cx="975741" cy="701733"/>
            </a:xfrm>
            <a:prstGeom prst="rect">
              <a:avLst/>
            </a:prstGeom>
          </p:spPr>
        </p:pic>
      </p:grpSp>
      <p:grpSp>
        <p:nvGrpSpPr>
          <p:cNvPr id="20" name="Grupo 19">
            <a:extLst>
              <a:ext uri="{FF2B5EF4-FFF2-40B4-BE49-F238E27FC236}">
                <a16:creationId xmlns:a16="http://schemas.microsoft.com/office/drawing/2014/main" xmlns="" id="{C56B6B1E-5623-1437-0E12-E2AF94DABD16}"/>
              </a:ext>
            </a:extLst>
          </p:cNvPr>
          <p:cNvGrpSpPr/>
          <p:nvPr/>
        </p:nvGrpSpPr>
        <p:grpSpPr>
          <a:xfrm>
            <a:off x="6123821" y="3074107"/>
            <a:ext cx="1069182" cy="1069180"/>
            <a:chOff x="7149720" y="2479822"/>
            <a:chExt cx="1168039" cy="1168037"/>
          </a:xfrm>
        </p:grpSpPr>
        <p:sp>
          <p:nvSpPr>
            <p:cNvPr id="21" name="Elipse 20">
              <a:extLst>
                <a:ext uri="{FF2B5EF4-FFF2-40B4-BE49-F238E27FC236}">
                  <a16:creationId xmlns:a16="http://schemas.microsoft.com/office/drawing/2014/main" xmlns="" id="{AEDA9F0A-0C40-5661-33D7-862B3324D609}"/>
                </a:ext>
              </a:extLst>
            </p:cNvPr>
            <p:cNvSpPr/>
            <p:nvPr/>
          </p:nvSpPr>
          <p:spPr>
            <a:xfrm>
              <a:off x="7149720"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22" name="Imagen 21">
              <a:extLst>
                <a:ext uri="{FF2B5EF4-FFF2-40B4-BE49-F238E27FC236}">
                  <a16:creationId xmlns:a16="http://schemas.microsoft.com/office/drawing/2014/main" xmlns="" id="{4032EC60-C6B7-DA1D-964D-FE7E9888F2D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7312101" y="2682093"/>
              <a:ext cx="870807" cy="752061"/>
            </a:xfrm>
            <a:prstGeom prst="rect">
              <a:avLst/>
            </a:prstGeom>
          </p:spPr>
        </p:pic>
      </p:grpSp>
      <p:grpSp>
        <p:nvGrpSpPr>
          <p:cNvPr id="23" name="Grupo 22">
            <a:extLst>
              <a:ext uri="{FF2B5EF4-FFF2-40B4-BE49-F238E27FC236}">
                <a16:creationId xmlns:a16="http://schemas.microsoft.com/office/drawing/2014/main" xmlns="" id="{618CA052-3D10-3CDB-B9A0-7E9750FE878D}"/>
              </a:ext>
            </a:extLst>
          </p:cNvPr>
          <p:cNvGrpSpPr/>
          <p:nvPr/>
        </p:nvGrpSpPr>
        <p:grpSpPr>
          <a:xfrm>
            <a:off x="7265011" y="3074107"/>
            <a:ext cx="1069182" cy="1069180"/>
            <a:chOff x="8331067" y="2479822"/>
            <a:chExt cx="1168039" cy="1168037"/>
          </a:xfrm>
        </p:grpSpPr>
        <p:sp>
          <p:nvSpPr>
            <p:cNvPr id="24" name="Elipse 23">
              <a:extLst>
                <a:ext uri="{FF2B5EF4-FFF2-40B4-BE49-F238E27FC236}">
                  <a16:creationId xmlns:a16="http://schemas.microsoft.com/office/drawing/2014/main" xmlns="" id="{859B8AAA-1948-5B5B-A1F6-C25893F2C0C4}"/>
                </a:ext>
              </a:extLst>
            </p:cNvPr>
            <p:cNvSpPr/>
            <p:nvPr/>
          </p:nvSpPr>
          <p:spPr>
            <a:xfrm>
              <a:off x="8331067"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25" name="Imagen 24">
              <a:extLst>
                <a:ext uri="{FF2B5EF4-FFF2-40B4-BE49-F238E27FC236}">
                  <a16:creationId xmlns:a16="http://schemas.microsoft.com/office/drawing/2014/main" xmlns="" id="{4D749F1C-B41A-5796-F1DD-BD1E4F3E9B2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p:blipFill>
          <p:spPr>
            <a:xfrm>
              <a:off x="8382128" y="2557188"/>
              <a:ext cx="1079469" cy="925833"/>
            </a:xfrm>
            <a:prstGeom prst="rect">
              <a:avLst/>
            </a:prstGeom>
          </p:spPr>
        </p:pic>
      </p:grpSp>
      <p:grpSp>
        <p:nvGrpSpPr>
          <p:cNvPr id="26" name="Grupo 25">
            <a:extLst>
              <a:ext uri="{FF2B5EF4-FFF2-40B4-BE49-F238E27FC236}">
                <a16:creationId xmlns:a16="http://schemas.microsoft.com/office/drawing/2014/main" xmlns="" id="{13DD9E6F-3E05-7CD0-2418-99782E9E016A}"/>
              </a:ext>
            </a:extLst>
          </p:cNvPr>
          <p:cNvGrpSpPr/>
          <p:nvPr/>
        </p:nvGrpSpPr>
        <p:grpSpPr>
          <a:xfrm>
            <a:off x="9547390" y="3074107"/>
            <a:ext cx="1069182" cy="1069180"/>
            <a:chOff x="10693761" y="2479822"/>
            <a:chExt cx="1168039" cy="1168037"/>
          </a:xfrm>
        </p:grpSpPr>
        <p:sp>
          <p:nvSpPr>
            <p:cNvPr id="27" name="Elipse 26">
              <a:extLst>
                <a:ext uri="{FF2B5EF4-FFF2-40B4-BE49-F238E27FC236}">
                  <a16:creationId xmlns:a16="http://schemas.microsoft.com/office/drawing/2014/main" xmlns="" id="{A8459C26-5A49-A2BE-6632-EABC5C500715}"/>
                </a:ext>
              </a:extLst>
            </p:cNvPr>
            <p:cNvSpPr/>
            <p:nvPr/>
          </p:nvSpPr>
          <p:spPr>
            <a:xfrm>
              <a:off x="10693761"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28" name="Imagen 27">
              <a:extLst>
                <a:ext uri="{FF2B5EF4-FFF2-40B4-BE49-F238E27FC236}">
                  <a16:creationId xmlns:a16="http://schemas.microsoft.com/office/drawing/2014/main" xmlns="" id="{D3E36530-A70A-F3B5-8427-036E22CC910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p:blipFill>
          <p:spPr>
            <a:xfrm>
              <a:off x="10758146" y="2579954"/>
              <a:ext cx="1020657" cy="827264"/>
            </a:xfrm>
            <a:prstGeom prst="rect">
              <a:avLst/>
            </a:prstGeom>
          </p:spPr>
        </p:pic>
      </p:grpSp>
      <p:grpSp>
        <p:nvGrpSpPr>
          <p:cNvPr id="29" name="Grupo 28">
            <a:extLst>
              <a:ext uri="{FF2B5EF4-FFF2-40B4-BE49-F238E27FC236}">
                <a16:creationId xmlns:a16="http://schemas.microsoft.com/office/drawing/2014/main" xmlns="" id="{98671BD6-69C1-3D18-CE38-BDDAA3069935}"/>
              </a:ext>
            </a:extLst>
          </p:cNvPr>
          <p:cNvGrpSpPr/>
          <p:nvPr/>
        </p:nvGrpSpPr>
        <p:grpSpPr>
          <a:xfrm>
            <a:off x="3841441" y="3074107"/>
            <a:ext cx="1069182" cy="1069180"/>
            <a:chOff x="4787026" y="2479822"/>
            <a:chExt cx="1168039" cy="1168037"/>
          </a:xfrm>
        </p:grpSpPr>
        <p:sp>
          <p:nvSpPr>
            <p:cNvPr id="30" name="Elipse 29">
              <a:extLst>
                <a:ext uri="{FF2B5EF4-FFF2-40B4-BE49-F238E27FC236}">
                  <a16:creationId xmlns:a16="http://schemas.microsoft.com/office/drawing/2014/main" xmlns="" id="{5AB04872-9339-F8B9-F299-C333D7A6AA77}"/>
                </a:ext>
              </a:extLst>
            </p:cNvPr>
            <p:cNvSpPr/>
            <p:nvPr/>
          </p:nvSpPr>
          <p:spPr>
            <a:xfrm>
              <a:off x="4787026"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31" name="Imagen 30">
              <a:extLst>
                <a:ext uri="{FF2B5EF4-FFF2-40B4-BE49-F238E27FC236}">
                  <a16:creationId xmlns:a16="http://schemas.microsoft.com/office/drawing/2014/main" xmlns="" id="{85BAF024-EC29-9CF6-908C-1CC80DC3BBE2}"/>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p:blipFill>
          <p:spPr>
            <a:xfrm>
              <a:off x="4918347" y="2707726"/>
              <a:ext cx="891344" cy="771126"/>
            </a:xfrm>
            <a:prstGeom prst="rect">
              <a:avLst/>
            </a:prstGeom>
          </p:spPr>
        </p:pic>
      </p:grpSp>
      <p:grpSp>
        <p:nvGrpSpPr>
          <p:cNvPr id="32" name="Grupo 31">
            <a:extLst>
              <a:ext uri="{FF2B5EF4-FFF2-40B4-BE49-F238E27FC236}">
                <a16:creationId xmlns:a16="http://schemas.microsoft.com/office/drawing/2014/main" xmlns="" id="{758ADA54-B9DE-38A0-D715-65D2651F8694}"/>
              </a:ext>
            </a:extLst>
          </p:cNvPr>
          <p:cNvGrpSpPr/>
          <p:nvPr/>
        </p:nvGrpSpPr>
        <p:grpSpPr>
          <a:xfrm>
            <a:off x="4982631" y="3074107"/>
            <a:ext cx="1069182" cy="1069180"/>
            <a:chOff x="5968373" y="2479822"/>
            <a:chExt cx="1168039" cy="1168037"/>
          </a:xfrm>
        </p:grpSpPr>
        <p:sp>
          <p:nvSpPr>
            <p:cNvPr id="33" name="Elipse 32">
              <a:extLst>
                <a:ext uri="{FF2B5EF4-FFF2-40B4-BE49-F238E27FC236}">
                  <a16:creationId xmlns:a16="http://schemas.microsoft.com/office/drawing/2014/main" xmlns="" id="{F1223FD1-C13C-B5A0-D750-C00F461FE33B}"/>
                </a:ext>
              </a:extLst>
            </p:cNvPr>
            <p:cNvSpPr/>
            <p:nvPr/>
          </p:nvSpPr>
          <p:spPr>
            <a:xfrm>
              <a:off x="5968373" y="2479822"/>
              <a:ext cx="1168039" cy="1168037"/>
            </a:xfrm>
            <a:prstGeom prst="ellipse">
              <a:avLst/>
            </a:prstGeom>
            <a:solidFill>
              <a:srgbClr val="71B84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CO" sz="1465" dirty="0"/>
            </a:p>
          </p:txBody>
        </p:sp>
        <p:pic>
          <p:nvPicPr>
            <p:cNvPr id="34" name="Imagen 33">
              <a:extLst>
                <a:ext uri="{FF2B5EF4-FFF2-40B4-BE49-F238E27FC236}">
                  <a16:creationId xmlns:a16="http://schemas.microsoft.com/office/drawing/2014/main" xmlns="" id="{69BB224E-E556-4E0D-48CE-4FAFCCF9D8F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a:ext>
              </a:extLst>
            </a:blip>
            <a:srcRect/>
            <a:stretch/>
          </p:blipFill>
          <p:spPr>
            <a:xfrm>
              <a:off x="5994544" y="2553019"/>
              <a:ext cx="1107448" cy="881135"/>
            </a:xfrm>
            <a:prstGeom prst="rect">
              <a:avLst/>
            </a:prstGeom>
          </p:spPr>
        </p:pic>
      </p:grpSp>
      <p:sp>
        <p:nvSpPr>
          <p:cNvPr id="35" name="Redondear rectángulo de una esquina 36">
            <a:extLst>
              <a:ext uri="{FF2B5EF4-FFF2-40B4-BE49-F238E27FC236}">
                <a16:creationId xmlns:a16="http://schemas.microsoft.com/office/drawing/2014/main" xmlns="" id="{B5B4ADB2-39E5-8811-67C5-07F388A9CBED}"/>
              </a:ext>
            </a:extLst>
          </p:cNvPr>
          <p:cNvSpPr/>
          <p:nvPr/>
        </p:nvSpPr>
        <p:spPr>
          <a:xfrm>
            <a:off x="3749848" y="2019184"/>
            <a:ext cx="6895597" cy="455065"/>
          </a:xfrm>
          <a:prstGeom prst="round1Rect">
            <a:avLst>
              <a:gd name="adj" fmla="val 29365"/>
            </a:avLst>
          </a:prstGeom>
          <a:gradFill>
            <a:gsLst>
              <a:gs pos="0">
                <a:srgbClr val="92D050"/>
              </a:gs>
              <a:gs pos="99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831" b="1" dirty="0">
                <a:solidFill>
                  <a:schemeClr val="bg1"/>
                </a:solidFill>
              </a:rPr>
              <a:t>COMPONENTES</a:t>
            </a:r>
            <a:endParaRPr lang="es-CO" sz="1831" dirty="0"/>
          </a:p>
        </p:txBody>
      </p:sp>
    </p:spTree>
    <p:extLst>
      <p:ext uri="{BB962C8B-B14F-4D97-AF65-F5344CB8AC3E}">
        <p14:creationId xmlns:p14="http://schemas.microsoft.com/office/powerpoint/2010/main" val="8903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par>
                                <p:cTn id="18" presetID="2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1500"/>
                            </p:stCondLst>
                            <p:childTnLst>
                              <p:par>
                                <p:cTn id="34" presetID="42"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anim calcmode="lin" valueType="num">
                                      <p:cBhvr>
                                        <p:cTn id="37" dur="500" fill="hold"/>
                                        <p:tgtEl>
                                          <p:spTgt spid="29"/>
                                        </p:tgtEl>
                                        <p:attrNameLst>
                                          <p:attrName>ppt_x</p:attrName>
                                        </p:attrNameLst>
                                      </p:cBhvr>
                                      <p:tavLst>
                                        <p:tav tm="0">
                                          <p:val>
                                            <p:strVal val="#ppt_x"/>
                                          </p:val>
                                        </p:tav>
                                        <p:tav tm="100000">
                                          <p:val>
                                            <p:strVal val="#ppt_x"/>
                                          </p:val>
                                        </p:tav>
                                      </p:tavLst>
                                    </p:anim>
                                    <p:anim calcmode="lin" valueType="num">
                                      <p:cBhvr>
                                        <p:cTn id="38" dur="500" fill="hold"/>
                                        <p:tgtEl>
                                          <p:spTgt spid="2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anim calcmode="lin" valueType="num">
                                      <p:cBhvr>
                                        <p:cTn id="42" dur="500" fill="hold"/>
                                        <p:tgtEl>
                                          <p:spTgt spid="32"/>
                                        </p:tgtEl>
                                        <p:attrNameLst>
                                          <p:attrName>ppt_x</p:attrName>
                                        </p:attrNameLst>
                                      </p:cBhvr>
                                      <p:tavLst>
                                        <p:tav tm="0">
                                          <p:val>
                                            <p:strVal val="#ppt_x"/>
                                          </p:val>
                                        </p:tav>
                                        <p:tav tm="100000">
                                          <p:val>
                                            <p:strVal val="#ppt_x"/>
                                          </p:val>
                                        </p:tav>
                                      </p:tavLst>
                                    </p:anim>
                                    <p:anim calcmode="lin" valueType="num">
                                      <p:cBhvr>
                                        <p:cTn id="43" dur="500" fill="hold"/>
                                        <p:tgtEl>
                                          <p:spTgt spid="3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anim calcmode="lin" valueType="num">
                                      <p:cBhvr>
                                        <p:cTn id="52" dur="500" fill="hold"/>
                                        <p:tgtEl>
                                          <p:spTgt spid="23"/>
                                        </p:tgtEl>
                                        <p:attrNameLst>
                                          <p:attrName>ppt_x</p:attrName>
                                        </p:attrNameLst>
                                      </p:cBhvr>
                                      <p:tavLst>
                                        <p:tav tm="0">
                                          <p:val>
                                            <p:strVal val="#ppt_x"/>
                                          </p:val>
                                        </p:tav>
                                        <p:tav tm="100000">
                                          <p:val>
                                            <p:strVal val="#ppt_x"/>
                                          </p:val>
                                        </p:tav>
                                      </p:tavLst>
                                    </p:anim>
                                    <p:anim calcmode="lin" valueType="num">
                                      <p:cBhvr>
                                        <p:cTn id="53" dur="5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anim calcmode="lin" valueType="num">
                                      <p:cBhvr>
                                        <p:cTn id="57" dur="500" fill="hold"/>
                                        <p:tgtEl>
                                          <p:spTgt spid="17"/>
                                        </p:tgtEl>
                                        <p:attrNameLst>
                                          <p:attrName>ppt_x</p:attrName>
                                        </p:attrNameLst>
                                      </p:cBhvr>
                                      <p:tavLst>
                                        <p:tav tm="0">
                                          <p:val>
                                            <p:strVal val="#ppt_x"/>
                                          </p:val>
                                        </p:tav>
                                        <p:tav tm="100000">
                                          <p:val>
                                            <p:strVal val="#ppt_x"/>
                                          </p:val>
                                        </p:tav>
                                      </p:tavLst>
                                    </p:anim>
                                    <p:anim calcmode="lin" valueType="num">
                                      <p:cBhvr>
                                        <p:cTn id="58" dur="500" fill="hold"/>
                                        <p:tgtEl>
                                          <p:spTgt spid="1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anim calcmode="lin" valueType="num">
                                      <p:cBhvr>
                                        <p:cTn id="62" dur="500" fill="hold"/>
                                        <p:tgtEl>
                                          <p:spTgt spid="26"/>
                                        </p:tgtEl>
                                        <p:attrNameLst>
                                          <p:attrName>ppt_x</p:attrName>
                                        </p:attrNameLst>
                                      </p:cBhvr>
                                      <p:tavLst>
                                        <p:tav tm="0">
                                          <p:val>
                                            <p:strVal val="#ppt_x"/>
                                          </p:val>
                                        </p:tav>
                                        <p:tav tm="100000">
                                          <p:val>
                                            <p:strVal val="#ppt_x"/>
                                          </p:val>
                                        </p:tav>
                                      </p:tavLst>
                                    </p:anim>
                                    <p:anim calcmode="lin" valueType="num">
                                      <p:cBhvr>
                                        <p:cTn id="63" dur="500" fill="hold"/>
                                        <p:tgtEl>
                                          <p:spTgt spid="26"/>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anim calcmode="lin" valueType="num">
                                      <p:cBhvr>
                                        <p:cTn id="68" dur="500" fill="hold"/>
                                        <p:tgtEl>
                                          <p:spTgt spid="3"/>
                                        </p:tgtEl>
                                        <p:attrNameLst>
                                          <p:attrName>ppt_x</p:attrName>
                                        </p:attrNameLst>
                                      </p:cBhvr>
                                      <p:tavLst>
                                        <p:tav tm="0">
                                          <p:val>
                                            <p:strVal val="#ppt_x"/>
                                          </p:val>
                                        </p:tav>
                                        <p:tav tm="100000">
                                          <p:val>
                                            <p:strVal val="#ppt_x"/>
                                          </p:val>
                                        </p:tav>
                                      </p:tavLst>
                                    </p:anim>
                                    <p:anim calcmode="lin" valueType="num">
                                      <p:cBhvr>
                                        <p:cTn id="69" dur="500" fill="hold"/>
                                        <p:tgtEl>
                                          <p:spTgt spid="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anim calcmode="lin" valueType="num">
                                      <p:cBhvr>
                                        <p:cTn id="73" dur="500" fill="hold"/>
                                        <p:tgtEl>
                                          <p:spTgt spid="6"/>
                                        </p:tgtEl>
                                        <p:attrNameLst>
                                          <p:attrName>ppt_x</p:attrName>
                                        </p:attrNameLst>
                                      </p:cBhvr>
                                      <p:tavLst>
                                        <p:tav tm="0">
                                          <p:val>
                                            <p:strVal val="#ppt_x"/>
                                          </p:val>
                                        </p:tav>
                                        <p:tav tm="100000">
                                          <p:val>
                                            <p:strVal val="#ppt_x"/>
                                          </p:val>
                                        </p:tav>
                                      </p:tavLst>
                                    </p:anim>
                                    <p:anim calcmode="lin" valueType="num">
                                      <p:cBhvr>
                                        <p:cTn id="74" dur="500" fill="hold"/>
                                        <p:tgtEl>
                                          <p:spTgt spid="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0"/>
                                        </p:tgtEl>
                                        <p:attrNameLst>
                                          <p:attrName>style.visibility</p:attrName>
                                        </p:attrNameLst>
                                      </p:cBhvr>
                                      <p:to>
                                        <p:strVal val="visible"/>
                                      </p:to>
                                    </p:set>
                                    <p:animEffect transition="in" filter="fade">
                                      <p:cBhvr>
                                        <p:cTn id="92" dur="500"/>
                                        <p:tgtEl>
                                          <p:spTgt spid="10"/>
                                        </p:tgtEl>
                                      </p:cBhvr>
                                    </p:animEffect>
                                    <p:anim calcmode="lin" valueType="num">
                                      <p:cBhvr>
                                        <p:cTn id="93" dur="500" fill="hold"/>
                                        <p:tgtEl>
                                          <p:spTgt spid="10"/>
                                        </p:tgtEl>
                                        <p:attrNameLst>
                                          <p:attrName>ppt_x</p:attrName>
                                        </p:attrNameLst>
                                      </p:cBhvr>
                                      <p:tavLst>
                                        <p:tav tm="0">
                                          <p:val>
                                            <p:strVal val="#ppt_x"/>
                                          </p:val>
                                        </p:tav>
                                        <p:tav tm="100000">
                                          <p:val>
                                            <p:strVal val="#ppt_x"/>
                                          </p:val>
                                        </p:tav>
                                      </p:tavLst>
                                    </p:anim>
                                    <p:anim calcmode="lin" valueType="num">
                                      <p:cBhvr>
                                        <p:cTn id="94" dur="500" fill="hold"/>
                                        <p:tgtEl>
                                          <p:spTgt spid="10"/>
                                        </p:tgtEl>
                                        <p:attrNameLst>
                                          <p:attrName>ppt_y</p:attrName>
                                        </p:attrNameLst>
                                      </p:cBhvr>
                                      <p:tavLst>
                                        <p:tav tm="0">
                                          <p:val>
                                            <p:strVal val="#ppt_y+.1"/>
                                          </p:val>
                                        </p:tav>
                                        <p:tav tm="100000">
                                          <p:val>
                                            <p:strVal val="#ppt_y"/>
                                          </p:val>
                                        </p:tav>
                                      </p:tavLst>
                                    </p:anim>
                                  </p:childTnLst>
                                </p:cTn>
                              </p:par>
                            </p:childTnLst>
                          </p:cTn>
                        </p:par>
                        <p:par>
                          <p:cTn id="95" fill="hold">
                            <p:stCondLst>
                              <p:cond delay="2500"/>
                            </p:stCondLst>
                            <p:childTnLst>
                              <p:par>
                                <p:cTn id="96" presetID="42" presetClass="entr" presetSubtype="0" fill="hold" grpId="0"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anim calcmode="lin" valueType="num">
                                      <p:cBhvr>
                                        <p:cTn id="99" dur="500" fill="hold"/>
                                        <p:tgtEl>
                                          <p:spTgt spid="5"/>
                                        </p:tgtEl>
                                        <p:attrNameLst>
                                          <p:attrName>ppt_x</p:attrName>
                                        </p:attrNameLst>
                                      </p:cBhvr>
                                      <p:tavLst>
                                        <p:tav tm="0">
                                          <p:val>
                                            <p:strVal val="#ppt_x"/>
                                          </p:val>
                                        </p:tav>
                                        <p:tav tm="100000">
                                          <p:val>
                                            <p:strVal val="#ppt_x"/>
                                          </p:val>
                                        </p:tav>
                                      </p:tavLst>
                                    </p:anim>
                                    <p:anim calcmode="lin" valueType="num">
                                      <p:cBhvr>
                                        <p:cTn id="10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p:bldP spid="7" grpId="0"/>
      <p:bldP spid="8" grpId="0"/>
      <p:bldP spid="9" grpId="0"/>
      <p:bldP spid="10"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Shape 1372">
            <a:extLst>
              <a:ext uri="{FF2B5EF4-FFF2-40B4-BE49-F238E27FC236}">
                <a16:creationId xmlns:a16="http://schemas.microsoft.com/office/drawing/2014/main" xmlns="" id="{79433837-2775-4461-9D13-0B8CC5A1FCC7}"/>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2168" y="1362436"/>
            <a:ext cx="2643629" cy="1855325"/>
          </a:xfrm>
          <a:prstGeom prst="rect">
            <a:avLst/>
          </a:prstGeom>
          <a:noFill/>
          <a:ln>
            <a:noFill/>
          </a:ln>
        </p:spPr>
      </p:pic>
      <p:pic>
        <p:nvPicPr>
          <p:cNvPr id="58" name="Picture 2">
            <a:extLst>
              <a:ext uri="{FF2B5EF4-FFF2-40B4-BE49-F238E27FC236}">
                <a16:creationId xmlns:a16="http://schemas.microsoft.com/office/drawing/2014/main" xmlns="" id="{CEBD22B4-7696-4D4A-AF79-0A43652809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12" r="-1"/>
          <a:stretch/>
        </p:blipFill>
        <p:spPr bwMode="auto">
          <a:xfrm>
            <a:off x="2980218" y="1374010"/>
            <a:ext cx="2568275" cy="1895685"/>
          </a:xfrm>
          <a:prstGeom prst="rect">
            <a:avLst/>
          </a:prstGeom>
          <a:noFill/>
          <a:extLst>
            <a:ext uri="{909E8E84-426E-40DD-AFC4-6F175D3DCCD1}">
              <a14:hiddenFill xmlns:a14="http://schemas.microsoft.com/office/drawing/2010/main">
                <a:solidFill>
                  <a:srgbClr val="FFFFFF"/>
                </a:solidFill>
              </a14:hiddenFill>
            </a:ext>
          </a:extLst>
        </p:spPr>
      </p:pic>
      <p:pic>
        <p:nvPicPr>
          <p:cNvPr id="59" name="Shape 1373">
            <a:extLst>
              <a:ext uri="{FF2B5EF4-FFF2-40B4-BE49-F238E27FC236}">
                <a16:creationId xmlns:a16="http://schemas.microsoft.com/office/drawing/2014/main" xmlns="" id="{66E30BCE-3C2B-4B2E-B5EE-C7B80D4D5AFE}"/>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36528" y="1379682"/>
            <a:ext cx="2595190" cy="1895686"/>
          </a:xfrm>
          <a:prstGeom prst="rect">
            <a:avLst/>
          </a:prstGeom>
          <a:noFill/>
          <a:ln>
            <a:noFill/>
          </a:ln>
        </p:spPr>
      </p:pic>
      <p:pic>
        <p:nvPicPr>
          <p:cNvPr id="60" name="Imagen 59">
            <a:extLst>
              <a:ext uri="{FF2B5EF4-FFF2-40B4-BE49-F238E27FC236}">
                <a16:creationId xmlns:a16="http://schemas.microsoft.com/office/drawing/2014/main" xmlns="" id="{7D53CE5E-B509-455E-9A15-56E5A96DBBED}"/>
              </a:ext>
            </a:extLst>
          </p:cNvPr>
          <p:cNvPicPr>
            <a:picLocks noChangeAspect="1"/>
          </p:cNvPicPr>
          <p:nvPr/>
        </p:nvPicPr>
        <p:blipFill>
          <a:blip r:embed="rId6"/>
          <a:stretch>
            <a:fillRect/>
          </a:stretch>
        </p:blipFill>
        <p:spPr>
          <a:xfrm>
            <a:off x="192169" y="4178207"/>
            <a:ext cx="2666778" cy="1669931"/>
          </a:xfrm>
          <a:prstGeom prst="rect">
            <a:avLst/>
          </a:prstGeom>
        </p:spPr>
      </p:pic>
      <p:pic>
        <p:nvPicPr>
          <p:cNvPr id="61" name="Shape 1374">
            <a:extLst>
              <a:ext uri="{FF2B5EF4-FFF2-40B4-BE49-F238E27FC236}">
                <a16:creationId xmlns:a16="http://schemas.microsoft.com/office/drawing/2014/main" xmlns="" id="{276D549B-0E04-4731-A716-8C5A2952591C}"/>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963119" y="4201609"/>
            <a:ext cx="2569579" cy="1632032"/>
          </a:xfrm>
          <a:prstGeom prst="rect">
            <a:avLst/>
          </a:prstGeom>
          <a:noFill/>
          <a:ln>
            <a:noFill/>
          </a:ln>
        </p:spPr>
      </p:pic>
      <p:pic>
        <p:nvPicPr>
          <p:cNvPr id="62" name="Picture 35">
            <a:extLst>
              <a:ext uri="{FF2B5EF4-FFF2-40B4-BE49-F238E27FC236}">
                <a16:creationId xmlns:a16="http://schemas.microsoft.com/office/drawing/2014/main" xmlns="" id="{BECB701C-58DE-4F75-8FF7-4268CAC7482E}"/>
              </a:ext>
            </a:extLst>
          </p:cNvPr>
          <p:cNvPicPr>
            <a:picLocks noChangeAspect="1"/>
          </p:cNvPicPr>
          <p:nvPr/>
        </p:nvPicPr>
        <p:blipFill>
          <a:blip r:embed="rId8"/>
          <a:stretch>
            <a:fillRect/>
          </a:stretch>
        </p:blipFill>
        <p:spPr>
          <a:xfrm>
            <a:off x="5625297" y="4213184"/>
            <a:ext cx="2650602" cy="1526548"/>
          </a:xfrm>
          <a:prstGeom prst="rect">
            <a:avLst/>
          </a:prstGeom>
        </p:spPr>
      </p:pic>
      <p:sp>
        <p:nvSpPr>
          <p:cNvPr id="3" name="Google Shape;43;p11">
            <a:extLst>
              <a:ext uri="{FF2B5EF4-FFF2-40B4-BE49-F238E27FC236}">
                <a16:creationId xmlns:a16="http://schemas.microsoft.com/office/drawing/2014/main" xmlns="" id="{4C4FEE89-1DFD-102A-FAD6-0FC84779D5C7}"/>
              </a:ext>
            </a:extLst>
          </p:cNvPr>
          <p:cNvSpPr txBox="1">
            <a:spLocks/>
          </p:cNvSpPr>
          <p:nvPr/>
        </p:nvSpPr>
        <p:spPr>
          <a:xfrm>
            <a:off x="1" y="26338"/>
            <a:ext cx="11160124" cy="131601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73"/>
              </a:spcBef>
              <a:buClr>
                <a:srgbClr val="0E1022"/>
              </a:buClr>
              <a:buSzPts val="3600"/>
              <a:defRPr/>
            </a:pPr>
            <a:r>
              <a:rPr lang="es-ES" sz="3600" b="1" dirty="0">
                <a:solidFill>
                  <a:schemeClr val="bg1"/>
                </a:solidFill>
                <a:latin typeface="+mn-lt"/>
                <a:sym typeface="Calibri"/>
              </a:rPr>
              <a:t>Medición de la calidad del aire en el Valle de Aburrá</a:t>
            </a:r>
          </a:p>
        </p:txBody>
      </p:sp>
      <p:pic>
        <p:nvPicPr>
          <p:cNvPr id="4" name="Imagen 3">
            <a:extLst>
              <a:ext uri="{FF2B5EF4-FFF2-40B4-BE49-F238E27FC236}">
                <a16:creationId xmlns:a16="http://schemas.microsoft.com/office/drawing/2014/main" xmlns="" id="{A94B27B7-CBDD-D20B-3DD3-8B1FD666E76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42612" y="5804539"/>
            <a:ext cx="1656863" cy="915673"/>
          </a:xfrm>
          <a:prstGeom prst="rect">
            <a:avLst/>
          </a:prstGeom>
        </p:spPr>
      </p:pic>
      <p:sp>
        <p:nvSpPr>
          <p:cNvPr id="9" name="CuadroTexto 8">
            <a:extLst>
              <a:ext uri="{FF2B5EF4-FFF2-40B4-BE49-F238E27FC236}">
                <a16:creationId xmlns:a16="http://schemas.microsoft.com/office/drawing/2014/main" xmlns="" id="{A3F25FCC-B6C8-EACF-0BB3-C672543C073C}"/>
              </a:ext>
            </a:extLst>
          </p:cNvPr>
          <p:cNvSpPr txBox="1"/>
          <p:nvPr/>
        </p:nvSpPr>
        <p:spPr>
          <a:xfrm>
            <a:off x="5625296" y="5822066"/>
            <a:ext cx="2650603" cy="830997"/>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Turbulencia 10</a:t>
            </a:r>
          </a:p>
          <a:p>
            <a:pPr algn="ctr"/>
            <a:r>
              <a:rPr lang="es-MX" sz="1600" dirty="0">
                <a:solidFill>
                  <a:schemeClr val="bg1"/>
                </a:solidFill>
              </a:rPr>
              <a:t>Mide la turbulencia </a:t>
            </a:r>
            <a:br>
              <a:rPr lang="es-MX" sz="1600" dirty="0">
                <a:solidFill>
                  <a:schemeClr val="bg1"/>
                </a:solidFill>
              </a:rPr>
            </a:br>
            <a:r>
              <a:rPr lang="es-MX" sz="1600" dirty="0">
                <a:solidFill>
                  <a:schemeClr val="bg1"/>
                </a:solidFill>
              </a:rPr>
              <a:t>de los vientos</a:t>
            </a:r>
          </a:p>
        </p:txBody>
      </p:sp>
      <p:sp>
        <p:nvSpPr>
          <p:cNvPr id="10" name="CuadroTexto 9">
            <a:extLst>
              <a:ext uri="{FF2B5EF4-FFF2-40B4-BE49-F238E27FC236}">
                <a16:creationId xmlns:a16="http://schemas.microsoft.com/office/drawing/2014/main" xmlns="" id="{D842A9A4-2302-803D-4170-4B9B87E798D9}"/>
              </a:ext>
            </a:extLst>
          </p:cNvPr>
          <p:cNvSpPr txBox="1"/>
          <p:nvPr/>
        </p:nvSpPr>
        <p:spPr>
          <a:xfrm>
            <a:off x="2974694" y="5902835"/>
            <a:ext cx="2546430" cy="584775"/>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Piranómetros 5</a:t>
            </a:r>
          </a:p>
          <a:p>
            <a:pPr algn="ctr"/>
            <a:r>
              <a:rPr lang="es-MX" sz="1600" dirty="0">
                <a:solidFill>
                  <a:schemeClr val="bg1"/>
                </a:solidFill>
              </a:rPr>
              <a:t>Mide la radiación UV</a:t>
            </a:r>
          </a:p>
        </p:txBody>
      </p:sp>
      <p:sp>
        <p:nvSpPr>
          <p:cNvPr id="11" name="CuadroTexto 10">
            <a:extLst>
              <a:ext uri="{FF2B5EF4-FFF2-40B4-BE49-F238E27FC236}">
                <a16:creationId xmlns:a16="http://schemas.microsoft.com/office/drawing/2014/main" xmlns="" id="{DBBDC3F5-B36D-E551-F63C-5029040B9C1A}"/>
              </a:ext>
            </a:extLst>
          </p:cNvPr>
          <p:cNvSpPr txBox="1"/>
          <p:nvPr/>
        </p:nvSpPr>
        <p:spPr>
          <a:xfrm>
            <a:off x="2975655" y="3298066"/>
            <a:ext cx="2580194" cy="857245"/>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Ceilómetros 3</a:t>
            </a:r>
          </a:p>
          <a:p>
            <a:pPr algn="ctr"/>
            <a:r>
              <a:rPr lang="es-MX" sz="1600" dirty="0">
                <a:solidFill>
                  <a:schemeClr val="bg1"/>
                </a:solidFill>
              </a:rPr>
              <a:t>Mide la altura de la capa límite atmosférica</a:t>
            </a:r>
          </a:p>
        </p:txBody>
      </p:sp>
      <p:sp>
        <p:nvSpPr>
          <p:cNvPr id="12" name="CuadroTexto 11">
            <a:extLst>
              <a:ext uri="{FF2B5EF4-FFF2-40B4-BE49-F238E27FC236}">
                <a16:creationId xmlns:a16="http://schemas.microsoft.com/office/drawing/2014/main" xmlns="" id="{6CC3A77D-5FA0-B107-C51C-0B225D417E5E}"/>
              </a:ext>
            </a:extLst>
          </p:cNvPr>
          <p:cNvSpPr txBox="1"/>
          <p:nvPr/>
        </p:nvSpPr>
        <p:spPr>
          <a:xfrm>
            <a:off x="192166" y="5892526"/>
            <a:ext cx="2678355" cy="830997"/>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Scanning Lidar  1</a:t>
            </a:r>
          </a:p>
          <a:p>
            <a:pPr algn="ctr"/>
            <a:r>
              <a:rPr lang="es-MX" sz="1600" dirty="0">
                <a:solidFill>
                  <a:schemeClr val="bg1"/>
                </a:solidFill>
              </a:rPr>
              <a:t>Mide la distribución</a:t>
            </a:r>
            <a:br>
              <a:rPr lang="es-MX" sz="1600" dirty="0">
                <a:solidFill>
                  <a:schemeClr val="bg1"/>
                </a:solidFill>
              </a:rPr>
            </a:br>
            <a:r>
              <a:rPr lang="es-MX" sz="1600" dirty="0">
                <a:solidFill>
                  <a:schemeClr val="bg1"/>
                </a:solidFill>
              </a:rPr>
              <a:t>de los aerosoles</a:t>
            </a:r>
          </a:p>
        </p:txBody>
      </p:sp>
      <p:sp>
        <p:nvSpPr>
          <p:cNvPr id="13" name="CuadroTexto 12">
            <a:extLst>
              <a:ext uri="{FF2B5EF4-FFF2-40B4-BE49-F238E27FC236}">
                <a16:creationId xmlns:a16="http://schemas.microsoft.com/office/drawing/2014/main" xmlns="" id="{0642432D-E846-A51C-E53E-FFA24368E48B}"/>
              </a:ext>
            </a:extLst>
          </p:cNvPr>
          <p:cNvSpPr txBox="1"/>
          <p:nvPr/>
        </p:nvSpPr>
        <p:spPr>
          <a:xfrm>
            <a:off x="5625294" y="3310357"/>
            <a:ext cx="2627456" cy="830997"/>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Radiómetro 1</a:t>
            </a:r>
          </a:p>
          <a:p>
            <a:pPr algn="ctr"/>
            <a:r>
              <a:rPr lang="es-MX" sz="1600" dirty="0">
                <a:solidFill>
                  <a:schemeClr val="bg1"/>
                </a:solidFill>
              </a:rPr>
              <a:t>Temperatura, humedad </a:t>
            </a:r>
            <a:br>
              <a:rPr lang="es-MX" sz="1600" dirty="0">
                <a:solidFill>
                  <a:schemeClr val="bg1"/>
                </a:solidFill>
              </a:rPr>
            </a:br>
            <a:r>
              <a:rPr lang="es-MX" sz="1600" dirty="0">
                <a:solidFill>
                  <a:schemeClr val="bg1"/>
                </a:solidFill>
              </a:rPr>
              <a:t>y agua en la atmósfera</a:t>
            </a:r>
          </a:p>
        </p:txBody>
      </p:sp>
      <p:sp>
        <p:nvSpPr>
          <p:cNvPr id="14" name="CuadroTexto 13">
            <a:extLst>
              <a:ext uri="{FF2B5EF4-FFF2-40B4-BE49-F238E27FC236}">
                <a16:creationId xmlns:a16="http://schemas.microsoft.com/office/drawing/2014/main" xmlns="" id="{FBC048FF-B566-13F1-524B-51146AE41144}"/>
              </a:ext>
            </a:extLst>
          </p:cNvPr>
          <p:cNvSpPr txBox="1"/>
          <p:nvPr/>
        </p:nvSpPr>
        <p:spPr>
          <a:xfrm>
            <a:off x="185670" y="3253494"/>
            <a:ext cx="2661701" cy="843941"/>
          </a:xfrm>
          <a:prstGeom prst="rect">
            <a:avLst/>
          </a:prstGeom>
          <a:gradFill>
            <a:gsLst>
              <a:gs pos="0">
                <a:srgbClr val="006996"/>
              </a:gs>
              <a:gs pos="99000">
                <a:srgbClr val="002851"/>
              </a:gs>
            </a:gsLst>
            <a:lin ang="5400000" scaled="0"/>
          </a:gradFill>
        </p:spPr>
        <p:txBody>
          <a:bodyPr wrap="square">
            <a:spAutoFit/>
          </a:bodyPr>
          <a:lstStyle/>
          <a:p>
            <a:pPr algn="ctr"/>
            <a:r>
              <a:rPr lang="es-MX" sz="1600" dirty="0">
                <a:solidFill>
                  <a:schemeClr val="bg1"/>
                </a:solidFill>
              </a:rPr>
              <a:t>Radar vientos 1</a:t>
            </a:r>
          </a:p>
          <a:p>
            <a:pPr algn="ctr"/>
            <a:r>
              <a:rPr lang="es-MX" sz="1600" dirty="0">
                <a:solidFill>
                  <a:schemeClr val="bg1"/>
                </a:solidFill>
              </a:rPr>
              <a:t>Mide la velocidad </a:t>
            </a:r>
            <a:br>
              <a:rPr lang="es-MX" sz="1600" dirty="0">
                <a:solidFill>
                  <a:schemeClr val="bg1"/>
                </a:solidFill>
              </a:rPr>
            </a:br>
            <a:r>
              <a:rPr lang="es-MX" sz="1600" dirty="0">
                <a:solidFill>
                  <a:schemeClr val="bg1"/>
                </a:solidFill>
              </a:rPr>
              <a:t>y dirección de los vientos</a:t>
            </a:r>
          </a:p>
        </p:txBody>
      </p:sp>
      <p:sp>
        <p:nvSpPr>
          <p:cNvPr id="2" name="CuadroTexto 1">
            <a:extLst>
              <a:ext uri="{FF2B5EF4-FFF2-40B4-BE49-F238E27FC236}">
                <a16:creationId xmlns:a16="http://schemas.microsoft.com/office/drawing/2014/main" xmlns="" id="{7EDFB853-588C-3940-9EEB-DE86E6D84A82}"/>
              </a:ext>
            </a:extLst>
          </p:cNvPr>
          <p:cNvSpPr txBox="1"/>
          <p:nvPr/>
        </p:nvSpPr>
        <p:spPr>
          <a:xfrm>
            <a:off x="8508365" y="2419283"/>
            <a:ext cx="2362510" cy="2308324"/>
          </a:xfrm>
          <a:prstGeom prst="rect">
            <a:avLst/>
          </a:prstGeom>
          <a:noFill/>
        </p:spPr>
        <p:txBody>
          <a:bodyPr wrap="square" rtlCol="0">
            <a:spAutoFit/>
          </a:bodyPr>
          <a:lstStyle/>
          <a:p>
            <a:pPr marL="285750" indent="-285750" algn="just">
              <a:buClr>
                <a:srgbClr val="F7AA00"/>
              </a:buClr>
              <a:buFont typeface="Wingdings" pitchFamily="2" charset="2"/>
              <a:buChar char="Ø"/>
            </a:pPr>
            <a:r>
              <a:rPr lang="es-ES_tradnl" b="1" dirty="0">
                <a:solidFill>
                  <a:srgbClr val="002851"/>
                </a:solidFill>
              </a:rPr>
              <a:t>Una tecnología Líder en el país y robusta que permite un monitoreo ajustado a las particularidades del territorio.</a:t>
            </a:r>
          </a:p>
        </p:txBody>
      </p:sp>
    </p:spTree>
    <p:extLst>
      <p:ext uri="{BB962C8B-B14F-4D97-AF65-F5344CB8AC3E}">
        <p14:creationId xmlns:p14="http://schemas.microsoft.com/office/powerpoint/2010/main" val="3707114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946" y="371898"/>
            <a:ext cx="8277093" cy="590931"/>
          </a:xfrm>
          <a:prstGeom prst="rect">
            <a:avLst/>
          </a:prstGeom>
        </p:spPr>
        <p:txBody>
          <a:bodyPr wrap="square">
            <a:spAutoFit/>
          </a:bodyPr>
          <a:lstStyle/>
          <a:p>
            <a:pPr defTabSz="837042">
              <a:lnSpc>
                <a:spcPct val="90000"/>
              </a:lnSpc>
              <a:spcBef>
                <a:spcPts val="67"/>
              </a:spcBef>
              <a:defRPr/>
            </a:pPr>
            <a:r>
              <a:rPr lang="es-CO" sz="3600" b="1" dirty="0">
                <a:solidFill>
                  <a:prstClr val="black"/>
                </a:solidFill>
                <a:latin typeface="Calibri" panose="020F0502020204030204"/>
              </a:rPr>
              <a:t>Inventario de Emisiones Atmosféricas</a:t>
            </a:r>
            <a:endParaRPr lang="es-ES_tradnl" sz="3600" b="1" dirty="0">
              <a:solidFill>
                <a:prstClr val="black"/>
              </a:solidFill>
              <a:latin typeface="Calibri" panose="020F0502020204030204"/>
            </a:endParaRPr>
          </a:p>
        </p:txBody>
      </p:sp>
      <p:sp>
        <p:nvSpPr>
          <p:cNvPr id="38" name="CuadroTexto 37">
            <a:extLst>
              <a:ext uri="{FF2B5EF4-FFF2-40B4-BE49-F238E27FC236}">
                <a16:creationId xmlns:a16="http://schemas.microsoft.com/office/drawing/2014/main" xmlns="" id="{D90C7125-3F84-271F-07B4-DDF321A245DC}"/>
              </a:ext>
            </a:extLst>
          </p:cNvPr>
          <p:cNvSpPr txBox="1"/>
          <p:nvPr/>
        </p:nvSpPr>
        <p:spPr>
          <a:xfrm>
            <a:off x="6804327" y="2117167"/>
            <a:ext cx="3617841" cy="3279872"/>
          </a:xfrm>
          <a:prstGeom prst="rect">
            <a:avLst/>
          </a:prstGeom>
          <a:noFill/>
        </p:spPr>
        <p:txBody>
          <a:bodyPr wrap="square">
            <a:spAutoFit/>
          </a:bodyPr>
          <a:lstStyle/>
          <a:p>
            <a:pPr marL="704271" indent="-285750" algn="just">
              <a:lnSpc>
                <a:spcPct val="105000"/>
              </a:lnSpc>
              <a:spcAft>
                <a:spcPts val="732"/>
              </a:spcAft>
              <a:buClr>
                <a:srgbClr val="F7AA00"/>
              </a:buClr>
              <a:buFont typeface="Wingdings" panose="05000000000000000000" pitchFamily="2" charset="2"/>
              <a:buChar char="Ø"/>
            </a:pPr>
            <a:r>
              <a:rPr lang="es-ES" b="1" dirty="0">
                <a:solidFill>
                  <a:srgbClr val="002851"/>
                </a:solidFill>
                <a:ea typeface="Calibri" panose="020F0502020204030204" pitchFamily="34" charset="0"/>
              </a:rPr>
              <a:t>Los inventarios de emisiones han mostrado que las mayores emisiones y de casi todos los contaminantes provienen del sector transporte y contribuyen al 91% de las emisiones primarias de material particulado PM2.5, según el último inventario de año base 2018.</a:t>
            </a:r>
            <a:r>
              <a:rPr lang="es-ES" b="1" u="sng" dirty="0">
                <a:solidFill>
                  <a:srgbClr val="002851"/>
                </a:solidFill>
                <a:ea typeface="Calibri" panose="020F0502020204030204" pitchFamily="34" charset="0"/>
              </a:rPr>
              <a:t> </a:t>
            </a:r>
            <a:endParaRPr lang="es-CO" b="1" dirty="0">
              <a:solidFill>
                <a:srgbClr val="002851"/>
              </a:solidFill>
              <a:ea typeface="Calibri" panose="020F0502020204030204" pitchFamily="34" charset="0"/>
            </a:endParaRPr>
          </a:p>
        </p:txBody>
      </p:sp>
      <p:pic>
        <p:nvPicPr>
          <p:cNvPr id="4" name="Imagen 3">
            <a:extLst>
              <a:ext uri="{FF2B5EF4-FFF2-40B4-BE49-F238E27FC236}">
                <a16:creationId xmlns:a16="http://schemas.microsoft.com/office/drawing/2014/main" xmlns="" id="{5B92799F-54BF-4B16-B64B-853EDB1CA60F}"/>
              </a:ext>
            </a:extLst>
          </p:cNvPr>
          <p:cNvPicPr>
            <a:picLocks noChangeAspect="1"/>
          </p:cNvPicPr>
          <p:nvPr/>
        </p:nvPicPr>
        <p:blipFill>
          <a:blip r:embed="rId3"/>
          <a:stretch>
            <a:fillRect/>
          </a:stretch>
        </p:blipFill>
        <p:spPr>
          <a:xfrm>
            <a:off x="427705" y="1970656"/>
            <a:ext cx="6559195" cy="3572894"/>
          </a:xfrm>
          <a:prstGeom prst="rect">
            <a:avLst/>
          </a:prstGeom>
        </p:spPr>
      </p:pic>
    </p:spTree>
    <p:custDataLst>
      <p:tags r:id="rId1"/>
    </p:custDataLst>
    <p:extLst>
      <p:ext uri="{BB962C8B-B14F-4D97-AF65-F5344CB8AC3E}">
        <p14:creationId xmlns:p14="http://schemas.microsoft.com/office/powerpoint/2010/main" val="367394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E5DCE4-CF45-FA73-8FE3-AD4F6A8E37AA}"/>
              </a:ext>
            </a:extLst>
          </p:cNvPr>
          <p:cNvSpPr>
            <a:spLocks noGrp="1"/>
          </p:cNvSpPr>
          <p:nvPr>
            <p:ph type="title"/>
          </p:nvPr>
        </p:nvSpPr>
        <p:spPr>
          <a:xfrm>
            <a:off x="0" y="0"/>
            <a:ext cx="11160125" cy="1323984"/>
          </a:xfrm>
        </p:spPr>
        <p:txBody>
          <a:bodyPr/>
          <a:lstStyle/>
          <a:p>
            <a:pPr lvl="0"/>
            <a:r>
              <a:rPr lang="es-CO" sz="3600" b="1" dirty="0">
                <a:sym typeface="Verdana"/>
              </a:rPr>
              <a:t>Calidad del aire oriente antioqueño y el Valle de Aburrá</a:t>
            </a:r>
            <a:endParaRPr lang="es-CO" dirty="0"/>
          </a:p>
        </p:txBody>
      </p:sp>
      <p:grpSp>
        <p:nvGrpSpPr>
          <p:cNvPr id="3" name="Grupo 2">
            <a:extLst>
              <a:ext uri="{FF2B5EF4-FFF2-40B4-BE49-F238E27FC236}">
                <a16:creationId xmlns:a16="http://schemas.microsoft.com/office/drawing/2014/main" xmlns="" id="{B9405C34-37D2-10F2-B01D-73BDE4DA98EB}"/>
              </a:ext>
            </a:extLst>
          </p:cNvPr>
          <p:cNvGrpSpPr/>
          <p:nvPr/>
        </p:nvGrpSpPr>
        <p:grpSpPr>
          <a:xfrm>
            <a:off x="199959" y="1606839"/>
            <a:ext cx="3279340" cy="2077020"/>
            <a:chOff x="199958" y="1642697"/>
            <a:chExt cx="3577914" cy="2266126"/>
          </a:xfrm>
        </p:grpSpPr>
        <p:pic>
          <p:nvPicPr>
            <p:cNvPr id="5" name="Imagen 4" descr="Gráfico, Histograma&#10;&#10;Descripción generada automáticamente">
              <a:extLst>
                <a:ext uri="{FF2B5EF4-FFF2-40B4-BE49-F238E27FC236}">
                  <a16:creationId xmlns:a16="http://schemas.microsoft.com/office/drawing/2014/main" xmlns="" id="{E599BAE4-BABD-9FDF-4801-4ACEC3C1B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58" y="1642697"/>
              <a:ext cx="3577914" cy="2266126"/>
            </a:xfrm>
            <a:prstGeom prst="rect">
              <a:avLst/>
            </a:prstGeom>
          </p:spPr>
        </p:pic>
        <p:sp>
          <p:nvSpPr>
            <p:cNvPr id="9" name="Rectángulo 8">
              <a:extLst>
                <a:ext uri="{FF2B5EF4-FFF2-40B4-BE49-F238E27FC236}">
                  <a16:creationId xmlns:a16="http://schemas.microsoft.com/office/drawing/2014/main" xmlns="" id="{A9B7D0A0-63E5-2442-EC17-F59574CC5865}"/>
                </a:ext>
              </a:extLst>
            </p:cNvPr>
            <p:cNvSpPr/>
            <p:nvPr/>
          </p:nvSpPr>
          <p:spPr>
            <a:xfrm>
              <a:off x="1275226" y="1934640"/>
              <a:ext cx="301619" cy="1844656"/>
            </a:xfrm>
            <a:prstGeom prst="rect">
              <a:avLst/>
            </a:prstGeom>
            <a:noFill/>
            <a:ln w="25400">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grpSp>
      <p:pic>
        <p:nvPicPr>
          <p:cNvPr id="12" name="Imagen 11" descr="Gráfico, Gráfico de líneas&#10;&#10;Descripción generada automáticamente">
            <a:extLst>
              <a:ext uri="{FF2B5EF4-FFF2-40B4-BE49-F238E27FC236}">
                <a16:creationId xmlns:a16="http://schemas.microsoft.com/office/drawing/2014/main" xmlns="" id="{79C48E9F-199C-F663-705E-44A463CA8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5754" y="1603760"/>
            <a:ext cx="3224796" cy="1920384"/>
          </a:xfrm>
          <a:prstGeom prst="rect">
            <a:avLst/>
          </a:prstGeom>
        </p:spPr>
      </p:pic>
      <p:pic>
        <p:nvPicPr>
          <p:cNvPr id="14" name="Imagen 13" descr="Gráfico, Gráfico de líneas&#10;&#10;Descripción generada automáticamente">
            <a:extLst>
              <a:ext uri="{FF2B5EF4-FFF2-40B4-BE49-F238E27FC236}">
                <a16:creationId xmlns:a16="http://schemas.microsoft.com/office/drawing/2014/main" xmlns="" id="{8B4DAB80-9CF7-6F03-872B-86A69ADAC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9592" y="3725030"/>
            <a:ext cx="3224796" cy="1920384"/>
          </a:xfrm>
          <a:prstGeom prst="rect">
            <a:avLst/>
          </a:prstGeom>
        </p:spPr>
      </p:pic>
      <p:pic>
        <p:nvPicPr>
          <p:cNvPr id="16" name="Imagen 15" descr="Mapa&#10;&#10;Descripción generada automáticamente">
            <a:extLst>
              <a:ext uri="{FF2B5EF4-FFF2-40B4-BE49-F238E27FC236}">
                <a16:creationId xmlns:a16="http://schemas.microsoft.com/office/drawing/2014/main" xmlns="" id="{3B05E870-E2C2-1D64-9A5A-1E4B92EDE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910" y="3834706"/>
            <a:ext cx="3397024" cy="2216470"/>
          </a:xfrm>
          <a:prstGeom prst="rect">
            <a:avLst/>
          </a:prstGeom>
        </p:spPr>
      </p:pic>
      <p:sp>
        <p:nvSpPr>
          <p:cNvPr id="20" name="CuadroTexto 19">
            <a:extLst>
              <a:ext uri="{FF2B5EF4-FFF2-40B4-BE49-F238E27FC236}">
                <a16:creationId xmlns:a16="http://schemas.microsoft.com/office/drawing/2014/main" xmlns="" id="{DF849D9D-57A3-B0FF-3D91-04A1873A9E49}"/>
              </a:ext>
            </a:extLst>
          </p:cNvPr>
          <p:cNvSpPr txBox="1"/>
          <p:nvPr/>
        </p:nvSpPr>
        <p:spPr>
          <a:xfrm>
            <a:off x="4039838" y="5810441"/>
            <a:ext cx="2980112" cy="215444"/>
          </a:xfrm>
          <a:prstGeom prst="rect">
            <a:avLst/>
          </a:prstGeom>
          <a:noFill/>
        </p:spPr>
        <p:txBody>
          <a:bodyPr wrap="square">
            <a:spAutoFit/>
          </a:bodyPr>
          <a:lstStyle/>
          <a:p>
            <a:r>
              <a:rPr lang="es-CO" sz="800" dirty="0">
                <a:solidFill>
                  <a:schemeClr val="tx1">
                    <a:lumMod val="50000"/>
                    <a:lumOff val="50000"/>
                  </a:schemeClr>
                </a:solidFill>
                <a:latin typeface="Calibri" panose="020F0502020204030204" pitchFamily="34" charset="0"/>
                <a:cs typeface="Calibri" panose="020F0502020204030204" pitchFamily="34" charset="0"/>
              </a:rPr>
              <a:t>Datos tomados de http://sisaire.ideam.gov.co/</a:t>
            </a:r>
            <a:r>
              <a:rPr lang="es-CO" sz="800" dirty="0" err="1">
                <a:solidFill>
                  <a:schemeClr val="tx1">
                    <a:lumMod val="50000"/>
                    <a:lumOff val="50000"/>
                  </a:schemeClr>
                </a:solidFill>
                <a:latin typeface="Calibri" panose="020F0502020204030204" pitchFamily="34" charset="0"/>
                <a:cs typeface="Calibri" panose="020F0502020204030204" pitchFamily="34" charset="0"/>
              </a:rPr>
              <a:t>ideam</a:t>
            </a:r>
            <a:r>
              <a:rPr lang="es-CO" sz="800" dirty="0">
                <a:solidFill>
                  <a:schemeClr val="tx1">
                    <a:lumMod val="50000"/>
                    <a:lumOff val="50000"/>
                  </a:schemeClr>
                </a:solidFill>
                <a:latin typeface="Calibri" panose="020F0502020204030204" pitchFamily="34" charset="0"/>
                <a:cs typeface="Calibri" panose="020F0502020204030204" pitchFamily="34" charset="0"/>
              </a:rPr>
              <a:t>-</a:t>
            </a:r>
            <a:r>
              <a:rPr lang="es-CO" sz="800" dirty="0" err="1">
                <a:solidFill>
                  <a:schemeClr val="tx1">
                    <a:lumMod val="50000"/>
                    <a:lumOff val="50000"/>
                  </a:schemeClr>
                </a:solidFill>
                <a:latin typeface="Calibri" panose="020F0502020204030204" pitchFamily="34" charset="0"/>
                <a:cs typeface="Calibri" panose="020F0502020204030204" pitchFamily="34" charset="0"/>
              </a:rPr>
              <a:t>sisaire</a:t>
            </a:r>
            <a:r>
              <a:rPr lang="es-CO" sz="800" dirty="0">
                <a:solidFill>
                  <a:schemeClr val="tx1">
                    <a:lumMod val="50000"/>
                    <a:lumOff val="50000"/>
                  </a:schemeClr>
                </a:solidFill>
                <a:latin typeface="Calibri" panose="020F0502020204030204" pitchFamily="34" charset="0"/>
                <a:cs typeface="Calibri" panose="020F0502020204030204" pitchFamily="34" charset="0"/>
              </a:rPr>
              <a:t>-web/</a:t>
            </a:r>
          </a:p>
        </p:txBody>
      </p:sp>
      <p:sp>
        <p:nvSpPr>
          <p:cNvPr id="6" name="Rectángulo 5">
            <a:extLst>
              <a:ext uri="{FF2B5EF4-FFF2-40B4-BE49-F238E27FC236}">
                <a16:creationId xmlns:a16="http://schemas.microsoft.com/office/drawing/2014/main" xmlns="" id="{85E64670-C2F5-2C44-BB84-6E36AFB2E367}"/>
              </a:ext>
            </a:extLst>
          </p:cNvPr>
          <p:cNvSpPr/>
          <p:nvPr/>
        </p:nvSpPr>
        <p:spPr>
          <a:xfrm>
            <a:off x="7680827" y="1952095"/>
            <a:ext cx="3150364" cy="3693319"/>
          </a:xfrm>
          <a:prstGeom prst="rect">
            <a:avLst/>
          </a:prstGeom>
        </p:spPr>
        <p:txBody>
          <a:bodyPr wrap="square">
            <a:spAutoFit/>
          </a:bodyPr>
          <a:lstStyle/>
          <a:p>
            <a:pPr marL="342900" indent="-342900" algn="just">
              <a:buClr>
                <a:srgbClr val="F7AA00"/>
              </a:buClr>
              <a:buFont typeface="Wingdings" pitchFamily="2" charset="2"/>
              <a:buChar char="Ø"/>
            </a:pPr>
            <a:r>
              <a:rPr lang="es-CO" b="1" dirty="0">
                <a:solidFill>
                  <a:srgbClr val="002851"/>
                </a:solidFill>
                <a:latin typeface="Calibri" panose="020F0502020204030204" pitchFamily="34" charset="0"/>
                <a:cs typeface="Calibri" panose="020F0502020204030204" pitchFamily="34" charset="0"/>
              </a:rPr>
              <a:t>El aumento de puntos calientes asociados, probablemente a incendios de cobertura vegetal en el oriente antioqueño y en el norte del país, puede afectar la calidad del aire en el Valle de Aburrá.</a:t>
            </a:r>
          </a:p>
          <a:p>
            <a:pPr algn="just">
              <a:buClr>
                <a:srgbClr val="F7AA00"/>
              </a:buClr>
            </a:pPr>
            <a:endParaRPr lang="es-CO" b="1" dirty="0">
              <a:solidFill>
                <a:srgbClr val="002851"/>
              </a:solidFill>
              <a:latin typeface="Calibri" panose="020F0502020204030204" pitchFamily="34" charset="0"/>
              <a:cs typeface="Calibri" panose="020F0502020204030204" pitchFamily="34" charset="0"/>
            </a:endParaRPr>
          </a:p>
          <a:p>
            <a:pPr marL="342900" indent="-342900" algn="just">
              <a:buClr>
                <a:srgbClr val="F7AA00"/>
              </a:buClr>
              <a:buFont typeface="Wingdings" pitchFamily="2" charset="2"/>
              <a:buChar char="Ø"/>
            </a:pPr>
            <a:r>
              <a:rPr lang="es-CO" b="1" dirty="0">
                <a:solidFill>
                  <a:srgbClr val="002851"/>
                </a:solidFill>
                <a:latin typeface="Calibri" panose="020F0502020204030204" pitchFamily="34" charset="0"/>
                <a:cs typeface="Calibri" panose="020F0502020204030204" pitchFamily="34" charset="0"/>
              </a:rPr>
              <a:t>La contaminación de la calidad del aire requiere una coordinación interinstitucional. </a:t>
            </a:r>
          </a:p>
        </p:txBody>
      </p:sp>
    </p:spTree>
    <p:extLst>
      <p:ext uri="{BB962C8B-B14F-4D97-AF65-F5344CB8AC3E}">
        <p14:creationId xmlns:p14="http://schemas.microsoft.com/office/powerpoint/2010/main" val="256706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xmlns="" id="{B0C31CB7-558E-8571-E145-B0A5DBD2BA66}"/>
              </a:ext>
            </a:extLst>
          </p:cNvPr>
          <p:cNvPicPr>
            <a:picLocks noChangeAspect="1"/>
          </p:cNvPicPr>
          <p:nvPr/>
        </p:nvPicPr>
        <p:blipFill rotWithShape="1">
          <a:blip r:embed="rId3">
            <a:extLst>
              <a:ext uri="{28A0092B-C50C-407E-A947-70E740481C1C}">
                <a14:useLocalDpi xmlns:a14="http://schemas.microsoft.com/office/drawing/2010/main" val="0"/>
              </a:ext>
            </a:extLst>
          </a:blip>
          <a:srcRect l="37492" r="31910"/>
          <a:stretch/>
        </p:blipFill>
        <p:spPr>
          <a:xfrm>
            <a:off x="4980411" y="1345020"/>
            <a:ext cx="2535546" cy="5545913"/>
          </a:xfrm>
          <a:prstGeom prst="rect">
            <a:avLst/>
          </a:prstGeom>
        </p:spPr>
      </p:pic>
      <p:sp>
        <p:nvSpPr>
          <p:cNvPr id="2" name="Título 1">
            <a:extLst>
              <a:ext uri="{FF2B5EF4-FFF2-40B4-BE49-F238E27FC236}">
                <a16:creationId xmlns:a16="http://schemas.microsoft.com/office/drawing/2014/main" xmlns="" id="{DDE5DCE4-CF45-FA73-8FE3-AD4F6A8E37AA}"/>
              </a:ext>
            </a:extLst>
          </p:cNvPr>
          <p:cNvSpPr>
            <a:spLocks noGrp="1"/>
          </p:cNvSpPr>
          <p:nvPr>
            <p:ph type="title"/>
          </p:nvPr>
        </p:nvSpPr>
        <p:spPr>
          <a:xfrm>
            <a:off x="64280" y="0"/>
            <a:ext cx="10337593" cy="1323984"/>
          </a:xfrm>
        </p:spPr>
        <p:txBody>
          <a:bodyPr/>
          <a:lstStyle/>
          <a:p>
            <a:pPr lvl="0"/>
            <a:r>
              <a:rPr lang="es-CO" dirty="0">
                <a:sym typeface="Verdana"/>
              </a:rPr>
              <a:t>Programas complementarios - </a:t>
            </a:r>
            <a:r>
              <a:rPr lang="es-CO" sz="3600" b="1" dirty="0">
                <a:sym typeface="Verdana"/>
              </a:rPr>
              <a:t>Plan Siembra Aburrá</a:t>
            </a:r>
            <a:endParaRPr lang="es-CO" dirty="0"/>
          </a:p>
        </p:txBody>
      </p:sp>
      <p:sp>
        <p:nvSpPr>
          <p:cNvPr id="5" name="CuadroTexto 4">
            <a:extLst>
              <a:ext uri="{FF2B5EF4-FFF2-40B4-BE49-F238E27FC236}">
                <a16:creationId xmlns:a16="http://schemas.microsoft.com/office/drawing/2014/main" xmlns="" id="{04AF8FA6-E349-43F0-9772-F8758EF922F6}"/>
              </a:ext>
            </a:extLst>
          </p:cNvPr>
          <p:cNvSpPr txBox="1"/>
          <p:nvPr/>
        </p:nvSpPr>
        <p:spPr>
          <a:xfrm>
            <a:off x="552287" y="1863177"/>
            <a:ext cx="4017719" cy="1754326"/>
          </a:xfrm>
          <a:prstGeom prst="rect">
            <a:avLst/>
          </a:prstGeom>
          <a:noFill/>
        </p:spPr>
        <p:txBody>
          <a:bodyPr wrap="square" rtlCol="0">
            <a:spAutoFit/>
          </a:bodyPr>
          <a:lstStyle/>
          <a:p>
            <a:pPr algn="just"/>
            <a:r>
              <a:rPr lang="es-CO" dirty="0"/>
              <a:t>Programa que desarrolla procesos de siembra para la restauración ecológica, </a:t>
            </a:r>
            <a:r>
              <a:rPr lang="es-CO" b="1" dirty="0"/>
              <a:t>contribuye al mejoramiento de espacios verdes, biodiversidad, recurso hídrico </a:t>
            </a:r>
            <a:br>
              <a:rPr lang="es-CO" b="1" dirty="0"/>
            </a:br>
            <a:r>
              <a:rPr lang="es-CO" b="1" dirty="0"/>
              <a:t>y el suelo,</a:t>
            </a:r>
            <a:r>
              <a:rPr lang="es-CO" dirty="0"/>
              <a:t> además fortalece ecosistemas estratégicos esenciales</a:t>
            </a:r>
          </a:p>
        </p:txBody>
      </p:sp>
      <p:sp>
        <p:nvSpPr>
          <p:cNvPr id="10" name="CuadroTexto 9">
            <a:extLst>
              <a:ext uri="{FF2B5EF4-FFF2-40B4-BE49-F238E27FC236}">
                <a16:creationId xmlns:a16="http://schemas.microsoft.com/office/drawing/2014/main" xmlns="" id="{B8E6F648-EB41-4F3E-8AEC-2F1E264FCF84}"/>
              </a:ext>
            </a:extLst>
          </p:cNvPr>
          <p:cNvSpPr txBox="1"/>
          <p:nvPr/>
        </p:nvSpPr>
        <p:spPr>
          <a:xfrm>
            <a:off x="7950460" y="2013350"/>
            <a:ext cx="3209665" cy="369332"/>
          </a:xfrm>
          <a:prstGeom prst="rect">
            <a:avLst/>
          </a:prstGeom>
          <a:noFill/>
        </p:spPr>
        <p:txBody>
          <a:bodyPr wrap="square" rtlCol="0">
            <a:spAutoFit/>
          </a:bodyPr>
          <a:lstStyle/>
          <a:p>
            <a:r>
              <a:rPr lang="es-CO" dirty="0"/>
              <a:t>Red de viveros metropolitanos</a:t>
            </a:r>
          </a:p>
        </p:txBody>
      </p:sp>
      <p:sp>
        <p:nvSpPr>
          <p:cNvPr id="11" name="CuadroTexto 10">
            <a:extLst>
              <a:ext uri="{FF2B5EF4-FFF2-40B4-BE49-F238E27FC236}">
                <a16:creationId xmlns:a16="http://schemas.microsoft.com/office/drawing/2014/main" xmlns="" id="{5B08D520-4D94-430D-8254-E9A92EE14588}"/>
              </a:ext>
            </a:extLst>
          </p:cNvPr>
          <p:cNvSpPr txBox="1"/>
          <p:nvPr/>
        </p:nvSpPr>
        <p:spPr>
          <a:xfrm>
            <a:off x="7950460" y="2798212"/>
            <a:ext cx="3209665" cy="646331"/>
          </a:xfrm>
          <a:prstGeom prst="rect">
            <a:avLst/>
          </a:prstGeom>
          <a:noFill/>
        </p:spPr>
        <p:txBody>
          <a:bodyPr wrap="square" rtlCol="0">
            <a:spAutoFit/>
          </a:bodyPr>
          <a:lstStyle/>
          <a:p>
            <a:r>
              <a:rPr lang="es-CO" dirty="0"/>
              <a:t>Siembra de árboles, zonas urbanas, rurales y periurbanas</a:t>
            </a:r>
          </a:p>
        </p:txBody>
      </p:sp>
      <p:sp>
        <p:nvSpPr>
          <p:cNvPr id="12" name="CuadroTexto 11">
            <a:extLst>
              <a:ext uri="{FF2B5EF4-FFF2-40B4-BE49-F238E27FC236}">
                <a16:creationId xmlns:a16="http://schemas.microsoft.com/office/drawing/2014/main" xmlns="" id="{7B2F443C-ED0C-4825-A9A8-6A4D6E836637}"/>
              </a:ext>
            </a:extLst>
          </p:cNvPr>
          <p:cNvSpPr txBox="1"/>
          <p:nvPr/>
        </p:nvSpPr>
        <p:spPr>
          <a:xfrm>
            <a:off x="7950460" y="3808613"/>
            <a:ext cx="2855150" cy="646331"/>
          </a:xfrm>
          <a:prstGeom prst="rect">
            <a:avLst/>
          </a:prstGeom>
          <a:noFill/>
        </p:spPr>
        <p:txBody>
          <a:bodyPr wrap="square" rtlCol="0">
            <a:spAutoFit/>
          </a:bodyPr>
          <a:lstStyle/>
          <a:p>
            <a:r>
              <a:rPr lang="es-CO" dirty="0"/>
              <a:t>Mantenimiento de árboles </a:t>
            </a:r>
            <a:br>
              <a:rPr lang="es-CO" dirty="0"/>
            </a:br>
            <a:r>
              <a:rPr lang="es-CO" dirty="0"/>
              <a:t>y áreas forestales plantadas</a:t>
            </a:r>
          </a:p>
        </p:txBody>
      </p:sp>
      <p:sp>
        <p:nvSpPr>
          <p:cNvPr id="13" name="CuadroTexto 12">
            <a:extLst>
              <a:ext uri="{FF2B5EF4-FFF2-40B4-BE49-F238E27FC236}">
                <a16:creationId xmlns:a16="http://schemas.microsoft.com/office/drawing/2014/main" xmlns="" id="{CED3936F-03FA-4B38-AE43-3A8005ABF873}"/>
              </a:ext>
            </a:extLst>
          </p:cNvPr>
          <p:cNvSpPr txBox="1"/>
          <p:nvPr/>
        </p:nvSpPr>
        <p:spPr>
          <a:xfrm>
            <a:off x="7950460" y="4750752"/>
            <a:ext cx="2108018" cy="646331"/>
          </a:xfrm>
          <a:prstGeom prst="rect">
            <a:avLst/>
          </a:prstGeom>
          <a:noFill/>
        </p:spPr>
        <p:txBody>
          <a:bodyPr wrap="square" rtlCol="0">
            <a:spAutoFit/>
          </a:bodyPr>
          <a:lstStyle/>
          <a:p>
            <a:r>
              <a:rPr lang="es-CO" dirty="0"/>
              <a:t>Sistema de Árbol Urbano (SAU)</a:t>
            </a:r>
          </a:p>
        </p:txBody>
      </p:sp>
      <p:sp>
        <p:nvSpPr>
          <p:cNvPr id="14" name="CuadroTexto 13">
            <a:extLst>
              <a:ext uri="{FF2B5EF4-FFF2-40B4-BE49-F238E27FC236}">
                <a16:creationId xmlns:a16="http://schemas.microsoft.com/office/drawing/2014/main" xmlns="" id="{7B2AFBC2-F8DB-4206-B8B2-06DEB4E61B5A}"/>
              </a:ext>
            </a:extLst>
          </p:cNvPr>
          <p:cNvSpPr txBox="1"/>
          <p:nvPr/>
        </p:nvSpPr>
        <p:spPr>
          <a:xfrm>
            <a:off x="7950460" y="5872941"/>
            <a:ext cx="2451413" cy="369332"/>
          </a:xfrm>
          <a:prstGeom prst="rect">
            <a:avLst/>
          </a:prstGeom>
          <a:noFill/>
        </p:spPr>
        <p:txBody>
          <a:bodyPr wrap="square" rtlCol="0">
            <a:spAutoFit/>
          </a:bodyPr>
          <a:lstStyle/>
          <a:p>
            <a:r>
              <a:rPr lang="es-CO" dirty="0"/>
              <a:t>Educación ambiental </a:t>
            </a:r>
          </a:p>
        </p:txBody>
      </p:sp>
      <p:sp>
        <p:nvSpPr>
          <p:cNvPr id="16" name="Google Shape;114;p18">
            <a:extLst>
              <a:ext uri="{FF2B5EF4-FFF2-40B4-BE49-F238E27FC236}">
                <a16:creationId xmlns:a16="http://schemas.microsoft.com/office/drawing/2014/main" xmlns="" id="{49C8FE64-461B-443A-B7F9-DE0B356EF545}"/>
              </a:ext>
            </a:extLst>
          </p:cNvPr>
          <p:cNvSpPr/>
          <p:nvPr/>
        </p:nvSpPr>
        <p:spPr>
          <a:xfrm>
            <a:off x="656093" y="4810470"/>
            <a:ext cx="1905054" cy="528091"/>
          </a:xfrm>
          <a:prstGeom prst="roundRect">
            <a:avLst>
              <a:gd name="adj" fmla="val 16667"/>
            </a:avLst>
          </a:prstGeom>
          <a:solidFill>
            <a:srgbClr val="002851"/>
          </a:solidFill>
          <a:ln w="28575" cap="flat" cmpd="sng">
            <a:no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dirty="0">
                <a:solidFill>
                  <a:schemeClr val="bg1"/>
                </a:solidFill>
                <a:ea typeface="Ubuntu"/>
                <a:cs typeface="Ubuntu"/>
                <a:sym typeface="Ubuntu"/>
              </a:rPr>
              <a:t>262.005 </a:t>
            </a:r>
            <a:endParaRPr sz="2000" b="1" dirty="0">
              <a:solidFill>
                <a:schemeClr val="bg1"/>
              </a:solidFill>
              <a:ea typeface="Ubuntu"/>
              <a:cs typeface="Ubuntu"/>
              <a:sym typeface="Ubuntu"/>
            </a:endParaRPr>
          </a:p>
        </p:txBody>
      </p:sp>
      <p:sp>
        <p:nvSpPr>
          <p:cNvPr id="3" name="Redondear rectángulo de esquina del mismo lado 2">
            <a:extLst>
              <a:ext uri="{FF2B5EF4-FFF2-40B4-BE49-F238E27FC236}">
                <a16:creationId xmlns:a16="http://schemas.microsoft.com/office/drawing/2014/main" xmlns="" id="{142C054B-F0C8-E82F-0200-BE3AF341F214}"/>
              </a:ext>
            </a:extLst>
          </p:cNvPr>
          <p:cNvSpPr/>
          <p:nvPr/>
        </p:nvSpPr>
        <p:spPr>
          <a:xfrm>
            <a:off x="656094" y="4117660"/>
            <a:ext cx="3979218" cy="528091"/>
          </a:xfrm>
          <a:prstGeom prst="round2SameRect">
            <a:avLst>
              <a:gd name="adj1" fmla="val 33159"/>
              <a:gd name="adj2" fmla="val 0"/>
            </a:avLst>
          </a:prstGeom>
          <a:gradFill>
            <a:gsLst>
              <a:gs pos="0">
                <a:srgbClr val="92D050"/>
              </a:gs>
              <a:gs pos="99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chemeClr val="bg1"/>
                </a:solidFill>
              </a:rPr>
              <a:t>Árboles sembrados 2020 - 2022</a:t>
            </a:r>
          </a:p>
        </p:txBody>
      </p:sp>
      <p:sp>
        <p:nvSpPr>
          <p:cNvPr id="4" name="Google Shape;114;p18">
            <a:extLst>
              <a:ext uri="{FF2B5EF4-FFF2-40B4-BE49-F238E27FC236}">
                <a16:creationId xmlns:a16="http://schemas.microsoft.com/office/drawing/2014/main" xmlns="" id="{E3FFF1A7-C2F3-1FD1-C13A-FFDC49BA3FB6}"/>
              </a:ext>
            </a:extLst>
          </p:cNvPr>
          <p:cNvSpPr/>
          <p:nvPr/>
        </p:nvSpPr>
        <p:spPr>
          <a:xfrm>
            <a:off x="2673888" y="4810470"/>
            <a:ext cx="1905054" cy="528091"/>
          </a:xfrm>
          <a:prstGeom prst="roundRect">
            <a:avLst>
              <a:gd name="adj" fmla="val 16667"/>
            </a:avLst>
          </a:prstGeom>
          <a:solidFill>
            <a:srgbClr val="002851"/>
          </a:solidFill>
          <a:ln w="28575" cap="flat" cmpd="sng">
            <a:no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dirty="0">
                <a:solidFill>
                  <a:schemeClr val="bg1"/>
                </a:solidFill>
                <a:ea typeface="Ubuntu"/>
                <a:cs typeface="Ubuntu"/>
                <a:sym typeface="Ubuntu"/>
              </a:rPr>
              <a:t>16.506</a:t>
            </a:r>
          </a:p>
        </p:txBody>
      </p:sp>
      <p:sp>
        <p:nvSpPr>
          <p:cNvPr id="6" name="Google Shape;114;p18">
            <a:extLst>
              <a:ext uri="{FF2B5EF4-FFF2-40B4-BE49-F238E27FC236}">
                <a16:creationId xmlns:a16="http://schemas.microsoft.com/office/drawing/2014/main" xmlns="" id="{61695823-DE57-068E-AC8E-BDFB8D1458A8}"/>
              </a:ext>
            </a:extLst>
          </p:cNvPr>
          <p:cNvSpPr/>
          <p:nvPr/>
        </p:nvSpPr>
        <p:spPr>
          <a:xfrm>
            <a:off x="656093" y="5445736"/>
            <a:ext cx="1905054" cy="796537"/>
          </a:xfrm>
          <a:prstGeom prst="roundRect">
            <a:avLst>
              <a:gd name="adj" fmla="val 16667"/>
            </a:avLst>
          </a:prstGeom>
          <a:solidFill>
            <a:srgbClr val="7EB92A">
              <a:alpha val="46000"/>
            </a:srgbClr>
          </a:solidFill>
          <a:ln w="28575" cap="flat" cmpd="sng">
            <a:noFill/>
            <a:prstDash val="dash"/>
            <a:round/>
            <a:headEnd type="none" w="sm" len="sm"/>
            <a:tailEnd type="none" w="sm" len="sm"/>
          </a:ln>
        </p:spPr>
        <p:txBody>
          <a:bodyPr spcFirstLastPara="1" wrap="square" lIns="91425" tIns="91425" rIns="91425" bIns="91425" anchor="ctr" anchorCtr="0">
            <a:noAutofit/>
          </a:bodyPr>
          <a:lstStyle/>
          <a:p>
            <a:pPr algn="ctr"/>
            <a:r>
              <a:rPr lang="es-CO" sz="1400" dirty="0">
                <a:ea typeface="Ubuntu"/>
                <a:cs typeface="Ubuntu"/>
                <a:sym typeface="Ubuntu"/>
              </a:rPr>
              <a:t>Árboles plantados</a:t>
            </a:r>
            <a:r>
              <a:rPr lang="es-CO" sz="1400" dirty="0">
                <a:ea typeface="Ubuntu"/>
                <a:cs typeface="Ubuntu"/>
              </a:rPr>
              <a:t/>
            </a:r>
            <a:br>
              <a:rPr lang="es-CO" sz="1400" dirty="0">
                <a:ea typeface="Ubuntu"/>
                <a:cs typeface="Ubuntu"/>
              </a:rPr>
            </a:br>
            <a:r>
              <a:rPr lang="es-CO" sz="1400" dirty="0">
                <a:ea typeface="Ubuntu"/>
                <a:cs typeface="Ubuntu"/>
                <a:sym typeface="Ubuntu"/>
              </a:rPr>
              <a:t>en zonas rural</a:t>
            </a:r>
          </a:p>
          <a:p>
            <a:pPr algn="ctr"/>
            <a:r>
              <a:rPr lang="es-CO" sz="2000" b="1" dirty="0">
                <a:sym typeface="Ubuntu"/>
              </a:rPr>
              <a:t>94 %</a:t>
            </a:r>
            <a:endParaRPr lang="es-CO" sz="2000" b="1" dirty="0"/>
          </a:p>
        </p:txBody>
      </p:sp>
      <p:sp>
        <p:nvSpPr>
          <p:cNvPr id="7" name="Google Shape;114;p18">
            <a:extLst>
              <a:ext uri="{FF2B5EF4-FFF2-40B4-BE49-F238E27FC236}">
                <a16:creationId xmlns:a16="http://schemas.microsoft.com/office/drawing/2014/main" xmlns="" id="{CB8E4A98-D765-8F7C-4068-F102CDD40CBB}"/>
              </a:ext>
            </a:extLst>
          </p:cNvPr>
          <p:cNvSpPr/>
          <p:nvPr/>
        </p:nvSpPr>
        <p:spPr>
          <a:xfrm>
            <a:off x="2673888" y="5445736"/>
            <a:ext cx="1905054" cy="796537"/>
          </a:xfrm>
          <a:prstGeom prst="roundRect">
            <a:avLst>
              <a:gd name="adj" fmla="val 16667"/>
            </a:avLst>
          </a:prstGeom>
          <a:solidFill>
            <a:srgbClr val="7EB92A">
              <a:alpha val="46000"/>
            </a:srgbClr>
          </a:solidFill>
          <a:ln w="28575" cap="flat" cmpd="sng">
            <a:no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CO" sz="1400" dirty="0">
                <a:ea typeface="Ubuntu"/>
                <a:cs typeface="Ubuntu"/>
                <a:sym typeface="Ubuntu"/>
              </a:rPr>
              <a:t>Árboles plantados</a:t>
            </a:r>
            <a:br>
              <a:rPr lang="es-CO" sz="1400" dirty="0">
                <a:ea typeface="Ubuntu"/>
                <a:cs typeface="Ubuntu"/>
                <a:sym typeface="Ubuntu"/>
              </a:rPr>
            </a:br>
            <a:r>
              <a:rPr lang="es-CO" sz="1400" dirty="0">
                <a:ea typeface="Ubuntu"/>
                <a:cs typeface="Ubuntu"/>
                <a:sym typeface="Ubuntu"/>
              </a:rPr>
              <a:t>en zonas urbanas</a:t>
            </a:r>
          </a:p>
          <a:p>
            <a:pPr marL="0" lvl="0" indent="0" algn="ctr" rtl="0">
              <a:spcBef>
                <a:spcPts val="0"/>
              </a:spcBef>
              <a:spcAft>
                <a:spcPts val="0"/>
              </a:spcAft>
              <a:buNone/>
            </a:pPr>
            <a:r>
              <a:rPr lang="es-CO" sz="2000" b="1" dirty="0">
                <a:sym typeface="Ubuntu"/>
              </a:rPr>
              <a:t>6%</a:t>
            </a:r>
            <a:endParaRPr lang="es-CO" sz="2000" b="1" dirty="0"/>
          </a:p>
        </p:txBody>
      </p:sp>
      <p:sp>
        <p:nvSpPr>
          <p:cNvPr id="20" name="Elipse 19">
            <a:extLst>
              <a:ext uri="{FF2B5EF4-FFF2-40B4-BE49-F238E27FC236}">
                <a16:creationId xmlns:a16="http://schemas.microsoft.com/office/drawing/2014/main" xmlns="" id="{7E8D402D-D5CD-719E-A99B-5450369DE0C7}"/>
              </a:ext>
            </a:extLst>
          </p:cNvPr>
          <p:cNvSpPr/>
          <p:nvPr/>
        </p:nvSpPr>
        <p:spPr>
          <a:xfrm>
            <a:off x="7121721" y="2701985"/>
            <a:ext cx="849458" cy="849458"/>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1" name="Imagen 20">
            <a:extLst>
              <a:ext uri="{FF2B5EF4-FFF2-40B4-BE49-F238E27FC236}">
                <a16:creationId xmlns:a16="http://schemas.microsoft.com/office/drawing/2014/main" xmlns="" id="{6D136160-A91E-80F1-FE24-BFC172CF6D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b="19896"/>
          <a:stretch/>
        </p:blipFill>
        <p:spPr>
          <a:xfrm>
            <a:off x="7104506" y="2696336"/>
            <a:ext cx="938860" cy="752060"/>
          </a:xfrm>
          <a:prstGeom prst="rect">
            <a:avLst/>
          </a:prstGeom>
        </p:spPr>
      </p:pic>
      <p:sp>
        <p:nvSpPr>
          <p:cNvPr id="22" name="Elipse 21">
            <a:extLst>
              <a:ext uri="{FF2B5EF4-FFF2-40B4-BE49-F238E27FC236}">
                <a16:creationId xmlns:a16="http://schemas.microsoft.com/office/drawing/2014/main" xmlns="" id="{A560DDF2-73E6-6038-4D87-F3895FBA1BEE}"/>
              </a:ext>
            </a:extLst>
          </p:cNvPr>
          <p:cNvSpPr/>
          <p:nvPr/>
        </p:nvSpPr>
        <p:spPr>
          <a:xfrm>
            <a:off x="7121721" y="3678949"/>
            <a:ext cx="849458" cy="849458"/>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3" name="Elipse 22">
            <a:extLst>
              <a:ext uri="{FF2B5EF4-FFF2-40B4-BE49-F238E27FC236}">
                <a16:creationId xmlns:a16="http://schemas.microsoft.com/office/drawing/2014/main" xmlns="" id="{4E3714E5-7D33-9146-246C-8E7BC278B9A2}"/>
              </a:ext>
            </a:extLst>
          </p:cNvPr>
          <p:cNvSpPr/>
          <p:nvPr/>
        </p:nvSpPr>
        <p:spPr>
          <a:xfrm>
            <a:off x="7121721" y="4655913"/>
            <a:ext cx="849458" cy="849458"/>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4" name="Elipse 23">
            <a:extLst>
              <a:ext uri="{FF2B5EF4-FFF2-40B4-BE49-F238E27FC236}">
                <a16:creationId xmlns:a16="http://schemas.microsoft.com/office/drawing/2014/main" xmlns="" id="{09A8D46D-C524-DE74-F319-387A5AD492C8}"/>
              </a:ext>
            </a:extLst>
          </p:cNvPr>
          <p:cNvSpPr/>
          <p:nvPr/>
        </p:nvSpPr>
        <p:spPr>
          <a:xfrm>
            <a:off x="7121721" y="5632878"/>
            <a:ext cx="849458" cy="849458"/>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5" name="Elipse 24">
            <a:extLst>
              <a:ext uri="{FF2B5EF4-FFF2-40B4-BE49-F238E27FC236}">
                <a16:creationId xmlns:a16="http://schemas.microsoft.com/office/drawing/2014/main" xmlns="" id="{9CA88CD3-4B4C-D574-D560-3CFDA76425D6}"/>
              </a:ext>
            </a:extLst>
          </p:cNvPr>
          <p:cNvSpPr/>
          <p:nvPr/>
        </p:nvSpPr>
        <p:spPr>
          <a:xfrm>
            <a:off x="7121721" y="1725021"/>
            <a:ext cx="849458" cy="849458"/>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7" name="Imagen 26">
            <a:extLst>
              <a:ext uri="{FF2B5EF4-FFF2-40B4-BE49-F238E27FC236}">
                <a16:creationId xmlns:a16="http://schemas.microsoft.com/office/drawing/2014/main" xmlns="" id="{6463FF06-C15B-7BF1-B6DA-872C5F01D17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b="17070"/>
          <a:stretch/>
        </p:blipFill>
        <p:spPr>
          <a:xfrm>
            <a:off x="7210592" y="3800995"/>
            <a:ext cx="717266" cy="594830"/>
          </a:xfrm>
          <a:prstGeom prst="rect">
            <a:avLst/>
          </a:prstGeom>
        </p:spPr>
      </p:pic>
      <p:pic>
        <p:nvPicPr>
          <p:cNvPr id="29" name="Imagen 28">
            <a:extLst>
              <a:ext uri="{FF2B5EF4-FFF2-40B4-BE49-F238E27FC236}">
                <a16:creationId xmlns:a16="http://schemas.microsoft.com/office/drawing/2014/main" xmlns="" id="{E45C229B-9670-CE70-9F32-E73F51404D01}"/>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b="17070"/>
          <a:stretch/>
        </p:blipFill>
        <p:spPr>
          <a:xfrm>
            <a:off x="7164672" y="5718825"/>
            <a:ext cx="770605" cy="639064"/>
          </a:xfrm>
          <a:prstGeom prst="rect">
            <a:avLst/>
          </a:prstGeom>
        </p:spPr>
      </p:pic>
      <p:pic>
        <p:nvPicPr>
          <p:cNvPr id="31" name="Imagen 30">
            <a:extLst>
              <a:ext uri="{FF2B5EF4-FFF2-40B4-BE49-F238E27FC236}">
                <a16:creationId xmlns:a16="http://schemas.microsoft.com/office/drawing/2014/main" xmlns="" id="{70607C5C-864F-B157-6B42-312438974721}"/>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b="12474"/>
          <a:stretch/>
        </p:blipFill>
        <p:spPr>
          <a:xfrm>
            <a:off x="7220217" y="4792019"/>
            <a:ext cx="659515" cy="577245"/>
          </a:xfrm>
          <a:prstGeom prst="rect">
            <a:avLst/>
          </a:prstGeom>
        </p:spPr>
      </p:pic>
      <p:pic>
        <p:nvPicPr>
          <p:cNvPr id="33" name="Imagen 32">
            <a:extLst>
              <a:ext uri="{FF2B5EF4-FFF2-40B4-BE49-F238E27FC236}">
                <a16:creationId xmlns:a16="http://schemas.microsoft.com/office/drawing/2014/main" xmlns="" id="{7B5EBA6C-CBC4-1038-55D2-102237B6DCB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b="15492"/>
          <a:stretch/>
        </p:blipFill>
        <p:spPr>
          <a:xfrm>
            <a:off x="7203616" y="1861469"/>
            <a:ext cx="680928" cy="575439"/>
          </a:xfrm>
          <a:prstGeom prst="rect">
            <a:avLst/>
          </a:prstGeom>
        </p:spPr>
      </p:pic>
    </p:spTree>
    <p:extLst>
      <p:ext uri="{BB962C8B-B14F-4D97-AF65-F5344CB8AC3E}">
        <p14:creationId xmlns:p14="http://schemas.microsoft.com/office/powerpoint/2010/main" val="3825619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xmlns="" id="{CE7C83A6-EA29-DB39-9F77-C0EF48E5FD82}"/>
              </a:ext>
            </a:extLst>
          </p:cNvPr>
          <p:cNvPicPr>
            <a:picLocks noChangeAspect="1"/>
          </p:cNvPicPr>
          <p:nvPr/>
        </p:nvPicPr>
        <p:blipFill rotWithShape="1">
          <a:blip r:embed="rId3">
            <a:extLst>
              <a:ext uri="{28A0092B-C50C-407E-A947-70E740481C1C}">
                <a14:useLocalDpi xmlns:a14="http://schemas.microsoft.com/office/drawing/2010/main" val="0"/>
              </a:ext>
            </a:extLst>
          </a:blip>
          <a:srcRect b="26273"/>
          <a:stretch/>
        </p:blipFill>
        <p:spPr>
          <a:xfrm>
            <a:off x="-4021" y="1298133"/>
            <a:ext cx="11160124" cy="5493500"/>
          </a:xfrm>
          <a:prstGeom prst="rect">
            <a:avLst/>
          </a:prstGeom>
        </p:spPr>
      </p:pic>
      <p:sp>
        <p:nvSpPr>
          <p:cNvPr id="14" name="1 Título">
            <a:extLst>
              <a:ext uri="{FF2B5EF4-FFF2-40B4-BE49-F238E27FC236}">
                <a16:creationId xmlns:a16="http://schemas.microsoft.com/office/drawing/2014/main" xmlns="" id="{62FC29F5-E09A-B145-9AC2-DF771D6E38E4}"/>
              </a:ext>
            </a:extLst>
          </p:cNvPr>
          <p:cNvSpPr txBox="1">
            <a:spLocks/>
          </p:cNvSpPr>
          <p:nvPr/>
        </p:nvSpPr>
        <p:spPr>
          <a:xfrm>
            <a:off x="-1" y="221382"/>
            <a:ext cx="11160125" cy="915152"/>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CO" sz="3600" b="1" dirty="0">
                <a:latin typeface="+mn-lt"/>
                <a:sym typeface="Verdana"/>
              </a:rPr>
              <a:t>Programas complementarios - </a:t>
            </a:r>
            <a:r>
              <a:rPr lang="es-CO" altLang="es-CO" sz="3600" b="1" dirty="0">
                <a:latin typeface="+mn-lt"/>
                <a:ea typeface="+mn-ea"/>
                <a:cs typeface="+mn-cs"/>
              </a:rPr>
              <a:t>Parches Verdes 2020 - 2023</a:t>
            </a:r>
          </a:p>
        </p:txBody>
      </p:sp>
      <p:sp>
        <p:nvSpPr>
          <p:cNvPr id="16" name="Rectángulo 15">
            <a:extLst>
              <a:ext uri="{FF2B5EF4-FFF2-40B4-BE49-F238E27FC236}">
                <a16:creationId xmlns:a16="http://schemas.microsoft.com/office/drawing/2014/main" xmlns="" id="{1D0A4E54-2DDB-4947-99F2-0EC7756E7B58}"/>
              </a:ext>
            </a:extLst>
          </p:cNvPr>
          <p:cNvSpPr/>
          <p:nvPr/>
        </p:nvSpPr>
        <p:spPr>
          <a:xfrm>
            <a:off x="367653" y="2573246"/>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MX" sz="1400" dirty="0">
                <a:solidFill>
                  <a:schemeClr val="bg1"/>
                </a:solidFill>
              </a:rPr>
              <a:t>Promedio </a:t>
            </a:r>
            <a:br>
              <a:rPr lang="es-MX" sz="1400" dirty="0">
                <a:solidFill>
                  <a:schemeClr val="bg1"/>
                </a:solidFill>
              </a:rPr>
            </a:br>
            <a:r>
              <a:rPr lang="es-MX" sz="1400" dirty="0">
                <a:solidFill>
                  <a:schemeClr val="bg1"/>
                </a:solidFill>
              </a:rPr>
              <a:t>de captura </a:t>
            </a:r>
            <a:br>
              <a:rPr lang="es-MX" sz="1400" dirty="0">
                <a:solidFill>
                  <a:schemeClr val="bg1"/>
                </a:solidFill>
              </a:rPr>
            </a:br>
            <a:r>
              <a:rPr lang="es-MX" sz="1400" dirty="0">
                <a:solidFill>
                  <a:schemeClr val="bg1"/>
                </a:solidFill>
              </a:rPr>
              <a:t>de kilogramos de CO2 que capta cada árbol por año:</a:t>
            </a:r>
          </a:p>
        </p:txBody>
      </p:sp>
      <p:sp>
        <p:nvSpPr>
          <p:cNvPr id="32" name="Rectángulo 31">
            <a:extLst>
              <a:ext uri="{FF2B5EF4-FFF2-40B4-BE49-F238E27FC236}">
                <a16:creationId xmlns:a16="http://schemas.microsoft.com/office/drawing/2014/main" xmlns="" id="{602D3DD5-1814-D141-999E-B87DE8DB1DCB}"/>
              </a:ext>
            </a:extLst>
          </p:cNvPr>
          <p:cNvSpPr/>
          <p:nvPr/>
        </p:nvSpPr>
        <p:spPr>
          <a:xfrm>
            <a:off x="1885155" y="2573246"/>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Cantidad total de kilogramos de CO2 capturado </a:t>
            </a:r>
            <a:br>
              <a:rPr lang="es-ES" sz="1400" dirty="0">
                <a:solidFill>
                  <a:schemeClr val="bg1"/>
                </a:solidFill>
              </a:rPr>
            </a:br>
            <a:r>
              <a:rPr lang="es-ES" sz="1400" dirty="0">
                <a:solidFill>
                  <a:schemeClr val="bg1"/>
                </a:solidFill>
              </a:rPr>
              <a:t>cada año </a:t>
            </a:r>
            <a:br>
              <a:rPr lang="es-ES" sz="1400" dirty="0">
                <a:solidFill>
                  <a:schemeClr val="bg1"/>
                </a:solidFill>
              </a:rPr>
            </a:br>
            <a:r>
              <a:rPr lang="es-ES" sz="1400" dirty="0">
                <a:solidFill>
                  <a:schemeClr val="bg1"/>
                </a:solidFill>
              </a:rPr>
              <a:t>por los árboles de Parches Verdes:</a:t>
            </a:r>
          </a:p>
        </p:txBody>
      </p:sp>
      <p:sp>
        <p:nvSpPr>
          <p:cNvPr id="34" name="Rectángulo 33">
            <a:extLst>
              <a:ext uri="{FF2B5EF4-FFF2-40B4-BE49-F238E27FC236}">
                <a16:creationId xmlns:a16="http://schemas.microsoft.com/office/drawing/2014/main" xmlns="" id="{A146712B-6C61-D443-A74D-232B6536C8B0}"/>
              </a:ext>
            </a:extLst>
          </p:cNvPr>
          <p:cNvSpPr/>
          <p:nvPr/>
        </p:nvSpPr>
        <p:spPr>
          <a:xfrm>
            <a:off x="3402657" y="2573246"/>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Cantidad total de toneladas de CO2 capturado </a:t>
            </a:r>
            <a:br>
              <a:rPr lang="es-ES" sz="1400" dirty="0">
                <a:solidFill>
                  <a:schemeClr val="bg1"/>
                </a:solidFill>
              </a:rPr>
            </a:br>
            <a:r>
              <a:rPr lang="es-ES" sz="1400" dirty="0">
                <a:solidFill>
                  <a:schemeClr val="bg1"/>
                </a:solidFill>
              </a:rPr>
              <a:t>por año, </a:t>
            </a:r>
            <a:br>
              <a:rPr lang="es-ES" sz="1400" dirty="0">
                <a:solidFill>
                  <a:schemeClr val="bg1"/>
                </a:solidFill>
              </a:rPr>
            </a:br>
            <a:r>
              <a:rPr lang="es-ES" sz="1400" dirty="0">
                <a:solidFill>
                  <a:schemeClr val="bg1"/>
                </a:solidFill>
              </a:rPr>
              <a:t>con los árboles de Parches Verdes: </a:t>
            </a:r>
          </a:p>
        </p:txBody>
      </p:sp>
      <p:sp>
        <p:nvSpPr>
          <p:cNvPr id="36" name="Rectángulo 35">
            <a:extLst>
              <a:ext uri="{FF2B5EF4-FFF2-40B4-BE49-F238E27FC236}">
                <a16:creationId xmlns:a16="http://schemas.microsoft.com/office/drawing/2014/main" xmlns="" id="{E11BED32-696D-354C-9B70-B2428BDF65A9}"/>
              </a:ext>
            </a:extLst>
          </p:cNvPr>
          <p:cNvSpPr/>
          <p:nvPr/>
        </p:nvSpPr>
        <p:spPr>
          <a:xfrm>
            <a:off x="4920159" y="2573246"/>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Cantidad promedio </a:t>
            </a:r>
            <a:br>
              <a:rPr lang="es-ES" sz="1400" dirty="0">
                <a:solidFill>
                  <a:schemeClr val="bg1"/>
                </a:solidFill>
              </a:rPr>
            </a:br>
            <a:r>
              <a:rPr lang="es-ES" sz="1400" dirty="0">
                <a:solidFill>
                  <a:schemeClr val="bg1"/>
                </a:solidFill>
              </a:rPr>
              <a:t>de litros </a:t>
            </a:r>
            <a:br>
              <a:rPr lang="es-ES" sz="1400" dirty="0">
                <a:solidFill>
                  <a:schemeClr val="bg1"/>
                </a:solidFill>
              </a:rPr>
            </a:br>
            <a:r>
              <a:rPr lang="es-ES" sz="1400" dirty="0">
                <a:solidFill>
                  <a:schemeClr val="bg1"/>
                </a:solidFill>
              </a:rPr>
              <a:t>de oxígeno </a:t>
            </a:r>
            <a:br>
              <a:rPr lang="es-ES" sz="1400" dirty="0">
                <a:solidFill>
                  <a:schemeClr val="bg1"/>
                </a:solidFill>
              </a:rPr>
            </a:br>
            <a:r>
              <a:rPr lang="es-ES" sz="1400" dirty="0">
                <a:solidFill>
                  <a:schemeClr val="bg1"/>
                </a:solidFill>
              </a:rPr>
              <a:t>que necesita una persona por día:</a:t>
            </a:r>
          </a:p>
        </p:txBody>
      </p:sp>
      <p:sp>
        <p:nvSpPr>
          <p:cNvPr id="38" name="Rectángulo 37">
            <a:extLst>
              <a:ext uri="{FF2B5EF4-FFF2-40B4-BE49-F238E27FC236}">
                <a16:creationId xmlns:a16="http://schemas.microsoft.com/office/drawing/2014/main" xmlns="" id="{8D659C16-A902-DD44-8ABF-4D7F7903AF83}"/>
              </a:ext>
            </a:extLst>
          </p:cNvPr>
          <p:cNvSpPr/>
          <p:nvPr/>
        </p:nvSpPr>
        <p:spPr>
          <a:xfrm>
            <a:off x="6437661" y="2573246"/>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Oxígeno promedio </a:t>
            </a:r>
            <a:br>
              <a:rPr lang="es-ES" sz="1400" dirty="0">
                <a:solidFill>
                  <a:schemeClr val="bg1"/>
                </a:solidFill>
              </a:rPr>
            </a:br>
            <a:r>
              <a:rPr lang="es-ES" sz="1400" dirty="0">
                <a:solidFill>
                  <a:schemeClr val="bg1"/>
                </a:solidFill>
              </a:rPr>
              <a:t>en litros producido </a:t>
            </a:r>
            <a:br>
              <a:rPr lang="es-ES" sz="1400" dirty="0">
                <a:solidFill>
                  <a:schemeClr val="bg1"/>
                </a:solidFill>
              </a:rPr>
            </a:br>
            <a:r>
              <a:rPr lang="es-ES" sz="1400" dirty="0">
                <a:solidFill>
                  <a:schemeClr val="bg1"/>
                </a:solidFill>
              </a:rPr>
              <a:t>por un árbol </a:t>
            </a:r>
            <a:br>
              <a:rPr lang="es-ES" sz="1400" dirty="0">
                <a:solidFill>
                  <a:schemeClr val="bg1"/>
                </a:solidFill>
              </a:rPr>
            </a:br>
            <a:r>
              <a:rPr lang="es-ES" sz="1400" dirty="0">
                <a:solidFill>
                  <a:schemeClr val="bg1"/>
                </a:solidFill>
              </a:rPr>
              <a:t>en un día:</a:t>
            </a:r>
          </a:p>
        </p:txBody>
      </p:sp>
      <p:sp>
        <p:nvSpPr>
          <p:cNvPr id="11" name="Rectángulo 10">
            <a:extLst>
              <a:ext uri="{FF2B5EF4-FFF2-40B4-BE49-F238E27FC236}">
                <a16:creationId xmlns:a16="http://schemas.microsoft.com/office/drawing/2014/main" xmlns="" id="{8B775062-95B8-561C-191A-B0C53CD96809}"/>
              </a:ext>
            </a:extLst>
          </p:cNvPr>
          <p:cNvSpPr/>
          <p:nvPr/>
        </p:nvSpPr>
        <p:spPr>
          <a:xfrm>
            <a:off x="7955163" y="2573244"/>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Cantidad total de litros </a:t>
            </a:r>
            <a:br>
              <a:rPr lang="es-ES" sz="1400" dirty="0">
                <a:solidFill>
                  <a:schemeClr val="bg1"/>
                </a:solidFill>
              </a:rPr>
            </a:br>
            <a:r>
              <a:rPr lang="es-ES" sz="1400" dirty="0">
                <a:solidFill>
                  <a:schemeClr val="bg1"/>
                </a:solidFill>
              </a:rPr>
              <a:t>de oxígeno producido </a:t>
            </a:r>
            <a:br>
              <a:rPr lang="es-ES" sz="1400" dirty="0">
                <a:solidFill>
                  <a:schemeClr val="bg1"/>
                </a:solidFill>
              </a:rPr>
            </a:br>
            <a:r>
              <a:rPr lang="es-ES" sz="1400" dirty="0">
                <a:solidFill>
                  <a:schemeClr val="bg1"/>
                </a:solidFill>
              </a:rPr>
              <a:t>por los árboles sembrados </a:t>
            </a:r>
            <a:br>
              <a:rPr lang="es-ES" sz="1400" dirty="0">
                <a:solidFill>
                  <a:schemeClr val="bg1"/>
                </a:solidFill>
              </a:rPr>
            </a:br>
            <a:r>
              <a:rPr lang="es-ES" sz="1400" dirty="0">
                <a:solidFill>
                  <a:schemeClr val="bg1"/>
                </a:solidFill>
              </a:rPr>
              <a:t>en Parches Verdes:</a:t>
            </a:r>
          </a:p>
        </p:txBody>
      </p:sp>
      <p:sp>
        <p:nvSpPr>
          <p:cNvPr id="15" name="Rectángulo 14">
            <a:extLst>
              <a:ext uri="{FF2B5EF4-FFF2-40B4-BE49-F238E27FC236}">
                <a16:creationId xmlns:a16="http://schemas.microsoft.com/office/drawing/2014/main" xmlns="" id="{C864EAF1-A42D-F831-350B-D26D3285CF89}"/>
              </a:ext>
            </a:extLst>
          </p:cNvPr>
          <p:cNvSpPr/>
          <p:nvPr/>
        </p:nvSpPr>
        <p:spPr>
          <a:xfrm>
            <a:off x="9472663" y="2573244"/>
            <a:ext cx="1318586" cy="2759923"/>
          </a:xfrm>
          <a:prstGeom prst="rect">
            <a:avLst/>
          </a:prstGeom>
          <a:solidFill>
            <a:srgbClr val="002851">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tIns="251999" rtlCol="0" anchor="t"/>
          <a:lstStyle/>
          <a:p>
            <a:pPr algn="ctr"/>
            <a:r>
              <a:rPr lang="es-ES" sz="1400" dirty="0">
                <a:solidFill>
                  <a:schemeClr val="bg1"/>
                </a:solidFill>
              </a:rPr>
              <a:t>Número </a:t>
            </a:r>
            <a:br>
              <a:rPr lang="es-ES" sz="1400" dirty="0">
                <a:solidFill>
                  <a:schemeClr val="bg1"/>
                </a:solidFill>
              </a:rPr>
            </a:br>
            <a:r>
              <a:rPr lang="es-ES" sz="1400" dirty="0">
                <a:solidFill>
                  <a:schemeClr val="bg1"/>
                </a:solidFill>
              </a:rPr>
              <a:t>de personas que se pueden beneficiar </a:t>
            </a:r>
            <a:br>
              <a:rPr lang="es-ES" sz="1400" dirty="0">
                <a:solidFill>
                  <a:schemeClr val="bg1"/>
                </a:solidFill>
              </a:rPr>
            </a:br>
            <a:r>
              <a:rPr lang="es-ES" sz="1400" dirty="0">
                <a:solidFill>
                  <a:schemeClr val="bg1"/>
                </a:solidFill>
              </a:rPr>
              <a:t>del oxígeno producido </a:t>
            </a:r>
            <a:br>
              <a:rPr lang="es-ES" sz="1400" dirty="0">
                <a:solidFill>
                  <a:schemeClr val="bg1"/>
                </a:solidFill>
              </a:rPr>
            </a:br>
            <a:r>
              <a:rPr lang="es-ES" sz="1400" dirty="0">
                <a:solidFill>
                  <a:schemeClr val="bg1"/>
                </a:solidFill>
              </a:rPr>
              <a:t>por los árboles de Parches Verdes </a:t>
            </a:r>
            <a:br>
              <a:rPr lang="es-ES" sz="1400" dirty="0">
                <a:solidFill>
                  <a:schemeClr val="bg1"/>
                </a:solidFill>
              </a:rPr>
            </a:br>
            <a:r>
              <a:rPr lang="es-ES" sz="1400" dirty="0">
                <a:solidFill>
                  <a:schemeClr val="bg1"/>
                </a:solidFill>
              </a:rPr>
              <a:t>en un día:</a:t>
            </a:r>
          </a:p>
        </p:txBody>
      </p:sp>
      <p:sp>
        <p:nvSpPr>
          <p:cNvPr id="7" name="Redondear rectángulo de esquina del mismo lado 6">
            <a:extLst>
              <a:ext uri="{FF2B5EF4-FFF2-40B4-BE49-F238E27FC236}">
                <a16:creationId xmlns:a16="http://schemas.microsoft.com/office/drawing/2014/main" xmlns="" id="{F3A4EFE1-78D6-C324-0EDA-3CBBF3DBB40A}"/>
              </a:ext>
            </a:extLst>
          </p:cNvPr>
          <p:cNvSpPr/>
          <p:nvPr/>
        </p:nvSpPr>
        <p:spPr>
          <a:xfrm>
            <a:off x="367653"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800" b="1" dirty="0">
                <a:solidFill>
                  <a:schemeClr val="bg1"/>
                </a:solidFill>
              </a:rPr>
              <a:t>9.9</a:t>
            </a:r>
          </a:p>
        </p:txBody>
      </p:sp>
      <p:sp>
        <p:nvSpPr>
          <p:cNvPr id="8" name="Redondear rectángulo de esquina del mismo lado 7">
            <a:extLst>
              <a:ext uri="{FF2B5EF4-FFF2-40B4-BE49-F238E27FC236}">
                <a16:creationId xmlns:a16="http://schemas.microsoft.com/office/drawing/2014/main" xmlns="" id="{8CD34033-CAD1-9CC4-A1BE-E921E784ED36}"/>
              </a:ext>
            </a:extLst>
          </p:cNvPr>
          <p:cNvSpPr/>
          <p:nvPr/>
        </p:nvSpPr>
        <p:spPr>
          <a:xfrm>
            <a:off x="1884018"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800" b="1" dirty="0">
                <a:solidFill>
                  <a:schemeClr val="bg1"/>
                </a:solidFill>
              </a:rPr>
              <a:t>1’114.903</a:t>
            </a:r>
            <a:endParaRPr lang="es-CO" sz="1800" b="1" dirty="0">
              <a:solidFill>
                <a:schemeClr val="bg1"/>
              </a:solidFill>
            </a:endParaRPr>
          </a:p>
        </p:txBody>
      </p:sp>
      <p:sp>
        <p:nvSpPr>
          <p:cNvPr id="9" name="Redondear rectángulo de esquina del mismo lado 8">
            <a:extLst>
              <a:ext uri="{FF2B5EF4-FFF2-40B4-BE49-F238E27FC236}">
                <a16:creationId xmlns:a16="http://schemas.microsoft.com/office/drawing/2014/main" xmlns="" id="{413B1D17-EB3D-C3EA-CB6C-A8992F779BE6}"/>
              </a:ext>
            </a:extLst>
          </p:cNvPr>
          <p:cNvSpPr/>
          <p:nvPr/>
        </p:nvSpPr>
        <p:spPr>
          <a:xfrm>
            <a:off x="3400383"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800" b="1" dirty="0">
                <a:solidFill>
                  <a:schemeClr val="bg1"/>
                </a:solidFill>
              </a:rPr>
              <a:t>1114</a:t>
            </a:r>
            <a:endParaRPr lang="es-MX" sz="1800" b="1" dirty="0">
              <a:solidFill>
                <a:schemeClr val="bg1"/>
              </a:solidFill>
            </a:endParaRPr>
          </a:p>
        </p:txBody>
      </p:sp>
      <p:sp>
        <p:nvSpPr>
          <p:cNvPr id="18" name="Redondear rectángulo de esquina del mismo lado 17">
            <a:extLst>
              <a:ext uri="{FF2B5EF4-FFF2-40B4-BE49-F238E27FC236}">
                <a16:creationId xmlns:a16="http://schemas.microsoft.com/office/drawing/2014/main" xmlns="" id="{0729723C-B247-2369-1860-49D0201CC738}"/>
              </a:ext>
            </a:extLst>
          </p:cNvPr>
          <p:cNvSpPr/>
          <p:nvPr/>
        </p:nvSpPr>
        <p:spPr>
          <a:xfrm>
            <a:off x="4916748"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800" b="1" dirty="0">
                <a:solidFill>
                  <a:schemeClr val="bg1"/>
                </a:solidFill>
              </a:rPr>
              <a:t>7900</a:t>
            </a:r>
          </a:p>
        </p:txBody>
      </p:sp>
      <p:sp>
        <p:nvSpPr>
          <p:cNvPr id="19" name="Redondear rectángulo de esquina del mismo lado 18">
            <a:extLst>
              <a:ext uri="{FF2B5EF4-FFF2-40B4-BE49-F238E27FC236}">
                <a16:creationId xmlns:a16="http://schemas.microsoft.com/office/drawing/2014/main" xmlns="" id="{99FC8001-A368-FBF6-F8E1-774AEA419454}"/>
              </a:ext>
            </a:extLst>
          </p:cNvPr>
          <p:cNvSpPr/>
          <p:nvPr/>
        </p:nvSpPr>
        <p:spPr>
          <a:xfrm>
            <a:off x="6433113"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MX" sz="1800" b="1" dirty="0">
                <a:solidFill>
                  <a:schemeClr val="bg1"/>
                </a:solidFill>
              </a:rPr>
              <a:t>340</a:t>
            </a:r>
          </a:p>
        </p:txBody>
      </p:sp>
      <p:sp>
        <p:nvSpPr>
          <p:cNvPr id="20" name="Redondear rectángulo de esquina del mismo lado 19">
            <a:extLst>
              <a:ext uri="{FF2B5EF4-FFF2-40B4-BE49-F238E27FC236}">
                <a16:creationId xmlns:a16="http://schemas.microsoft.com/office/drawing/2014/main" xmlns="" id="{17C07517-4A86-5BAE-EC15-93CB3E5AB6D5}"/>
              </a:ext>
            </a:extLst>
          </p:cNvPr>
          <p:cNvSpPr/>
          <p:nvPr/>
        </p:nvSpPr>
        <p:spPr>
          <a:xfrm>
            <a:off x="7949478" y="5156613"/>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800" b="1" dirty="0">
                <a:solidFill>
                  <a:schemeClr val="bg1"/>
                </a:solidFill>
              </a:rPr>
              <a:t>37’944.680</a:t>
            </a:r>
            <a:endParaRPr lang="es-MX" sz="1800" b="1" dirty="0">
              <a:solidFill>
                <a:schemeClr val="bg1"/>
              </a:solidFill>
            </a:endParaRPr>
          </a:p>
        </p:txBody>
      </p:sp>
      <p:sp>
        <p:nvSpPr>
          <p:cNvPr id="22" name="Redondear rectángulo de esquina del mismo lado 21">
            <a:extLst>
              <a:ext uri="{FF2B5EF4-FFF2-40B4-BE49-F238E27FC236}">
                <a16:creationId xmlns:a16="http://schemas.microsoft.com/office/drawing/2014/main" xmlns="" id="{EC51B3C7-7389-8B5D-3F77-896698726883}"/>
              </a:ext>
            </a:extLst>
          </p:cNvPr>
          <p:cNvSpPr/>
          <p:nvPr/>
        </p:nvSpPr>
        <p:spPr>
          <a:xfrm>
            <a:off x="9465841" y="5156612"/>
            <a:ext cx="1318586" cy="497985"/>
          </a:xfrm>
          <a:prstGeom prst="round2SameRect">
            <a:avLst>
              <a:gd name="adj1" fmla="val 30706"/>
              <a:gd name="adj2" fmla="val 0"/>
            </a:avLst>
          </a:prstGeom>
          <a:solidFill>
            <a:srgbClr val="7EB92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800" b="1" dirty="0">
                <a:solidFill>
                  <a:schemeClr val="bg1"/>
                </a:solidFill>
              </a:rPr>
              <a:t>4803</a:t>
            </a:r>
            <a:endParaRPr lang="es-MX" sz="1800" b="1" dirty="0">
              <a:solidFill>
                <a:schemeClr val="bg1"/>
              </a:solidFill>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64FEE6F-E842-17AB-C0CD-95457EE85463}"/>
              </a:ext>
            </a:extLst>
          </p:cNvPr>
          <p:cNvPicPr>
            <a:picLocks noChangeAspect="1"/>
          </p:cNvPicPr>
          <p:nvPr/>
        </p:nvPicPr>
        <p:blipFill>
          <a:blip r:embed="rId2">
            <a:extLst>
              <a:ext uri="{28A0092B-C50C-407E-A947-70E740481C1C}">
                <a14:useLocalDpi xmlns:a14="http://schemas.microsoft.com/office/drawing/2010/main" val="0"/>
              </a:ext>
            </a:extLst>
          </a:blip>
          <a:srcRect t="13122" b="13122"/>
          <a:stretch/>
        </p:blipFill>
        <p:spPr>
          <a:xfrm>
            <a:off x="-1" y="1364501"/>
            <a:ext cx="11160124" cy="5493500"/>
          </a:xfrm>
          <a:prstGeom prst="rect">
            <a:avLst/>
          </a:prstGeom>
        </p:spPr>
      </p:pic>
      <p:sp>
        <p:nvSpPr>
          <p:cNvPr id="2" name="Título 1">
            <a:extLst>
              <a:ext uri="{FF2B5EF4-FFF2-40B4-BE49-F238E27FC236}">
                <a16:creationId xmlns:a16="http://schemas.microsoft.com/office/drawing/2014/main" xmlns="" id="{CCA375B3-88B2-6019-B410-293905AB6E56}"/>
              </a:ext>
            </a:extLst>
          </p:cNvPr>
          <p:cNvSpPr>
            <a:spLocks noGrp="1"/>
          </p:cNvSpPr>
          <p:nvPr>
            <p:ph type="title"/>
          </p:nvPr>
        </p:nvSpPr>
        <p:spPr>
          <a:xfrm>
            <a:off x="-1" y="1"/>
            <a:ext cx="11160123" cy="1323984"/>
          </a:xfrm>
        </p:spPr>
        <p:txBody>
          <a:bodyPr/>
          <a:lstStyle/>
          <a:p>
            <a:r>
              <a:rPr lang="es-CO" dirty="0">
                <a:sym typeface="Verdana"/>
              </a:rPr>
              <a:t>Programas complementarios - </a:t>
            </a:r>
            <a:r>
              <a:rPr lang="es-MX" dirty="0"/>
              <a:t>Parches verdes</a:t>
            </a:r>
            <a:endParaRPr lang="es-CO" dirty="0"/>
          </a:p>
        </p:txBody>
      </p:sp>
      <p:sp>
        <p:nvSpPr>
          <p:cNvPr id="3" name="2 Rectángulo">
            <a:extLst>
              <a:ext uri="{FF2B5EF4-FFF2-40B4-BE49-F238E27FC236}">
                <a16:creationId xmlns:a16="http://schemas.microsoft.com/office/drawing/2014/main" xmlns="" id="{6ABA4D6B-B34C-A2B4-0772-254F6A7042ED}"/>
              </a:ext>
            </a:extLst>
          </p:cNvPr>
          <p:cNvSpPr>
            <a:spLocks noChangeArrowheads="1"/>
          </p:cNvSpPr>
          <p:nvPr/>
        </p:nvSpPr>
        <p:spPr bwMode="auto">
          <a:xfrm>
            <a:off x="0" y="1364500"/>
            <a:ext cx="11160122" cy="5493499"/>
          </a:xfrm>
          <a:prstGeom prst="rect">
            <a:avLst/>
          </a:prstGeom>
          <a:solidFill>
            <a:srgbClr val="002851">
              <a:alpha val="80000"/>
            </a:srgbClr>
          </a:solidFill>
          <a:ln w="9525">
            <a:noFill/>
            <a:miter lim="800000"/>
            <a:headEnd/>
            <a:tailEnd/>
          </a:ln>
        </p:spPr>
        <p:txBody>
          <a:bodyPr wrap="square">
            <a:spAutoFit/>
          </a:bodyPr>
          <a:lstStyle/>
          <a:p>
            <a:endParaRPr lang="es-CO" altLang="es-CO" sz="2800" dirty="0">
              <a:solidFill>
                <a:schemeClr val="bg1"/>
              </a:solidFill>
            </a:endParaRPr>
          </a:p>
        </p:txBody>
      </p:sp>
      <p:sp>
        <p:nvSpPr>
          <p:cNvPr id="5" name="CuadroTexto 4">
            <a:extLst>
              <a:ext uri="{FF2B5EF4-FFF2-40B4-BE49-F238E27FC236}">
                <a16:creationId xmlns:a16="http://schemas.microsoft.com/office/drawing/2014/main" xmlns="" id="{375E3846-8DCB-CCEB-0C05-192EE4BED660}"/>
              </a:ext>
            </a:extLst>
          </p:cNvPr>
          <p:cNvSpPr txBox="1"/>
          <p:nvPr/>
        </p:nvSpPr>
        <p:spPr>
          <a:xfrm>
            <a:off x="8779039" y="5245631"/>
            <a:ext cx="1926136" cy="738664"/>
          </a:xfrm>
          <a:prstGeom prst="rect">
            <a:avLst/>
          </a:prstGeom>
          <a:noFill/>
        </p:spPr>
        <p:txBody>
          <a:bodyPr wrap="square">
            <a:spAutoFit/>
          </a:bodyPr>
          <a:lstStyle/>
          <a:p>
            <a:pPr algn="ctr"/>
            <a:r>
              <a:rPr lang="es-ES" dirty="0">
                <a:solidFill>
                  <a:schemeClr val="bg1"/>
                </a:solidFill>
              </a:rPr>
              <a:t>Hectáreas</a:t>
            </a:r>
          </a:p>
          <a:p>
            <a:pPr algn="ctr"/>
            <a:r>
              <a:rPr lang="es-ES" sz="2400" b="1" dirty="0">
                <a:solidFill>
                  <a:srgbClr val="7EB92A"/>
                </a:solidFill>
              </a:rPr>
              <a:t>63,89</a:t>
            </a:r>
          </a:p>
        </p:txBody>
      </p:sp>
      <p:sp>
        <p:nvSpPr>
          <p:cNvPr id="7" name="CuadroTexto 6">
            <a:extLst>
              <a:ext uri="{FF2B5EF4-FFF2-40B4-BE49-F238E27FC236}">
                <a16:creationId xmlns:a16="http://schemas.microsoft.com/office/drawing/2014/main" xmlns="" id="{4C5A5F93-DAE4-1520-3CD2-2451B7A5D32C}"/>
              </a:ext>
            </a:extLst>
          </p:cNvPr>
          <p:cNvSpPr txBox="1"/>
          <p:nvPr/>
        </p:nvSpPr>
        <p:spPr>
          <a:xfrm>
            <a:off x="647938" y="1767668"/>
            <a:ext cx="10243872" cy="1692771"/>
          </a:xfrm>
          <a:prstGeom prst="rect">
            <a:avLst/>
          </a:prstGeom>
          <a:noFill/>
        </p:spPr>
        <p:txBody>
          <a:bodyPr wrap="square">
            <a:spAutoFit/>
          </a:bodyPr>
          <a:lstStyle/>
          <a:p>
            <a:pPr algn="ctr"/>
            <a:r>
              <a:rPr lang="es-ES" altLang="es-CO" sz="3200" b="1" dirty="0">
                <a:solidFill>
                  <a:srgbClr val="7EB92A"/>
                </a:solidFill>
              </a:rPr>
              <a:t>Un Parche Verde es un </a:t>
            </a:r>
            <a:r>
              <a:rPr lang="es-ES" altLang="es-CO" sz="3200" b="1" dirty="0" err="1">
                <a:solidFill>
                  <a:srgbClr val="7EB92A"/>
                </a:solidFill>
              </a:rPr>
              <a:t>microbosque</a:t>
            </a:r>
            <a:r>
              <a:rPr lang="es-ES" altLang="es-CO" sz="3200" b="1" dirty="0">
                <a:solidFill>
                  <a:srgbClr val="7EB92A"/>
                </a:solidFill>
              </a:rPr>
              <a:t> en medio de la ciudad, </a:t>
            </a:r>
            <a:r>
              <a:rPr lang="es-ES" altLang="es-CO" sz="2400" b="1" dirty="0">
                <a:solidFill>
                  <a:schemeClr val="bg1"/>
                </a:solidFill>
              </a:rPr>
              <a:t>que gracias a sus árboles, arbustos y plantas hospederas brinda alimento, refugio y es corredor ecológico para la fauna local. Es también lugar </a:t>
            </a:r>
            <a:br>
              <a:rPr lang="es-ES" altLang="es-CO" sz="2400" b="1" dirty="0">
                <a:solidFill>
                  <a:schemeClr val="bg1"/>
                </a:solidFill>
              </a:rPr>
            </a:br>
            <a:r>
              <a:rPr lang="es-ES" altLang="es-CO" sz="2400" b="1" dirty="0">
                <a:solidFill>
                  <a:schemeClr val="bg1"/>
                </a:solidFill>
              </a:rPr>
              <a:t>de crecimiento para la flora y espacio de polinización. </a:t>
            </a:r>
            <a:endParaRPr lang="es-CO" altLang="es-CO" sz="2400" dirty="0">
              <a:solidFill>
                <a:schemeClr val="bg1"/>
              </a:solidFill>
            </a:endParaRPr>
          </a:p>
        </p:txBody>
      </p:sp>
      <p:sp>
        <p:nvSpPr>
          <p:cNvPr id="8" name="CuadroTexto 7">
            <a:extLst>
              <a:ext uri="{FF2B5EF4-FFF2-40B4-BE49-F238E27FC236}">
                <a16:creationId xmlns:a16="http://schemas.microsoft.com/office/drawing/2014/main" xmlns="" id="{3A1233E5-D69B-FC0A-31BD-10998B49718D}"/>
              </a:ext>
            </a:extLst>
          </p:cNvPr>
          <p:cNvSpPr txBox="1"/>
          <p:nvPr/>
        </p:nvSpPr>
        <p:spPr>
          <a:xfrm>
            <a:off x="647938" y="5245631"/>
            <a:ext cx="1656939" cy="1015663"/>
          </a:xfrm>
          <a:prstGeom prst="rect">
            <a:avLst/>
          </a:prstGeom>
          <a:noFill/>
        </p:spPr>
        <p:txBody>
          <a:bodyPr wrap="square">
            <a:spAutoFit/>
          </a:bodyPr>
          <a:lstStyle/>
          <a:p>
            <a:pPr algn="ctr"/>
            <a:r>
              <a:rPr lang="es-ES" dirty="0">
                <a:solidFill>
                  <a:schemeClr val="bg1"/>
                </a:solidFill>
              </a:rPr>
              <a:t>Total árboles sembrados</a:t>
            </a:r>
          </a:p>
          <a:p>
            <a:pPr algn="ctr"/>
            <a:r>
              <a:rPr lang="es-ES" sz="2400" b="1" dirty="0">
                <a:solidFill>
                  <a:srgbClr val="7EB92A"/>
                </a:solidFill>
              </a:rPr>
              <a:t>111.602 </a:t>
            </a:r>
          </a:p>
        </p:txBody>
      </p:sp>
      <p:sp>
        <p:nvSpPr>
          <p:cNvPr id="9" name="CuadroTexto 8">
            <a:extLst>
              <a:ext uri="{FF2B5EF4-FFF2-40B4-BE49-F238E27FC236}">
                <a16:creationId xmlns:a16="http://schemas.microsoft.com/office/drawing/2014/main" xmlns="" id="{C3FF1FFA-86FF-CEB2-9987-C55C3244BBED}"/>
              </a:ext>
            </a:extLst>
          </p:cNvPr>
          <p:cNvSpPr txBox="1"/>
          <p:nvPr/>
        </p:nvSpPr>
        <p:spPr>
          <a:xfrm>
            <a:off x="2528584" y="5245631"/>
            <a:ext cx="1656939" cy="1292662"/>
          </a:xfrm>
          <a:prstGeom prst="rect">
            <a:avLst/>
          </a:prstGeom>
          <a:noFill/>
        </p:spPr>
        <p:txBody>
          <a:bodyPr wrap="square">
            <a:spAutoFit/>
          </a:bodyPr>
          <a:lstStyle/>
          <a:p>
            <a:pPr algn="ctr"/>
            <a:r>
              <a:rPr lang="es-ES" dirty="0">
                <a:solidFill>
                  <a:schemeClr val="bg1"/>
                </a:solidFill>
              </a:rPr>
              <a:t>Total plantas hospederas sembradas </a:t>
            </a:r>
            <a:r>
              <a:rPr lang="es-ES" sz="2400" b="1" dirty="0">
                <a:solidFill>
                  <a:srgbClr val="7EB92A"/>
                </a:solidFill>
              </a:rPr>
              <a:t>86.945</a:t>
            </a:r>
          </a:p>
        </p:txBody>
      </p:sp>
      <p:sp>
        <p:nvSpPr>
          <p:cNvPr id="10" name="CuadroTexto 9">
            <a:extLst>
              <a:ext uri="{FF2B5EF4-FFF2-40B4-BE49-F238E27FC236}">
                <a16:creationId xmlns:a16="http://schemas.microsoft.com/office/drawing/2014/main" xmlns="" id="{AA28F217-6BCF-4BB8-A301-65A7AF39722A}"/>
              </a:ext>
            </a:extLst>
          </p:cNvPr>
          <p:cNvSpPr txBox="1"/>
          <p:nvPr/>
        </p:nvSpPr>
        <p:spPr>
          <a:xfrm>
            <a:off x="4521782" y="5245631"/>
            <a:ext cx="1656939" cy="1292662"/>
          </a:xfrm>
          <a:prstGeom prst="rect">
            <a:avLst/>
          </a:prstGeom>
          <a:noFill/>
        </p:spPr>
        <p:txBody>
          <a:bodyPr wrap="square">
            <a:spAutoFit/>
          </a:bodyPr>
          <a:lstStyle/>
          <a:p>
            <a:pPr algn="ctr"/>
            <a:r>
              <a:rPr lang="es-ES" dirty="0">
                <a:solidFill>
                  <a:schemeClr val="bg1"/>
                </a:solidFill>
              </a:rPr>
              <a:t>Total árboles </a:t>
            </a:r>
            <a:br>
              <a:rPr lang="es-ES" dirty="0">
                <a:solidFill>
                  <a:schemeClr val="bg1"/>
                </a:solidFill>
              </a:rPr>
            </a:br>
            <a:r>
              <a:rPr lang="es-ES" dirty="0">
                <a:solidFill>
                  <a:schemeClr val="bg1"/>
                </a:solidFill>
              </a:rPr>
              <a:t>y hospederas sembrados </a:t>
            </a:r>
            <a:r>
              <a:rPr lang="es-ES" sz="2400" b="1" dirty="0">
                <a:solidFill>
                  <a:srgbClr val="7EB92A"/>
                </a:solidFill>
              </a:rPr>
              <a:t>198.547 </a:t>
            </a:r>
          </a:p>
        </p:txBody>
      </p:sp>
      <p:sp>
        <p:nvSpPr>
          <p:cNvPr id="11" name="CuadroTexto 10">
            <a:extLst>
              <a:ext uri="{FF2B5EF4-FFF2-40B4-BE49-F238E27FC236}">
                <a16:creationId xmlns:a16="http://schemas.microsoft.com/office/drawing/2014/main" xmlns="" id="{24DA4FB6-48F1-0FFC-4DEE-E8E437FF3995}"/>
              </a:ext>
            </a:extLst>
          </p:cNvPr>
          <p:cNvSpPr txBox="1"/>
          <p:nvPr/>
        </p:nvSpPr>
        <p:spPr>
          <a:xfrm>
            <a:off x="6340280" y="5245631"/>
            <a:ext cx="2836035" cy="1107996"/>
          </a:xfrm>
          <a:prstGeom prst="rect">
            <a:avLst/>
          </a:prstGeom>
          <a:noFill/>
        </p:spPr>
        <p:txBody>
          <a:bodyPr wrap="square">
            <a:spAutoFit/>
          </a:bodyPr>
          <a:lstStyle/>
          <a:p>
            <a:pPr algn="ctr"/>
            <a:r>
              <a:rPr lang="es-ES" dirty="0">
                <a:solidFill>
                  <a:schemeClr val="bg1"/>
                </a:solidFill>
              </a:rPr>
              <a:t>Inversión</a:t>
            </a:r>
          </a:p>
          <a:p>
            <a:pPr algn="ctr"/>
            <a:r>
              <a:rPr lang="es-ES" sz="2400" b="1" dirty="0">
                <a:solidFill>
                  <a:srgbClr val="7EB92A"/>
                </a:solidFill>
              </a:rPr>
              <a:t>13.333</a:t>
            </a:r>
            <a:br>
              <a:rPr lang="es-ES" sz="2400" b="1" dirty="0">
                <a:solidFill>
                  <a:srgbClr val="7EB92A"/>
                </a:solidFill>
              </a:rPr>
            </a:br>
            <a:r>
              <a:rPr lang="es-ES" sz="2400" b="1" dirty="0">
                <a:solidFill>
                  <a:srgbClr val="7EB92A"/>
                </a:solidFill>
              </a:rPr>
              <a:t>millones de pesos</a:t>
            </a:r>
          </a:p>
        </p:txBody>
      </p:sp>
      <p:sp>
        <p:nvSpPr>
          <p:cNvPr id="26" name="Elipse 25">
            <a:extLst>
              <a:ext uri="{FF2B5EF4-FFF2-40B4-BE49-F238E27FC236}">
                <a16:creationId xmlns:a16="http://schemas.microsoft.com/office/drawing/2014/main" xmlns="" id="{4041B47B-3ABD-09A9-323A-C442769118BC}"/>
              </a:ext>
            </a:extLst>
          </p:cNvPr>
          <p:cNvSpPr/>
          <p:nvPr/>
        </p:nvSpPr>
        <p:spPr>
          <a:xfrm>
            <a:off x="790513" y="3825939"/>
            <a:ext cx="1371787" cy="137178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Elipse 26">
            <a:extLst>
              <a:ext uri="{FF2B5EF4-FFF2-40B4-BE49-F238E27FC236}">
                <a16:creationId xmlns:a16="http://schemas.microsoft.com/office/drawing/2014/main" xmlns="" id="{3ED8E4BE-C82D-E6E4-1A2E-898E2E4EA809}"/>
              </a:ext>
            </a:extLst>
          </p:cNvPr>
          <p:cNvSpPr/>
          <p:nvPr/>
        </p:nvSpPr>
        <p:spPr>
          <a:xfrm>
            <a:off x="2628938" y="3825939"/>
            <a:ext cx="1371787" cy="137178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Elipse 27">
            <a:extLst>
              <a:ext uri="{FF2B5EF4-FFF2-40B4-BE49-F238E27FC236}">
                <a16:creationId xmlns:a16="http://schemas.microsoft.com/office/drawing/2014/main" xmlns="" id="{8A13DC92-47BA-3617-EB9C-DB04B575669D}"/>
              </a:ext>
            </a:extLst>
          </p:cNvPr>
          <p:cNvSpPr/>
          <p:nvPr/>
        </p:nvSpPr>
        <p:spPr>
          <a:xfrm>
            <a:off x="4573241" y="3825939"/>
            <a:ext cx="1371787" cy="137178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Elipse 28">
            <a:extLst>
              <a:ext uri="{FF2B5EF4-FFF2-40B4-BE49-F238E27FC236}">
                <a16:creationId xmlns:a16="http://schemas.microsoft.com/office/drawing/2014/main" xmlns="" id="{FAF96416-C01F-A23B-E237-35536EEC0F6D}"/>
              </a:ext>
            </a:extLst>
          </p:cNvPr>
          <p:cNvSpPr/>
          <p:nvPr/>
        </p:nvSpPr>
        <p:spPr>
          <a:xfrm>
            <a:off x="7037309" y="3825939"/>
            <a:ext cx="1371787" cy="137178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Elipse 29">
            <a:extLst>
              <a:ext uri="{FF2B5EF4-FFF2-40B4-BE49-F238E27FC236}">
                <a16:creationId xmlns:a16="http://schemas.microsoft.com/office/drawing/2014/main" xmlns="" id="{E1E536D8-1B53-B632-81FF-96FD4C64DC18}"/>
              </a:ext>
            </a:extLst>
          </p:cNvPr>
          <p:cNvSpPr/>
          <p:nvPr/>
        </p:nvSpPr>
        <p:spPr>
          <a:xfrm>
            <a:off x="9020113" y="3825939"/>
            <a:ext cx="1371787" cy="137178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1" name="Imagen 30">
            <a:extLst>
              <a:ext uri="{FF2B5EF4-FFF2-40B4-BE49-F238E27FC236}">
                <a16:creationId xmlns:a16="http://schemas.microsoft.com/office/drawing/2014/main" xmlns="" id="{FD18A2F0-90F9-AEB2-78A3-BE30CD8BEA2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rcRect b="19896"/>
          <a:stretch/>
        </p:blipFill>
        <p:spPr>
          <a:xfrm>
            <a:off x="4596527" y="3880826"/>
            <a:ext cx="1348501" cy="1080197"/>
          </a:xfrm>
          <a:prstGeom prst="rect">
            <a:avLst/>
          </a:prstGeom>
        </p:spPr>
      </p:pic>
      <p:pic>
        <p:nvPicPr>
          <p:cNvPr id="32" name="Imagen 31">
            <a:extLst>
              <a:ext uri="{FF2B5EF4-FFF2-40B4-BE49-F238E27FC236}">
                <a16:creationId xmlns:a16="http://schemas.microsoft.com/office/drawing/2014/main" xmlns="" id="{9B96E9D5-C913-BC13-3CED-B70C1B057BE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b="27507"/>
          <a:stretch/>
        </p:blipFill>
        <p:spPr>
          <a:xfrm>
            <a:off x="2678075" y="3942550"/>
            <a:ext cx="1319772" cy="956748"/>
          </a:xfrm>
          <a:prstGeom prst="rect">
            <a:avLst/>
          </a:prstGeom>
        </p:spPr>
      </p:pic>
      <p:pic>
        <p:nvPicPr>
          <p:cNvPr id="33" name="Imagen 32">
            <a:extLst>
              <a:ext uri="{FF2B5EF4-FFF2-40B4-BE49-F238E27FC236}">
                <a16:creationId xmlns:a16="http://schemas.microsoft.com/office/drawing/2014/main" xmlns="" id="{4B5CBA81-0771-6F02-FAF1-00BB75FCFBF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b="19896"/>
          <a:stretch/>
        </p:blipFill>
        <p:spPr>
          <a:xfrm>
            <a:off x="718324" y="3863605"/>
            <a:ext cx="1516163" cy="1214500"/>
          </a:xfrm>
          <a:prstGeom prst="rect">
            <a:avLst/>
          </a:prstGeom>
        </p:spPr>
      </p:pic>
      <p:pic>
        <p:nvPicPr>
          <p:cNvPr id="34" name="Imagen 33">
            <a:extLst>
              <a:ext uri="{FF2B5EF4-FFF2-40B4-BE49-F238E27FC236}">
                <a16:creationId xmlns:a16="http://schemas.microsoft.com/office/drawing/2014/main" xmlns="" id="{626747E1-6818-4075-3A5D-2ECDB7356FB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b="19896"/>
          <a:stretch/>
        </p:blipFill>
        <p:spPr>
          <a:xfrm>
            <a:off x="9140214" y="4017636"/>
            <a:ext cx="1131583" cy="906438"/>
          </a:xfrm>
          <a:prstGeom prst="rect">
            <a:avLst/>
          </a:prstGeom>
        </p:spPr>
      </p:pic>
      <p:pic>
        <p:nvPicPr>
          <p:cNvPr id="35" name="Imagen 34">
            <a:extLst>
              <a:ext uri="{FF2B5EF4-FFF2-40B4-BE49-F238E27FC236}">
                <a16:creationId xmlns:a16="http://schemas.microsoft.com/office/drawing/2014/main" xmlns="" id="{A3008D4A-27EA-622E-36A8-D2417B21AE9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b="16912"/>
          <a:stretch/>
        </p:blipFill>
        <p:spPr>
          <a:xfrm>
            <a:off x="7180514" y="4017636"/>
            <a:ext cx="1090941" cy="906438"/>
          </a:xfrm>
          <a:prstGeom prst="rect">
            <a:avLst/>
          </a:prstGeom>
        </p:spPr>
      </p:pic>
    </p:spTree>
    <p:extLst>
      <p:ext uri="{BB962C8B-B14F-4D97-AF65-F5344CB8AC3E}">
        <p14:creationId xmlns:p14="http://schemas.microsoft.com/office/powerpoint/2010/main" val="143355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2BFC8A6D-FEC8-6C98-4B16-38FBD1666267}"/>
              </a:ext>
            </a:extLst>
          </p:cNvPr>
          <p:cNvSpPr/>
          <p:nvPr/>
        </p:nvSpPr>
        <p:spPr>
          <a:xfrm>
            <a:off x="-1" y="337833"/>
            <a:ext cx="11160125" cy="590931"/>
          </a:xfrm>
          <a:prstGeom prst="rect">
            <a:avLst/>
          </a:prstGeom>
        </p:spPr>
        <p:txBody>
          <a:bodyPr wrap="square">
            <a:spAutoFit/>
          </a:bodyPr>
          <a:lstStyle/>
          <a:p>
            <a:pPr>
              <a:lnSpc>
                <a:spcPct val="90000"/>
              </a:lnSpc>
              <a:spcBef>
                <a:spcPts val="73"/>
              </a:spcBef>
            </a:pPr>
            <a:r>
              <a:rPr lang="es-ES" sz="3600" b="1" dirty="0">
                <a:ea typeface="+mj-ea"/>
                <a:cs typeface="+mj-cs"/>
              </a:rPr>
              <a:t>Calidad del aire y comunidad - Ciudadanos científicos </a:t>
            </a:r>
          </a:p>
        </p:txBody>
      </p:sp>
      <p:grpSp>
        <p:nvGrpSpPr>
          <p:cNvPr id="17" name="Grupo 16">
            <a:extLst>
              <a:ext uri="{FF2B5EF4-FFF2-40B4-BE49-F238E27FC236}">
                <a16:creationId xmlns:a16="http://schemas.microsoft.com/office/drawing/2014/main" xmlns="" id="{FC9CF286-2AAE-3712-25CD-FD7D40B660EF}"/>
              </a:ext>
            </a:extLst>
          </p:cNvPr>
          <p:cNvGrpSpPr/>
          <p:nvPr/>
        </p:nvGrpSpPr>
        <p:grpSpPr>
          <a:xfrm>
            <a:off x="728653" y="1617044"/>
            <a:ext cx="5750121" cy="4615653"/>
            <a:chOff x="387398" y="1810969"/>
            <a:chExt cx="5508532" cy="4421728"/>
          </a:xfrm>
        </p:grpSpPr>
        <p:pic>
          <p:nvPicPr>
            <p:cNvPr id="4" name="Imagen 3">
              <a:extLst>
                <a:ext uri="{FF2B5EF4-FFF2-40B4-BE49-F238E27FC236}">
                  <a16:creationId xmlns:a16="http://schemas.microsoft.com/office/drawing/2014/main" xmlns="" id="{B63B2B3F-8089-3A7B-C0F1-0784C3B163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727" t="14372"/>
            <a:stretch/>
          </p:blipFill>
          <p:spPr>
            <a:xfrm>
              <a:off x="2906830" y="4398791"/>
              <a:ext cx="2989100" cy="1833906"/>
            </a:xfrm>
            <a:prstGeom prst="rect">
              <a:avLst/>
            </a:prstGeom>
          </p:spPr>
        </p:pic>
        <p:pic>
          <p:nvPicPr>
            <p:cNvPr id="5" name="Imagen 4">
              <a:extLst>
                <a:ext uri="{FF2B5EF4-FFF2-40B4-BE49-F238E27FC236}">
                  <a16:creationId xmlns:a16="http://schemas.microsoft.com/office/drawing/2014/main" xmlns="" id="{BB57D2F6-A9D9-EF68-EA3D-57FCCE774B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398" y="1810969"/>
              <a:ext cx="3804306" cy="2501474"/>
            </a:xfrm>
            <a:prstGeom prst="rect">
              <a:avLst/>
            </a:prstGeom>
          </p:spPr>
        </p:pic>
        <p:pic>
          <p:nvPicPr>
            <p:cNvPr id="6" name="Picture 4" descr="https://lh6.googleusercontent.com/v4SwrbL00SofHAd7fpFjW1WUfia90ATRx2tmK0kYOVAB-lrQ0Ly4JUXFSvlFIs2oEkCyNhZc3UgdFPD8QmGwnMLEx5wZbN5KvoxJ_9EItHltWlAwnC8FIgsDxLIzlWLHwG3BGSKNf7w">
              <a:extLst>
                <a:ext uri="{FF2B5EF4-FFF2-40B4-BE49-F238E27FC236}">
                  <a16:creationId xmlns:a16="http://schemas.microsoft.com/office/drawing/2014/main" xmlns="" id="{78AE2B4E-1187-25EF-017F-C0B4C162556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7398" y="4400818"/>
              <a:ext cx="2435642" cy="1831879"/>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21;gfaef46690a_0_98">
              <a:extLst>
                <a:ext uri="{FF2B5EF4-FFF2-40B4-BE49-F238E27FC236}">
                  <a16:creationId xmlns:a16="http://schemas.microsoft.com/office/drawing/2014/main" xmlns="" id="{235F5090-3D0B-08B2-F44C-893D7D8E49C2}"/>
                </a:ext>
              </a:extLst>
            </p:cNvPr>
            <p:cNvPicPr preferRelativeResize="0"/>
            <p:nvPr/>
          </p:nvPicPr>
          <p:blipFill rotWithShape="1">
            <a:blip r:embed="rId6">
              <a:alphaModFix/>
            </a:blip>
            <a:srcRect l="34298" t="28284" r="7805" b="8115"/>
            <a:stretch/>
          </p:blipFill>
          <p:spPr>
            <a:xfrm>
              <a:off x="4268706" y="1810969"/>
              <a:ext cx="1627224" cy="2491663"/>
            </a:xfrm>
            <a:prstGeom prst="rect">
              <a:avLst/>
            </a:prstGeom>
            <a:noFill/>
            <a:ln>
              <a:noFill/>
            </a:ln>
          </p:spPr>
        </p:pic>
      </p:grpSp>
      <p:sp>
        <p:nvSpPr>
          <p:cNvPr id="9" name="Rectángulo 8">
            <a:extLst>
              <a:ext uri="{FF2B5EF4-FFF2-40B4-BE49-F238E27FC236}">
                <a16:creationId xmlns:a16="http://schemas.microsoft.com/office/drawing/2014/main" xmlns="" id="{080D8632-27CA-3A9F-57C4-DD4ABC4C9E07}"/>
              </a:ext>
            </a:extLst>
          </p:cNvPr>
          <p:cNvSpPr/>
          <p:nvPr/>
        </p:nvSpPr>
        <p:spPr>
          <a:xfrm>
            <a:off x="7149257" y="3580907"/>
            <a:ext cx="3282215" cy="400110"/>
          </a:xfrm>
          <a:prstGeom prst="rect">
            <a:avLst/>
          </a:prstGeom>
          <a:solidFill>
            <a:srgbClr val="006996"/>
          </a:solidFill>
        </p:spPr>
        <p:txBody>
          <a:bodyPr wrap="square">
            <a:spAutoFit/>
          </a:bodyPr>
          <a:lstStyle/>
          <a:p>
            <a:pPr algn="ctr"/>
            <a:r>
              <a:rPr lang="es-CO" sz="2000" dirty="0">
                <a:solidFill>
                  <a:schemeClr val="bg1"/>
                </a:solidFill>
                <a:cs typeface="Calibri Light"/>
              </a:rPr>
              <a:t>Ciudadanos científicos activos</a:t>
            </a:r>
            <a:endParaRPr lang="es-CO" sz="2000" dirty="0">
              <a:solidFill>
                <a:schemeClr val="bg1"/>
              </a:solidFill>
              <a:latin typeface="+mn-lt"/>
              <a:cs typeface="Calibri Light"/>
            </a:endParaRPr>
          </a:p>
        </p:txBody>
      </p:sp>
      <p:sp>
        <p:nvSpPr>
          <p:cNvPr id="10" name="CuadroTexto 9">
            <a:extLst>
              <a:ext uri="{FF2B5EF4-FFF2-40B4-BE49-F238E27FC236}">
                <a16:creationId xmlns:a16="http://schemas.microsoft.com/office/drawing/2014/main" xmlns="" id="{032D8672-48A6-9A70-FB5B-E164C9459FCE}"/>
              </a:ext>
            </a:extLst>
          </p:cNvPr>
          <p:cNvSpPr txBox="1"/>
          <p:nvPr/>
        </p:nvSpPr>
        <p:spPr>
          <a:xfrm>
            <a:off x="6385941" y="2720339"/>
            <a:ext cx="4774184" cy="830997"/>
          </a:xfrm>
          <a:prstGeom prst="rect">
            <a:avLst/>
          </a:prstGeom>
          <a:noFill/>
        </p:spPr>
        <p:txBody>
          <a:bodyPr wrap="square" rtlCol="0">
            <a:spAutoFit/>
          </a:bodyPr>
          <a:lstStyle/>
          <a:p>
            <a:pPr algn="ctr"/>
            <a:r>
              <a:rPr lang="es-CO" sz="2800" b="1" dirty="0">
                <a:solidFill>
                  <a:srgbClr val="002851"/>
                </a:solidFill>
                <a:latin typeface="+mn-lt"/>
              </a:rPr>
              <a:t>300</a:t>
            </a:r>
            <a:r>
              <a:rPr lang="es-CO" sz="2800" dirty="0">
                <a:solidFill>
                  <a:srgbClr val="002851"/>
                </a:solidFill>
                <a:latin typeface="+mn-lt"/>
              </a:rPr>
              <a:t> nubes </a:t>
            </a:r>
          </a:p>
          <a:p>
            <a:pPr algn="ctr"/>
            <a:r>
              <a:rPr lang="es-CO" sz="2000" b="1" dirty="0">
                <a:solidFill>
                  <a:srgbClr val="002851"/>
                </a:solidFill>
                <a:latin typeface="+mn-lt"/>
              </a:rPr>
              <a:t>222 </a:t>
            </a:r>
            <a:r>
              <a:rPr lang="es-CO" sz="2000" dirty="0">
                <a:solidFill>
                  <a:srgbClr val="002851"/>
                </a:solidFill>
                <a:latin typeface="+mn-lt"/>
              </a:rPr>
              <a:t>con sensor de ruido</a:t>
            </a:r>
          </a:p>
        </p:txBody>
      </p:sp>
      <p:sp>
        <p:nvSpPr>
          <p:cNvPr id="14" name="Rectángulo 13">
            <a:extLst>
              <a:ext uri="{FF2B5EF4-FFF2-40B4-BE49-F238E27FC236}">
                <a16:creationId xmlns:a16="http://schemas.microsoft.com/office/drawing/2014/main" xmlns="" id="{776C2B46-AAE0-8697-8332-167EF3EFCD25}"/>
              </a:ext>
            </a:extLst>
          </p:cNvPr>
          <p:cNvSpPr/>
          <p:nvPr/>
        </p:nvSpPr>
        <p:spPr>
          <a:xfrm>
            <a:off x="7403354" y="4305070"/>
            <a:ext cx="2774020" cy="523220"/>
          </a:xfrm>
          <a:prstGeom prst="rect">
            <a:avLst/>
          </a:prstGeom>
        </p:spPr>
        <p:txBody>
          <a:bodyPr wrap="square">
            <a:spAutoFit/>
          </a:bodyPr>
          <a:lstStyle/>
          <a:p>
            <a:pPr algn="ctr"/>
            <a:r>
              <a:rPr lang="es-CO" sz="2800" b="1" dirty="0">
                <a:solidFill>
                  <a:srgbClr val="002851"/>
                </a:solidFill>
                <a:latin typeface="+mn-lt"/>
                <a:cs typeface="Calibri Light"/>
              </a:rPr>
              <a:t>100</a:t>
            </a:r>
            <a:r>
              <a:rPr lang="es-CO" sz="2800" dirty="0">
                <a:solidFill>
                  <a:srgbClr val="002851"/>
                </a:solidFill>
                <a:latin typeface="+mn-lt"/>
                <a:cs typeface="Calibri Light"/>
              </a:rPr>
              <a:t> sensores  </a:t>
            </a:r>
            <a:endParaRPr lang="es-CO" sz="2800" dirty="0">
              <a:solidFill>
                <a:srgbClr val="002851"/>
              </a:solidFill>
              <a:latin typeface="+mn-lt"/>
            </a:endParaRPr>
          </a:p>
        </p:txBody>
      </p:sp>
      <p:sp>
        <p:nvSpPr>
          <p:cNvPr id="18" name="Redondear rectángulo de esquina del mismo lado 17">
            <a:extLst>
              <a:ext uri="{FF2B5EF4-FFF2-40B4-BE49-F238E27FC236}">
                <a16:creationId xmlns:a16="http://schemas.microsoft.com/office/drawing/2014/main" xmlns="" id="{47EA588D-EFCC-0AAF-EDA6-5C0EB9F2F473}"/>
              </a:ext>
            </a:extLst>
          </p:cNvPr>
          <p:cNvSpPr/>
          <p:nvPr/>
        </p:nvSpPr>
        <p:spPr>
          <a:xfrm>
            <a:off x="6732872" y="1615657"/>
            <a:ext cx="3282215" cy="847768"/>
          </a:xfrm>
          <a:prstGeom prst="round2SameRect">
            <a:avLst>
              <a:gd name="adj1" fmla="val 24076"/>
              <a:gd name="adj2" fmla="val 0"/>
            </a:avLst>
          </a:prstGeom>
          <a:gradFill>
            <a:gsLst>
              <a:gs pos="0">
                <a:srgbClr val="006996"/>
              </a:gs>
              <a:gs pos="99000">
                <a:srgbClr val="00285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bg1"/>
                </a:solidFill>
                <a:latin typeface="Calibri" panose="020F0502020204030204" pitchFamily="34" charset="0"/>
                <a:cs typeface="Calibri" panose="020F0502020204030204" pitchFamily="34" charset="0"/>
              </a:rPr>
              <a:t>P</a:t>
            </a:r>
            <a:r>
              <a:rPr lang="es-CO" sz="2000" b="1" u="none" strike="noStrike" dirty="0">
                <a:solidFill>
                  <a:schemeClr val="bg1"/>
                </a:solidFill>
                <a:effectLst/>
                <a:latin typeface="Calibri" panose="020F0502020204030204" pitchFamily="34" charset="0"/>
                <a:cs typeface="Calibri" panose="020F0502020204030204" pitchFamily="34" charset="0"/>
              </a:rPr>
              <a:t>rograma local de ciencia, educación y tecnología</a:t>
            </a:r>
            <a:endParaRPr lang="es-CO" sz="2000" b="1" dirty="0">
              <a:solidFill>
                <a:schemeClr val="bg1"/>
              </a:solidFill>
              <a:latin typeface="Calibri" panose="020F0502020204030204" pitchFamily="34" charset="0"/>
              <a:cs typeface="Calibri" panose="020F0502020204030204" pitchFamily="34" charset="0"/>
            </a:endParaRPr>
          </a:p>
        </p:txBody>
      </p:sp>
      <p:sp>
        <p:nvSpPr>
          <p:cNvPr id="20" name="Rectángulo 19">
            <a:extLst>
              <a:ext uri="{FF2B5EF4-FFF2-40B4-BE49-F238E27FC236}">
                <a16:creationId xmlns:a16="http://schemas.microsoft.com/office/drawing/2014/main" xmlns="" id="{DC97700C-2266-471A-1B75-D00DC80D9447}"/>
              </a:ext>
            </a:extLst>
          </p:cNvPr>
          <p:cNvSpPr/>
          <p:nvPr/>
        </p:nvSpPr>
        <p:spPr>
          <a:xfrm>
            <a:off x="7149257" y="4842233"/>
            <a:ext cx="3282215" cy="400110"/>
          </a:xfrm>
          <a:prstGeom prst="rect">
            <a:avLst/>
          </a:prstGeom>
          <a:solidFill>
            <a:srgbClr val="006996"/>
          </a:solidFill>
        </p:spPr>
        <p:txBody>
          <a:bodyPr wrap="square">
            <a:spAutoFit/>
          </a:bodyPr>
          <a:lstStyle/>
          <a:p>
            <a:pPr algn="ctr"/>
            <a:r>
              <a:rPr lang="es-MX" sz="2000" dirty="0">
                <a:solidFill>
                  <a:schemeClr val="bg1"/>
                </a:solidFill>
                <a:cs typeface="Calibri Light"/>
              </a:rPr>
              <a:t>Instalados en b</a:t>
            </a:r>
            <a:r>
              <a:rPr lang="es-MX" sz="2000" dirty="0">
                <a:solidFill>
                  <a:schemeClr val="bg1"/>
                </a:solidFill>
                <a:latin typeface="+mn-lt"/>
                <a:cs typeface="Calibri Light"/>
              </a:rPr>
              <a:t>icicletas</a:t>
            </a:r>
            <a:endParaRPr lang="es-CO" sz="2000" dirty="0">
              <a:solidFill>
                <a:schemeClr val="bg1"/>
              </a:solidFill>
              <a:latin typeface="+mn-lt"/>
              <a:cs typeface="Calibri Light"/>
            </a:endParaRPr>
          </a:p>
        </p:txBody>
      </p:sp>
    </p:spTree>
    <p:extLst>
      <p:ext uri="{BB962C8B-B14F-4D97-AF65-F5344CB8AC3E}">
        <p14:creationId xmlns:p14="http://schemas.microsoft.com/office/powerpoint/2010/main" val="3347844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a:extLst>
              <a:ext uri="{FF2B5EF4-FFF2-40B4-BE49-F238E27FC236}">
                <a16:creationId xmlns:a16="http://schemas.microsoft.com/office/drawing/2014/main" xmlns="" id="{7A0F96F6-1982-D244-92FC-74E5AE140E4D}"/>
              </a:ext>
            </a:extLst>
          </p:cNvPr>
          <p:cNvSpPr/>
          <p:nvPr/>
        </p:nvSpPr>
        <p:spPr>
          <a:xfrm>
            <a:off x="10110441" y="5805597"/>
            <a:ext cx="977962" cy="90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xmlns="" id="{0F0FA0DC-AFE0-44DC-9C82-F95315DB7E87}"/>
              </a:ext>
            </a:extLst>
          </p:cNvPr>
          <p:cNvSpPr>
            <a:spLocks noGrp="1"/>
          </p:cNvSpPr>
          <p:nvPr>
            <p:ph type="title"/>
          </p:nvPr>
        </p:nvSpPr>
        <p:spPr>
          <a:xfrm>
            <a:off x="0" y="1"/>
            <a:ext cx="11160125" cy="1323984"/>
          </a:xfrm>
        </p:spPr>
        <p:txBody>
          <a:bodyPr/>
          <a:lstStyle/>
          <a:p>
            <a:r>
              <a:rPr lang="es-CO" dirty="0"/>
              <a:t>Gestión del cambio climático</a:t>
            </a:r>
          </a:p>
        </p:txBody>
      </p:sp>
      <p:sp>
        <p:nvSpPr>
          <p:cNvPr id="3" name="Google Shape;123;p18">
            <a:extLst>
              <a:ext uri="{FF2B5EF4-FFF2-40B4-BE49-F238E27FC236}">
                <a16:creationId xmlns:a16="http://schemas.microsoft.com/office/drawing/2014/main" xmlns="" id="{E8F0C902-B6FA-45EA-82DE-84396F8DC6FC}"/>
              </a:ext>
            </a:extLst>
          </p:cNvPr>
          <p:cNvSpPr txBox="1"/>
          <p:nvPr/>
        </p:nvSpPr>
        <p:spPr>
          <a:xfrm>
            <a:off x="663486" y="1422915"/>
            <a:ext cx="3953519" cy="1169511"/>
          </a:xfrm>
          <a:prstGeom prst="rect">
            <a:avLst/>
          </a:prstGeom>
          <a:solidFill>
            <a:srgbClr val="FFFFFF">
              <a:alpha val="67060"/>
            </a:srgbClr>
          </a:solidFill>
          <a:ln>
            <a:noFill/>
          </a:ln>
        </p:spPr>
        <p:txBody>
          <a:bodyPr spcFirstLastPara="1" wrap="square" lIns="121900" tIns="121900" rIns="121900" bIns="121900" anchor="t" anchorCtr="0">
            <a:spAutoFit/>
          </a:bodyPr>
          <a:lstStyle/>
          <a:p>
            <a:pPr algn="just" defTabSz="1219170">
              <a:buClr>
                <a:srgbClr val="000000"/>
              </a:buClr>
              <a:buSzPts val="2000"/>
            </a:pPr>
            <a:r>
              <a:rPr lang="es" sz="2000" b="1" kern="0" dirty="0">
                <a:solidFill>
                  <a:srgbClr val="000000"/>
                </a:solidFill>
                <a:ea typeface="Rubik"/>
                <a:cs typeface="Rubik"/>
                <a:sym typeface="Rubik"/>
              </a:rPr>
              <a:t>Plan de Acción ante el Cambio </a:t>
            </a:r>
            <a:br>
              <a:rPr lang="es" sz="2000" b="1" kern="0" dirty="0">
                <a:solidFill>
                  <a:srgbClr val="000000"/>
                </a:solidFill>
                <a:ea typeface="Rubik"/>
                <a:cs typeface="Rubik"/>
                <a:sym typeface="Rubik"/>
              </a:rPr>
            </a:br>
            <a:r>
              <a:rPr lang="es" sz="2000" b="1" kern="0" dirty="0">
                <a:solidFill>
                  <a:srgbClr val="000000"/>
                </a:solidFill>
                <a:ea typeface="Rubik"/>
                <a:cs typeface="Rubik"/>
                <a:sym typeface="Rubik"/>
              </a:rPr>
              <a:t>y la Variabilidad Climática del Valle </a:t>
            </a:r>
            <a:br>
              <a:rPr lang="es" sz="2000" b="1" kern="0" dirty="0">
                <a:solidFill>
                  <a:srgbClr val="000000"/>
                </a:solidFill>
                <a:ea typeface="Rubik"/>
                <a:cs typeface="Rubik"/>
                <a:sym typeface="Rubik"/>
              </a:rPr>
            </a:br>
            <a:r>
              <a:rPr lang="es" sz="2000" b="1" kern="0" dirty="0">
                <a:solidFill>
                  <a:srgbClr val="000000"/>
                </a:solidFill>
                <a:ea typeface="Rubik"/>
                <a:cs typeface="Rubik"/>
                <a:sym typeface="Rubik"/>
              </a:rPr>
              <a:t>de Aburrá 2019 - 2030 (PAC&amp;VC)</a:t>
            </a:r>
            <a:endParaRPr sz="2000" kern="0" dirty="0">
              <a:solidFill>
                <a:srgbClr val="000000"/>
              </a:solidFill>
              <a:ea typeface="Arial"/>
              <a:cs typeface="Arial"/>
              <a:sym typeface="Arial"/>
            </a:endParaRPr>
          </a:p>
        </p:txBody>
      </p:sp>
      <p:pic>
        <p:nvPicPr>
          <p:cNvPr id="4" name="Google Shape;126;p18">
            <a:extLst>
              <a:ext uri="{FF2B5EF4-FFF2-40B4-BE49-F238E27FC236}">
                <a16:creationId xmlns:a16="http://schemas.microsoft.com/office/drawing/2014/main" xmlns="" id="{974AB395-F301-4CB1-B213-055CD85F112D}"/>
              </a:ext>
            </a:extLst>
          </p:cNvPr>
          <p:cNvPicPr preferRelativeResize="0"/>
          <p:nvPr/>
        </p:nvPicPr>
        <p:blipFill rotWithShape="1">
          <a:blip r:embed="rId2">
            <a:alphaModFix/>
          </a:blip>
          <a:srcRect t="4372" b="993"/>
          <a:stretch/>
        </p:blipFill>
        <p:spPr>
          <a:xfrm>
            <a:off x="683155" y="2592427"/>
            <a:ext cx="3782968" cy="4081559"/>
          </a:xfrm>
          <a:prstGeom prst="rect">
            <a:avLst/>
          </a:prstGeom>
          <a:noFill/>
          <a:ln>
            <a:noFill/>
          </a:ln>
        </p:spPr>
      </p:pic>
      <p:sp>
        <p:nvSpPr>
          <p:cNvPr id="6" name="Google Shape;122;p18">
            <a:extLst>
              <a:ext uri="{FF2B5EF4-FFF2-40B4-BE49-F238E27FC236}">
                <a16:creationId xmlns:a16="http://schemas.microsoft.com/office/drawing/2014/main" xmlns="" id="{C3408C78-245A-4D7A-A46C-8387CCB2D60C}"/>
              </a:ext>
            </a:extLst>
          </p:cNvPr>
          <p:cNvSpPr txBox="1">
            <a:spLocks/>
          </p:cNvSpPr>
          <p:nvPr/>
        </p:nvSpPr>
        <p:spPr>
          <a:xfrm>
            <a:off x="4875236" y="2040192"/>
            <a:ext cx="5866557" cy="350172"/>
          </a:xfrm>
          <a:prstGeom prst="rect">
            <a:avLst/>
          </a:prstGeom>
          <a:noFill/>
          <a:ln>
            <a:noFill/>
          </a:ln>
        </p:spPr>
        <p:txBody>
          <a:bodyPr spcFirstLastPara="1" wrap="square" lIns="0" tIns="0" rIns="0"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600" b="1" dirty="0">
                <a:solidFill>
                  <a:schemeClr val="dk1"/>
                </a:solidFill>
                <a:ea typeface="Rubik Light"/>
                <a:cs typeface="Rubik Light"/>
                <a:sym typeface="Rubik Light"/>
              </a:rPr>
              <a:t>Instrumento de </a:t>
            </a:r>
            <a:r>
              <a:rPr lang="es-MX" sz="1600" b="1" dirty="0">
                <a:solidFill>
                  <a:schemeClr val="dk1"/>
                </a:solidFill>
                <a:ea typeface="Rubik"/>
                <a:cs typeface="Rubik"/>
                <a:sym typeface="Rubik"/>
              </a:rPr>
              <a:t>gestión del cambio climático</a:t>
            </a:r>
            <a:r>
              <a:rPr lang="es-MX" sz="1600" b="1" dirty="0">
                <a:solidFill>
                  <a:schemeClr val="dk1"/>
                </a:solidFill>
                <a:ea typeface="Rubik Light"/>
                <a:cs typeface="Rubik Light"/>
                <a:sym typeface="Rubik Light"/>
              </a:rPr>
              <a:t> del </a:t>
            </a:r>
            <a:r>
              <a:rPr lang="es-MX" sz="1600" b="1" dirty="0">
                <a:solidFill>
                  <a:schemeClr val="dk1"/>
                </a:solidFill>
                <a:ea typeface="Rubik"/>
                <a:cs typeface="Rubik"/>
                <a:sym typeface="Rubik"/>
              </a:rPr>
              <a:t>Valle de Aburrá</a:t>
            </a:r>
            <a:endParaRPr lang="es-MX" sz="1600" b="1" dirty="0">
              <a:solidFill>
                <a:schemeClr val="dk1"/>
              </a:solidFill>
              <a:ea typeface="Rubik Light"/>
              <a:cs typeface="Rubik Light"/>
              <a:sym typeface="Rubik Light"/>
            </a:endParaRPr>
          </a:p>
        </p:txBody>
      </p:sp>
      <p:grpSp>
        <p:nvGrpSpPr>
          <p:cNvPr id="11" name="Grupo 10">
            <a:extLst>
              <a:ext uri="{FF2B5EF4-FFF2-40B4-BE49-F238E27FC236}">
                <a16:creationId xmlns:a16="http://schemas.microsoft.com/office/drawing/2014/main" xmlns="" id="{C8D33509-5EFC-3F7B-D906-1E66C275057D}"/>
              </a:ext>
            </a:extLst>
          </p:cNvPr>
          <p:cNvGrpSpPr/>
          <p:nvPr/>
        </p:nvGrpSpPr>
        <p:grpSpPr>
          <a:xfrm>
            <a:off x="5794492" y="3035301"/>
            <a:ext cx="1597200" cy="1542348"/>
            <a:chOff x="1744762" y="4843092"/>
            <a:chExt cx="2014912" cy="2014908"/>
          </a:xfrm>
        </p:grpSpPr>
        <p:sp>
          <p:nvSpPr>
            <p:cNvPr id="12" name="Elipse 11">
              <a:extLst>
                <a:ext uri="{FF2B5EF4-FFF2-40B4-BE49-F238E27FC236}">
                  <a16:creationId xmlns:a16="http://schemas.microsoft.com/office/drawing/2014/main" xmlns="" id="{781BF8B5-D0BD-17C9-E84E-557A84B1B5D2}"/>
                </a:ext>
              </a:extLst>
            </p:cNvPr>
            <p:cNvSpPr/>
            <p:nvPr/>
          </p:nvSpPr>
          <p:spPr>
            <a:xfrm>
              <a:off x="1744762" y="4843092"/>
              <a:ext cx="2014912" cy="2014908"/>
            </a:xfrm>
            <a:prstGeom prst="ellipse">
              <a:avLst/>
            </a:prstGeom>
            <a:solidFill>
              <a:srgbClr val="71B843">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Elipse 12">
              <a:extLst>
                <a:ext uri="{FF2B5EF4-FFF2-40B4-BE49-F238E27FC236}">
                  <a16:creationId xmlns:a16="http://schemas.microsoft.com/office/drawing/2014/main" xmlns="" id="{3433BA07-7794-029D-52C9-CB670D75C5F5}"/>
                </a:ext>
              </a:extLst>
            </p:cNvPr>
            <p:cNvSpPr/>
            <p:nvPr/>
          </p:nvSpPr>
          <p:spPr>
            <a:xfrm>
              <a:off x="1924543" y="5022873"/>
              <a:ext cx="1655350" cy="1655347"/>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71B843"/>
                  </a:solidFill>
                  <a:effectLst/>
                  <a:uLnTx/>
                  <a:uFillTx/>
                  <a:latin typeface="Calibri" panose="020F0502020204030204"/>
                  <a:ea typeface="+mn-ea"/>
                  <a:cs typeface="+mn-cs"/>
                </a:rPr>
                <a:t>18</a:t>
              </a:r>
              <a:endParaRPr kumimoji="0" lang="es-CO" sz="1200" b="1" i="0" u="none" strike="noStrike" kern="1200" cap="none" spc="0" normalizeH="0" baseline="0" noProof="0" dirty="0">
                <a:ln>
                  <a:noFill/>
                </a:ln>
                <a:solidFill>
                  <a:srgbClr val="71B84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Medidas de mitigación</a:t>
              </a:r>
            </a:p>
          </p:txBody>
        </p:sp>
      </p:grpSp>
      <p:grpSp>
        <p:nvGrpSpPr>
          <p:cNvPr id="14" name="Grupo 13">
            <a:extLst>
              <a:ext uri="{FF2B5EF4-FFF2-40B4-BE49-F238E27FC236}">
                <a16:creationId xmlns:a16="http://schemas.microsoft.com/office/drawing/2014/main" xmlns="" id="{63366C12-348B-A1E4-6BE6-BE346DE9D126}"/>
              </a:ext>
            </a:extLst>
          </p:cNvPr>
          <p:cNvGrpSpPr/>
          <p:nvPr/>
        </p:nvGrpSpPr>
        <p:grpSpPr>
          <a:xfrm>
            <a:off x="8037178" y="3039592"/>
            <a:ext cx="1597200" cy="1542348"/>
            <a:chOff x="1744762" y="4843092"/>
            <a:chExt cx="2014912" cy="2014908"/>
          </a:xfrm>
        </p:grpSpPr>
        <p:sp>
          <p:nvSpPr>
            <p:cNvPr id="15" name="Elipse 14">
              <a:extLst>
                <a:ext uri="{FF2B5EF4-FFF2-40B4-BE49-F238E27FC236}">
                  <a16:creationId xmlns:a16="http://schemas.microsoft.com/office/drawing/2014/main" xmlns="" id="{7B8FB45C-82EB-ADC9-0B2F-AAED97F1457C}"/>
                </a:ext>
              </a:extLst>
            </p:cNvPr>
            <p:cNvSpPr/>
            <p:nvPr/>
          </p:nvSpPr>
          <p:spPr>
            <a:xfrm>
              <a:off x="1744762" y="4843092"/>
              <a:ext cx="2014912" cy="2014908"/>
            </a:xfrm>
            <a:prstGeom prst="ellipse">
              <a:avLst/>
            </a:prstGeom>
            <a:solidFill>
              <a:srgbClr val="71B843">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Elipse 15">
              <a:extLst>
                <a:ext uri="{FF2B5EF4-FFF2-40B4-BE49-F238E27FC236}">
                  <a16:creationId xmlns:a16="http://schemas.microsoft.com/office/drawing/2014/main" xmlns="" id="{2694A85A-937E-1268-99BB-13A0F2D77E4E}"/>
                </a:ext>
              </a:extLst>
            </p:cNvPr>
            <p:cNvSpPr/>
            <p:nvPr/>
          </p:nvSpPr>
          <p:spPr>
            <a:xfrm>
              <a:off x="1924543" y="5022873"/>
              <a:ext cx="1655350" cy="1655347"/>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rgbClr val="71B843"/>
                  </a:solidFill>
                  <a:effectLst/>
                  <a:uLnTx/>
                  <a:uFillTx/>
                  <a:latin typeface="Calibri" panose="020F0502020204030204"/>
                  <a:ea typeface="+mn-ea"/>
                  <a:cs typeface="+mn-cs"/>
                </a:rPr>
                <a:t>14</a:t>
              </a:r>
              <a:endParaRPr kumimoji="0" lang="es-CO" sz="1200" b="1" i="0" u="none" strike="noStrike" kern="1200" cap="none" spc="0" normalizeH="0" baseline="0" noProof="0" dirty="0">
                <a:ln>
                  <a:noFill/>
                </a:ln>
                <a:solidFill>
                  <a:srgbClr val="71B843"/>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white"/>
                  </a:solidFill>
                  <a:effectLst/>
                  <a:uLnTx/>
                  <a:uFillTx/>
                  <a:latin typeface="Calibri" panose="020F0502020204030204"/>
                  <a:ea typeface="+mn-ea"/>
                  <a:cs typeface="+mn-cs"/>
                </a:rPr>
                <a:t>Programas de adaptación</a:t>
              </a:r>
            </a:p>
          </p:txBody>
        </p:sp>
      </p:grpSp>
      <p:sp>
        <p:nvSpPr>
          <p:cNvPr id="18" name="Redondear rectángulo de esquina del mismo lado 17">
            <a:extLst>
              <a:ext uri="{FF2B5EF4-FFF2-40B4-BE49-F238E27FC236}">
                <a16:creationId xmlns:a16="http://schemas.microsoft.com/office/drawing/2014/main" xmlns="" id="{6A6C4075-AA79-FE9B-7A18-859CAAE0E5BE}"/>
              </a:ext>
            </a:extLst>
          </p:cNvPr>
          <p:cNvSpPr/>
          <p:nvPr/>
        </p:nvSpPr>
        <p:spPr>
          <a:xfrm>
            <a:off x="4875236" y="2561426"/>
            <a:ext cx="5866557" cy="350172"/>
          </a:xfrm>
          <a:prstGeom prst="round2SameRect">
            <a:avLst/>
          </a:prstGeom>
          <a:gradFill>
            <a:gsLst>
              <a:gs pos="0">
                <a:srgbClr val="92D050"/>
              </a:gs>
              <a:gs pos="99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a:solidFill>
                  <a:schemeClr val="bg1"/>
                </a:solidFill>
              </a:rPr>
              <a:t>Ejes temáticos</a:t>
            </a:r>
          </a:p>
        </p:txBody>
      </p:sp>
      <p:grpSp>
        <p:nvGrpSpPr>
          <p:cNvPr id="36" name="Grupo 35">
            <a:extLst>
              <a:ext uri="{FF2B5EF4-FFF2-40B4-BE49-F238E27FC236}">
                <a16:creationId xmlns:a16="http://schemas.microsoft.com/office/drawing/2014/main" xmlns="" id="{352B68F0-952E-FD55-88D9-F677AC550EDD}"/>
              </a:ext>
            </a:extLst>
          </p:cNvPr>
          <p:cNvGrpSpPr/>
          <p:nvPr/>
        </p:nvGrpSpPr>
        <p:grpSpPr>
          <a:xfrm>
            <a:off x="4875236" y="4751217"/>
            <a:ext cx="6032231" cy="1789192"/>
            <a:chOff x="4875236" y="4751217"/>
            <a:chExt cx="6032231" cy="1789192"/>
          </a:xfrm>
        </p:grpSpPr>
        <p:sp>
          <p:nvSpPr>
            <p:cNvPr id="19" name="Redondear rectángulo de esquina del mismo lado 18">
              <a:extLst>
                <a:ext uri="{FF2B5EF4-FFF2-40B4-BE49-F238E27FC236}">
                  <a16:creationId xmlns:a16="http://schemas.microsoft.com/office/drawing/2014/main" xmlns="" id="{177A7FF3-8C9F-EAB3-16CE-DEF69486BD62}"/>
                </a:ext>
              </a:extLst>
            </p:cNvPr>
            <p:cNvSpPr/>
            <p:nvPr/>
          </p:nvSpPr>
          <p:spPr>
            <a:xfrm>
              <a:off x="4875236" y="4751217"/>
              <a:ext cx="5866557" cy="350172"/>
            </a:xfrm>
            <a:prstGeom prst="round2SameRect">
              <a:avLst/>
            </a:prstGeom>
            <a:gradFill>
              <a:gsLst>
                <a:gs pos="0">
                  <a:srgbClr val="92D050"/>
                </a:gs>
                <a:gs pos="99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a:solidFill>
                    <a:schemeClr val="bg1"/>
                  </a:solidFill>
                </a:rPr>
                <a:t>Líneas estratégicas habilitantes</a:t>
              </a:r>
            </a:p>
          </p:txBody>
        </p:sp>
        <p:sp>
          <p:nvSpPr>
            <p:cNvPr id="22" name="CuadroTexto 21">
              <a:extLst>
                <a:ext uri="{FF2B5EF4-FFF2-40B4-BE49-F238E27FC236}">
                  <a16:creationId xmlns:a16="http://schemas.microsoft.com/office/drawing/2014/main" xmlns="" id="{85D19578-6B7D-9DFB-E18F-4410CECA3B08}"/>
                </a:ext>
              </a:extLst>
            </p:cNvPr>
            <p:cNvSpPr txBox="1"/>
            <p:nvPr/>
          </p:nvSpPr>
          <p:spPr>
            <a:xfrm>
              <a:off x="4875237" y="5863301"/>
              <a:ext cx="863331" cy="677108"/>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Light"/>
                  <a:cs typeface="Rubik Light"/>
                  <a:sym typeface="Rubik Light"/>
                </a:rPr>
                <a:t>Educación, formación y sensibilización de público.</a:t>
              </a:r>
              <a:endParaRPr lang="es-MX" sz="1100" dirty="0">
                <a:solidFill>
                  <a:schemeClr val="dk1"/>
                </a:solidFill>
              </a:endParaRPr>
            </a:p>
          </p:txBody>
        </p:sp>
        <p:sp>
          <p:nvSpPr>
            <p:cNvPr id="23" name="CuadroTexto 22">
              <a:extLst>
                <a:ext uri="{FF2B5EF4-FFF2-40B4-BE49-F238E27FC236}">
                  <a16:creationId xmlns:a16="http://schemas.microsoft.com/office/drawing/2014/main" xmlns="" id="{DE983915-1AB7-FB51-2786-5F6D41A2207F}"/>
                </a:ext>
              </a:extLst>
            </p:cNvPr>
            <p:cNvSpPr txBox="1"/>
            <p:nvPr/>
          </p:nvSpPr>
          <p:spPr>
            <a:xfrm>
              <a:off x="5892471" y="5863301"/>
              <a:ext cx="921082" cy="507831"/>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Light"/>
                  <a:cs typeface="Rubik Light"/>
                  <a:sym typeface="Rubik Light"/>
                </a:rPr>
                <a:t>Ciencia, tecnología </a:t>
              </a:r>
              <a:br>
                <a:rPr lang="es-MX" sz="1100" dirty="0">
                  <a:solidFill>
                    <a:schemeClr val="dk1"/>
                  </a:solidFill>
                  <a:ea typeface="Rubik Light"/>
                  <a:cs typeface="Rubik Light"/>
                  <a:sym typeface="Rubik Light"/>
                </a:rPr>
              </a:br>
              <a:r>
                <a:rPr lang="es-MX" sz="1100" dirty="0">
                  <a:solidFill>
                    <a:schemeClr val="dk1"/>
                  </a:solidFill>
                  <a:ea typeface="Rubik Light"/>
                  <a:cs typeface="Rubik Light"/>
                  <a:sym typeface="Rubik Light"/>
                </a:rPr>
                <a:t>e innovación</a:t>
              </a:r>
              <a:endParaRPr lang="es-MX" sz="1100" dirty="0"/>
            </a:p>
          </p:txBody>
        </p:sp>
        <p:sp>
          <p:nvSpPr>
            <p:cNvPr id="24" name="CuadroTexto 23">
              <a:extLst>
                <a:ext uri="{FF2B5EF4-FFF2-40B4-BE49-F238E27FC236}">
                  <a16:creationId xmlns:a16="http://schemas.microsoft.com/office/drawing/2014/main" xmlns="" id="{7B750EB5-D79C-C5A5-D423-29B8336806CE}"/>
                </a:ext>
              </a:extLst>
            </p:cNvPr>
            <p:cNvSpPr txBox="1"/>
            <p:nvPr/>
          </p:nvSpPr>
          <p:spPr>
            <a:xfrm>
              <a:off x="6770380" y="5863301"/>
              <a:ext cx="1005797" cy="338554"/>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a:cs typeface="Rubik"/>
                  <a:sym typeface="Rubik"/>
                </a:rPr>
                <a:t>Gobernanza e institucionalidad</a:t>
              </a:r>
              <a:endParaRPr lang="es-MX" sz="1100" dirty="0"/>
            </a:p>
          </p:txBody>
        </p:sp>
        <p:sp>
          <p:nvSpPr>
            <p:cNvPr id="25" name="CuadroTexto 24">
              <a:extLst>
                <a:ext uri="{FF2B5EF4-FFF2-40B4-BE49-F238E27FC236}">
                  <a16:creationId xmlns:a16="http://schemas.microsoft.com/office/drawing/2014/main" xmlns="" id="{89D84EB0-BD4C-9532-B4B1-ECC1C048257F}"/>
                </a:ext>
              </a:extLst>
            </p:cNvPr>
            <p:cNvSpPr txBox="1"/>
            <p:nvPr/>
          </p:nvSpPr>
          <p:spPr>
            <a:xfrm>
              <a:off x="7885972" y="5863301"/>
              <a:ext cx="863331" cy="677108"/>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Light"/>
                  <a:cs typeface="Rubik Light"/>
                  <a:sym typeface="Rubik Light"/>
                </a:rPr>
                <a:t>Ordenamiento territorial y planificación urbana</a:t>
              </a:r>
              <a:endParaRPr lang="es-MX" sz="1100" dirty="0"/>
            </a:p>
          </p:txBody>
        </p:sp>
        <p:sp>
          <p:nvSpPr>
            <p:cNvPr id="26" name="CuadroTexto 25">
              <a:extLst>
                <a:ext uri="{FF2B5EF4-FFF2-40B4-BE49-F238E27FC236}">
                  <a16:creationId xmlns:a16="http://schemas.microsoft.com/office/drawing/2014/main" xmlns="" id="{49DFCBF8-45DA-8272-A9B1-9F8C9E37518E}"/>
                </a:ext>
              </a:extLst>
            </p:cNvPr>
            <p:cNvSpPr txBox="1"/>
            <p:nvPr/>
          </p:nvSpPr>
          <p:spPr>
            <a:xfrm>
              <a:off x="8859099" y="5863301"/>
              <a:ext cx="863332" cy="507831"/>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Light"/>
                  <a:cs typeface="Rubik Light"/>
                  <a:sym typeface="Rubik Light"/>
                </a:rPr>
                <a:t>Instrumentos financieros </a:t>
              </a:r>
              <a:br>
                <a:rPr lang="es-MX" sz="1100" dirty="0">
                  <a:solidFill>
                    <a:schemeClr val="dk1"/>
                  </a:solidFill>
                  <a:ea typeface="Rubik Light"/>
                  <a:cs typeface="Rubik Light"/>
                  <a:sym typeface="Rubik Light"/>
                </a:rPr>
              </a:br>
              <a:r>
                <a:rPr lang="es-MX" sz="1100" dirty="0">
                  <a:solidFill>
                    <a:schemeClr val="dk1"/>
                  </a:solidFill>
                  <a:ea typeface="Rubik Light"/>
                  <a:cs typeface="Rubik Light"/>
                  <a:sym typeface="Rubik Light"/>
                </a:rPr>
                <a:t>y económicos</a:t>
              </a:r>
              <a:endParaRPr lang="es-MX" sz="1100" dirty="0"/>
            </a:p>
          </p:txBody>
        </p:sp>
        <p:sp>
          <p:nvSpPr>
            <p:cNvPr id="27" name="CuadroTexto 26">
              <a:extLst>
                <a:ext uri="{FF2B5EF4-FFF2-40B4-BE49-F238E27FC236}">
                  <a16:creationId xmlns:a16="http://schemas.microsoft.com/office/drawing/2014/main" xmlns="" id="{82A6F644-F46C-EA15-D741-0E19B55C94DB}"/>
                </a:ext>
              </a:extLst>
            </p:cNvPr>
            <p:cNvSpPr txBox="1"/>
            <p:nvPr/>
          </p:nvSpPr>
          <p:spPr>
            <a:xfrm>
              <a:off x="9821722" y="5863301"/>
              <a:ext cx="1085745" cy="507831"/>
            </a:xfrm>
            <a:prstGeom prst="rect">
              <a:avLst/>
            </a:prstGeom>
            <a:noFill/>
          </p:spPr>
          <p:txBody>
            <a:bodyPr wrap="square" lIns="0" tIns="0" rIns="0" bIns="0">
              <a:spAutoFit/>
            </a:bodyPr>
            <a:lstStyle/>
            <a:p>
              <a:pPr algn="ctr">
                <a:buFont typeface="Arial" panose="020B0604020202020204" pitchFamily="34" charset="0"/>
                <a:buNone/>
              </a:pPr>
              <a:r>
                <a:rPr lang="es-MX" sz="1100" dirty="0">
                  <a:solidFill>
                    <a:schemeClr val="dk1"/>
                  </a:solidFill>
                  <a:ea typeface="Rubik Light"/>
                  <a:cs typeface="Rubik Light"/>
                  <a:sym typeface="Rubik Light"/>
                </a:rPr>
                <a:t>Seguimiento, evaluación </a:t>
              </a:r>
              <a:br>
                <a:rPr lang="es-MX" sz="1100" dirty="0">
                  <a:solidFill>
                    <a:schemeClr val="dk1"/>
                  </a:solidFill>
                  <a:ea typeface="Rubik Light"/>
                  <a:cs typeface="Rubik Light"/>
                  <a:sym typeface="Rubik Light"/>
                </a:rPr>
              </a:br>
              <a:r>
                <a:rPr lang="es-MX" sz="1100" dirty="0">
                  <a:solidFill>
                    <a:schemeClr val="dk1"/>
                  </a:solidFill>
                  <a:ea typeface="Rubik Light"/>
                  <a:cs typeface="Rubik Light"/>
                  <a:sym typeface="Rubik Light"/>
                </a:rPr>
                <a:t>y reporte</a:t>
              </a:r>
              <a:endParaRPr lang="es-MX" sz="1100" dirty="0"/>
            </a:p>
          </p:txBody>
        </p:sp>
        <p:sp>
          <p:nvSpPr>
            <p:cNvPr id="30" name="Elipse 29">
              <a:extLst>
                <a:ext uri="{FF2B5EF4-FFF2-40B4-BE49-F238E27FC236}">
                  <a16:creationId xmlns:a16="http://schemas.microsoft.com/office/drawing/2014/main" xmlns="" id="{1EC40C90-3E20-8EAF-8CF8-0CA8CFB15089}"/>
                </a:ext>
              </a:extLst>
            </p:cNvPr>
            <p:cNvSpPr/>
            <p:nvPr/>
          </p:nvSpPr>
          <p:spPr>
            <a:xfrm>
              <a:off x="4999740"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1</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1" name="Elipse 30">
              <a:extLst>
                <a:ext uri="{FF2B5EF4-FFF2-40B4-BE49-F238E27FC236}">
                  <a16:creationId xmlns:a16="http://schemas.microsoft.com/office/drawing/2014/main" xmlns="" id="{36DC3F0F-7F67-6891-289A-7EF1FC283E0C}"/>
                </a:ext>
              </a:extLst>
            </p:cNvPr>
            <p:cNvSpPr/>
            <p:nvPr/>
          </p:nvSpPr>
          <p:spPr>
            <a:xfrm>
              <a:off x="6029643"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2</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2" name="Elipse 31">
              <a:extLst>
                <a:ext uri="{FF2B5EF4-FFF2-40B4-BE49-F238E27FC236}">
                  <a16:creationId xmlns:a16="http://schemas.microsoft.com/office/drawing/2014/main" xmlns="" id="{A27A09AA-9828-3FFD-FCAC-7682386550C9}"/>
                </a:ext>
              </a:extLst>
            </p:cNvPr>
            <p:cNvSpPr/>
            <p:nvPr/>
          </p:nvSpPr>
          <p:spPr>
            <a:xfrm>
              <a:off x="6963294"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3</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3" name="Elipse 32">
              <a:extLst>
                <a:ext uri="{FF2B5EF4-FFF2-40B4-BE49-F238E27FC236}">
                  <a16:creationId xmlns:a16="http://schemas.microsoft.com/office/drawing/2014/main" xmlns="" id="{287AE9A7-2752-CE10-699C-72341C7C98B2}"/>
                </a:ext>
              </a:extLst>
            </p:cNvPr>
            <p:cNvSpPr/>
            <p:nvPr/>
          </p:nvSpPr>
          <p:spPr>
            <a:xfrm>
              <a:off x="8012447"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4</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xmlns="" id="{9C3FF4F9-7E26-282B-61CC-F9FD3EE1BA46}"/>
                </a:ext>
              </a:extLst>
            </p:cNvPr>
            <p:cNvSpPr/>
            <p:nvPr/>
          </p:nvSpPr>
          <p:spPr>
            <a:xfrm>
              <a:off x="8994223"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5</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5" name="Elipse 34">
              <a:extLst>
                <a:ext uri="{FF2B5EF4-FFF2-40B4-BE49-F238E27FC236}">
                  <a16:creationId xmlns:a16="http://schemas.microsoft.com/office/drawing/2014/main" xmlns="" id="{A65A17D4-59A1-C427-7929-99A48A2E4045}"/>
                </a:ext>
              </a:extLst>
            </p:cNvPr>
            <p:cNvSpPr/>
            <p:nvPr/>
          </p:nvSpPr>
          <p:spPr>
            <a:xfrm>
              <a:off x="10014501" y="5264803"/>
              <a:ext cx="563449" cy="544098"/>
            </a:xfrm>
            <a:prstGeom prst="ellipse">
              <a:avLst/>
            </a:prstGeom>
            <a:solidFill>
              <a:srgbClr val="006996"/>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dirty="0">
                  <a:ln>
                    <a:noFill/>
                  </a:ln>
                  <a:solidFill>
                    <a:schemeClr val="bg1"/>
                  </a:solidFill>
                  <a:effectLst/>
                  <a:uLnTx/>
                  <a:uFillTx/>
                  <a:latin typeface="Calibri" panose="020F0502020204030204"/>
                  <a:ea typeface="+mn-ea"/>
                  <a:cs typeface="+mn-cs"/>
                </a:rPr>
                <a:t>6</a:t>
              </a:r>
              <a:endParaRPr kumimoji="0" lang="es-CO"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6734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050CDC0A-B387-8D4A-D39E-B23955CBD6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64" b="24903"/>
          <a:stretch/>
        </p:blipFill>
        <p:spPr>
          <a:xfrm>
            <a:off x="1" y="1609683"/>
            <a:ext cx="7981640" cy="3711617"/>
          </a:xfrm>
          <a:prstGeom prst="rect">
            <a:avLst/>
          </a:prstGeom>
        </p:spPr>
      </p:pic>
      <p:sp>
        <p:nvSpPr>
          <p:cNvPr id="5" name="Título 4">
            <a:extLst>
              <a:ext uri="{FF2B5EF4-FFF2-40B4-BE49-F238E27FC236}">
                <a16:creationId xmlns:a16="http://schemas.microsoft.com/office/drawing/2014/main" xmlns="" id="{14206BA6-B8B7-81CB-9B59-95A7F096DE9A}"/>
              </a:ext>
            </a:extLst>
          </p:cNvPr>
          <p:cNvSpPr>
            <a:spLocks noGrp="1"/>
          </p:cNvSpPr>
          <p:nvPr>
            <p:ph type="title"/>
          </p:nvPr>
        </p:nvSpPr>
        <p:spPr>
          <a:xfrm>
            <a:off x="-1" y="1"/>
            <a:ext cx="11160125" cy="1323984"/>
          </a:xfrm>
        </p:spPr>
        <p:txBody>
          <a:bodyPr/>
          <a:lstStyle/>
          <a:p>
            <a:r>
              <a:rPr lang="es-CO" dirty="0"/>
              <a:t> Contaminación del aire en el mundo</a:t>
            </a:r>
          </a:p>
        </p:txBody>
      </p:sp>
      <p:sp>
        <p:nvSpPr>
          <p:cNvPr id="2" name="Rectángulo 1">
            <a:extLst>
              <a:ext uri="{FF2B5EF4-FFF2-40B4-BE49-F238E27FC236}">
                <a16:creationId xmlns:a16="http://schemas.microsoft.com/office/drawing/2014/main" xmlns="" id="{90511F43-4FCC-FA48-9444-57AB64D98227}"/>
              </a:ext>
            </a:extLst>
          </p:cNvPr>
          <p:cNvSpPr/>
          <p:nvPr/>
        </p:nvSpPr>
        <p:spPr>
          <a:xfrm>
            <a:off x="7887411" y="2252412"/>
            <a:ext cx="2848940" cy="2862322"/>
          </a:xfrm>
          <a:prstGeom prst="rect">
            <a:avLst/>
          </a:prstGeom>
        </p:spPr>
        <p:txBody>
          <a:bodyPr wrap="square">
            <a:spAutoFit/>
          </a:bodyPr>
          <a:lstStyle/>
          <a:p>
            <a:pPr marL="285750" indent="-285750" algn="just">
              <a:buClr>
                <a:srgbClr val="F7AA00"/>
              </a:buClr>
              <a:buFont typeface="Wingdings" pitchFamily="2" charset="2"/>
              <a:buChar char="Ø"/>
            </a:pPr>
            <a:r>
              <a:rPr lang="es-MX" b="1" dirty="0">
                <a:solidFill>
                  <a:srgbClr val="002851"/>
                </a:solidFill>
              </a:rPr>
              <a:t>La gestión de la calidad del aire </a:t>
            </a:r>
            <a:br>
              <a:rPr lang="es-MX" b="1" dirty="0">
                <a:solidFill>
                  <a:srgbClr val="002851"/>
                </a:solidFill>
              </a:rPr>
            </a:br>
            <a:r>
              <a:rPr lang="es-MX" b="1" dirty="0">
                <a:solidFill>
                  <a:srgbClr val="002851"/>
                </a:solidFill>
              </a:rPr>
              <a:t>es un problema mundial que viven también las grandes ciudades con diferentes presiones en sus territorios </a:t>
            </a:r>
            <a:br>
              <a:rPr lang="es-MX" b="1" dirty="0">
                <a:solidFill>
                  <a:srgbClr val="002851"/>
                </a:solidFill>
              </a:rPr>
            </a:br>
            <a:r>
              <a:rPr lang="es-MX" b="1" dirty="0">
                <a:solidFill>
                  <a:srgbClr val="002851"/>
                </a:solidFill>
              </a:rPr>
              <a:t>de acuerdo a los contaminantes y la demografía.</a:t>
            </a:r>
          </a:p>
        </p:txBody>
      </p:sp>
    </p:spTree>
    <p:extLst>
      <p:ext uri="{BB962C8B-B14F-4D97-AF65-F5344CB8AC3E}">
        <p14:creationId xmlns:p14="http://schemas.microsoft.com/office/powerpoint/2010/main" val="2224150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320;ged6b82832a_0_0">
            <a:extLst>
              <a:ext uri="{FF2B5EF4-FFF2-40B4-BE49-F238E27FC236}">
                <a16:creationId xmlns:a16="http://schemas.microsoft.com/office/drawing/2014/main" xmlns="" id="{833E0FFF-AD7A-3FC2-792C-9C221461DC1B}"/>
              </a:ext>
            </a:extLst>
          </p:cNvPr>
          <p:cNvSpPr/>
          <p:nvPr/>
        </p:nvSpPr>
        <p:spPr>
          <a:xfrm>
            <a:off x="-240632" y="4361254"/>
            <a:ext cx="4794332" cy="657550"/>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6" name="Google Shape;320;ged6b82832a_0_0">
            <a:extLst>
              <a:ext uri="{FF2B5EF4-FFF2-40B4-BE49-F238E27FC236}">
                <a16:creationId xmlns:a16="http://schemas.microsoft.com/office/drawing/2014/main" xmlns="" id="{C19C6A58-C4F6-1227-166B-EF165D8EA851}"/>
              </a:ext>
            </a:extLst>
          </p:cNvPr>
          <p:cNvSpPr/>
          <p:nvPr/>
        </p:nvSpPr>
        <p:spPr>
          <a:xfrm>
            <a:off x="-240632" y="1709119"/>
            <a:ext cx="4794332" cy="492493"/>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7" name="Google Shape;320;ged6b82832a_0_0">
            <a:extLst>
              <a:ext uri="{FF2B5EF4-FFF2-40B4-BE49-F238E27FC236}">
                <a16:creationId xmlns:a16="http://schemas.microsoft.com/office/drawing/2014/main" xmlns="" id="{3CDCDF28-CB82-019E-FACE-A0359D19CED9}"/>
              </a:ext>
            </a:extLst>
          </p:cNvPr>
          <p:cNvSpPr/>
          <p:nvPr/>
        </p:nvSpPr>
        <p:spPr>
          <a:xfrm>
            <a:off x="-240632" y="2253321"/>
            <a:ext cx="4794332" cy="492493"/>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Google Shape;320;ged6b82832a_0_0">
            <a:extLst>
              <a:ext uri="{FF2B5EF4-FFF2-40B4-BE49-F238E27FC236}">
                <a16:creationId xmlns:a16="http://schemas.microsoft.com/office/drawing/2014/main" xmlns="" id="{4086F4EB-3F36-72FC-45CC-ADF30B8B7009}"/>
              </a:ext>
            </a:extLst>
          </p:cNvPr>
          <p:cNvSpPr/>
          <p:nvPr/>
        </p:nvSpPr>
        <p:spPr>
          <a:xfrm>
            <a:off x="-240632" y="2797523"/>
            <a:ext cx="4794332" cy="337606"/>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9" name="Google Shape;320;ged6b82832a_0_0">
            <a:extLst>
              <a:ext uri="{FF2B5EF4-FFF2-40B4-BE49-F238E27FC236}">
                <a16:creationId xmlns:a16="http://schemas.microsoft.com/office/drawing/2014/main" xmlns="" id="{7F3A0B60-12EE-7376-BF66-E5C7F8A89C79}"/>
              </a:ext>
            </a:extLst>
          </p:cNvPr>
          <p:cNvSpPr/>
          <p:nvPr/>
        </p:nvSpPr>
        <p:spPr>
          <a:xfrm>
            <a:off x="-240632" y="3186838"/>
            <a:ext cx="4794332" cy="337606"/>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0" name="Google Shape;320;ged6b82832a_0_0">
            <a:extLst>
              <a:ext uri="{FF2B5EF4-FFF2-40B4-BE49-F238E27FC236}">
                <a16:creationId xmlns:a16="http://schemas.microsoft.com/office/drawing/2014/main" xmlns="" id="{D123FCDC-211A-983A-80C7-F2397978B584}"/>
              </a:ext>
            </a:extLst>
          </p:cNvPr>
          <p:cNvSpPr/>
          <p:nvPr/>
        </p:nvSpPr>
        <p:spPr>
          <a:xfrm>
            <a:off x="-240632" y="3576153"/>
            <a:ext cx="4794332" cy="337606"/>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320;ged6b82832a_0_0">
            <a:extLst>
              <a:ext uri="{FF2B5EF4-FFF2-40B4-BE49-F238E27FC236}">
                <a16:creationId xmlns:a16="http://schemas.microsoft.com/office/drawing/2014/main" xmlns="" id="{C6F95ABF-99DF-373A-6A02-EE76231325BA}"/>
              </a:ext>
            </a:extLst>
          </p:cNvPr>
          <p:cNvSpPr/>
          <p:nvPr/>
        </p:nvSpPr>
        <p:spPr>
          <a:xfrm>
            <a:off x="-240632" y="3965470"/>
            <a:ext cx="4794332" cy="337606"/>
          </a:xfrm>
          <a:prstGeom prst="roundRect">
            <a:avLst>
              <a:gd name="adj" fmla="val 50000"/>
            </a:avLst>
          </a:prstGeom>
          <a:gradFill>
            <a:gsLst>
              <a:gs pos="99000">
                <a:srgbClr val="00B0F0"/>
              </a:gs>
              <a:gs pos="0">
                <a:srgbClr val="002851"/>
              </a:gs>
            </a:gsLst>
            <a:lin ang="0" scaled="0"/>
          </a:grad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3" name="Rectángulo 2">
            <a:extLst>
              <a:ext uri="{FF2B5EF4-FFF2-40B4-BE49-F238E27FC236}">
                <a16:creationId xmlns:a16="http://schemas.microsoft.com/office/drawing/2014/main" xmlns="" id="{349274C6-A964-4408-A2CF-01851AC7AAD9}"/>
              </a:ext>
            </a:extLst>
          </p:cNvPr>
          <p:cNvSpPr/>
          <p:nvPr/>
        </p:nvSpPr>
        <p:spPr>
          <a:xfrm>
            <a:off x="-1" y="375476"/>
            <a:ext cx="11160125" cy="590931"/>
          </a:xfrm>
          <a:prstGeom prst="rect">
            <a:avLst/>
          </a:prstGeom>
        </p:spPr>
        <p:txBody>
          <a:bodyPr wrap="square">
            <a:spAutoFit/>
          </a:bodyPr>
          <a:lstStyle/>
          <a:p>
            <a:pPr>
              <a:lnSpc>
                <a:spcPct val="90000"/>
              </a:lnSpc>
              <a:spcBef>
                <a:spcPts val="73"/>
              </a:spcBef>
              <a:defRPr/>
            </a:pPr>
            <a:r>
              <a:rPr lang="es-CO" sz="3600" b="1" dirty="0">
                <a:solidFill>
                  <a:schemeClr val="bg1"/>
                </a:solidFill>
              </a:rPr>
              <a:t>Modelo de movilidad sostenible y más eficiente </a:t>
            </a:r>
          </a:p>
        </p:txBody>
      </p:sp>
      <p:sp>
        <p:nvSpPr>
          <p:cNvPr id="12" name="Rectángulo 9">
            <a:extLst>
              <a:ext uri="{FF2B5EF4-FFF2-40B4-BE49-F238E27FC236}">
                <a16:creationId xmlns:a16="http://schemas.microsoft.com/office/drawing/2014/main" xmlns="" id="{48910C6F-25B1-217D-9BA2-D2977706DC60}"/>
              </a:ext>
            </a:extLst>
          </p:cNvPr>
          <p:cNvSpPr/>
          <p:nvPr/>
        </p:nvSpPr>
        <p:spPr>
          <a:xfrm>
            <a:off x="245965" y="1746898"/>
            <a:ext cx="4073316" cy="344120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Fortalecer el Transporte público colectivo:  integración, expansión.</a:t>
            </a:r>
          </a:p>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Convenios de cooperación empresarial con el  servicio público colectivo. </a:t>
            </a:r>
          </a:p>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Planes MES.  Pirámide de la movilidad sostenible.</a:t>
            </a:r>
          </a:p>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Comité Técnico Intersectorial Sector Transporte.</a:t>
            </a:r>
            <a:endParaRPr kumimoji="0" lang="es-CO" sz="1400" b="0" i="0" u="none" strike="noStrike" kern="1200" cap="none" spc="0" normalizeH="0" baseline="0" noProof="0" dirty="0">
              <a:ln>
                <a:noFill/>
              </a:ln>
              <a:solidFill>
                <a:schemeClr val="bg1"/>
              </a:solidFill>
              <a:effectLst/>
              <a:uLnTx/>
              <a:uFillTx/>
              <a:latin typeface="Calibri" panose="020F0502020204030204"/>
            </a:endParaRPr>
          </a:p>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Alianza logística regional- Transporte de carga.</a:t>
            </a:r>
          </a:p>
          <a:p>
            <a:pPr marL="0" marR="0" lvl="1" indent="0" defTabSz="914400" rtl="0" eaLnBrk="1" fontAlgn="auto" latinLnBrk="0" hangingPunct="1">
              <a:lnSpc>
                <a:spcPct val="90000"/>
              </a:lnSpc>
              <a:spcBef>
                <a:spcPts val="0"/>
              </a:spcBef>
              <a:spcAft>
                <a:spcPts val="140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Calibri" panose="020F0502020204030204"/>
              </a:rPr>
              <a:t>Mejoramiento de los combustibles.</a:t>
            </a:r>
          </a:p>
          <a:p>
            <a:pPr marL="0" lvl="1">
              <a:lnSpc>
                <a:spcPct val="90000"/>
              </a:lnSpc>
              <a:spcAft>
                <a:spcPts val="1400"/>
              </a:spcAft>
              <a:defRPr/>
            </a:pPr>
            <a:r>
              <a:rPr lang="es-CO" sz="1400" dirty="0">
                <a:solidFill>
                  <a:schemeClr val="bg1"/>
                </a:solidFill>
              </a:rPr>
              <a:t>Formular, adoptar e implementar la política pública de renovación vehicular en el Valle de Aburrá, </a:t>
            </a:r>
            <a:br>
              <a:rPr lang="es-CO" sz="1400" dirty="0">
                <a:solidFill>
                  <a:schemeClr val="bg1"/>
                </a:solidFill>
              </a:rPr>
            </a:br>
            <a:r>
              <a:rPr lang="es-CO" sz="1400" dirty="0">
                <a:solidFill>
                  <a:schemeClr val="bg1"/>
                </a:solidFill>
              </a:rPr>
              <a:t>con foco en los segmentos más contaminantes.</a:t>
            </a:r>
            <a:endParaRPr kumimoji="0" lang="es-CO" sz="1400" b="0" i="0" u="none" strike="noStrike" kern="1200" cap="none" spc="0" normalizeH="0" baseline="0" noProof="0" dirty="0">
              <a:ln>
                <a:noFill/>
              </a:ln>
              <a:solidFill>
                <a:schemeClr val="bg1"/>
              </a:solidFill>
              <a:effectLst/>
              <a:uLnTx/>
              <a:uFillTx/>
              <a:latin typeface="Calibri" panose="020F0502020204030204"/>
            </a:endParaRPr>
          </a:p>
        </p:txBody>
      </p:sp>
      <p:pic>
        <p:nvPicPr>
          <p:cNvPr id="13" name="Imagen 15">
            <a:extLst>
              <a:ext uri="{FF2B5EF4-FFF2-40B4-BE49-F238E27FC236}">
                <a16:creationId xmlns:a16="http://schemas.microsoft.com/office/drawing/2014/main" xmlns="" id="{22E85D1A-1E00-3E77-A12E-4E25196198B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38" r="23021"/>
          <a:stretch/>
        </p:blipFill>
        <p:spPr>
          <a:xfrm>
            <a:off x="6993113" y="5290972"/>
            <a:ext cx="1495917" cy="1359127"/>
          </a:xfrm>
          <a:prstGeom prst="rect">
            <a:avLst/>
          </a:prstGeom>
        </p:spPr>
      </p:pic>
      <p:pic>
        <p:nvPicPr>
          <p:cNvPr id="14" name="Picture 2" descr="https://www.metropol.gov.co/movilidad/PublishingImages/la-movilidad/acciones-de-promoci%C3%B3n/planes-mes/planes-mes.jpg">
            <a:extLst>
              <a:ext uri="{FF2B5EF4-FFF2-40B4-BE49-F238E27FC236}">
                <a16:creationId xmlns:a16="http://schemas.microsoft.com/office/drawing/2014/main" xmlns="" id="{34CC1A32-3C54-695E-01EB-D146D03459A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88"/>
          <a:stretch/>
        </p:blipFill>
        <p:spPr bwMode="auto">
          <a:xfrm>
            <a:off x="805233" y="5294674"/>
            <a:ext cx="1938013" cy="135542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6">
            <a:extLst>
              <a:ext uri="{FF2B5EF4-FFF2-40B4-BE49-F238E27FC236}">
                <a16:creationId xmlns:a16="http://schemas.microsoft.com/office/drawing/2014/main" xmlns="" id="{44F01259-25D5-FCFE-CF60-7FAE11F342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26368" y="5290971"/>
            <a:ext cx="1767093" cy="1359128"/>
          </a:xfrm>
          <a:prstGeom prst="rect">
            <a:avLst/>
          </a:prstGeom>
        </p:spPr>
      </p:pic>
      <p:pic>
        <p:nvPicPr>
          <p:cNvPr id="16" name="Imagen 2">
            <a:extLst>
              <a:ext uri="{FF2B5EF4-FFF2-40B4-BE49-F238E27FC236}">
                <a16:creationId xmlns:a16="http://schemas.microsoft.com/office/drawing/2014/main" xmlns="" id="{8176882B-0A46-BD4A-AAFE-2A2C948F2C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168" b="1"/>
          <a:stretch/>
        </p:blipFill>
        <p:spPr>
          <a:xfrm>
            <a:off x="2853027" y="5290972"/>
            <a:ext cx="2150946" cy="1359127"/>
          </a:xfrm>
          <a:prstGeom prst="rect">
            <a:avLst/>
          </a:prstGeom>
        </p:spPr>
      </p:pic>
      <p:grpSp>
        <p:nvGrpSpPr>
          <p:cNvPr id="18" name="Grupo 17">
            <a:extLst>
              <a:ext uri="{FF2B5EF4-FFF2-40B4-BE49-F238E27FC236}">
                <a16:creationId xmlns:a16="http://schemas.microsoft.com/office/drawing/2014/main" xmlns="" id="{B79A4B6F-7B7F-5441-F725-5ED09E8D3D04}"/>
              </a:ext>
            </a:extLst>
          </p:cNvPr>
          <p:cNvGrpSpPr/>
          <p:nvPr/>
        </p:nvGrpSpPr>
        <p:grpSpPr>
          <a:xfrm>
            <a:off x="5084663" y="1626333"/>
            <a:ext cx="5866753" cy="3441203"/>
            <a:chOff x="5515795" y="1626334"/>
            <a:chExt cx="5435621" cy="3188318"/>
          </a:xfrm>
        </p:grpSpPr>
        <p:grpSp>
          <p:nvGrpSpPr>
            <p:cNvPr id="171" name="Grupo 7186">
              <a:extLst>
                <a:ext uri="{FF2B5EF4-FFF2-40B4-BE49-F238E27FC236}">
                  <a16:creationId xmlns:a16="http://schemas.microsoft.com/office/drawing/2014/main" xmlns="" id="{4CD6A3E3-BCE8-78C5-2747-6EB04EED223D}"/>
                </a:ext>
              </a:extLst>
            </p:cNvPr>
            <p:cNvGrpSpPr/>
            <p:nvPr/>
          </p:nvGrpSpPr>
          <p:grpSpPr>
            <a:xfrm>
              <a:off x="5515795" y="2044741"/>
              <a:ext cx="4427728" cy="2725106"/>
              <a:chOff x="6356059" y="1752294"/>
              <a:chExt cx="4543856" cy="2750002"/>
            </a:xfrm>
          </p:grpSpPr>
          <p:cxnSp>
            <p:nvCxnSpPr>
              <p:cNvPr id="172" name="Conector recto 7184">
                <a:extLst>
                  <a:ext uri="{FF2B5EF4-FFF2-40B4-BE49-F238E27FC236}">
                    <a16:creationId xmlns:a16="http://schemas.microsoft.com/office/drawing/2014/main" xmlns="" id="{5B8AE15A-94B1-B93A-E379-BCEC17281ABD}"/>
                  </a:ext>
                </a:extLst>
              </p:cNvPr>
              <p:cNvCxnSpPr>
                <a:cxnSpLocks/>
              </p:cNvCxnSpPr>
              <p:nvPr/>
            </p:nvCxnSpPr>
            <p:spPr>
              <a:xfrm>
                <a:off x="6356059" y="1752294"/>
                <a:ext cx="4543856"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3" name="Conector recto 118">
                <a:extLst>
                  <a:ext uri="{FF2B5EF4-FFF2-40B4-BE49-F238E27FC236}">
                    <a16:creationId xmlns:a16="http://schemas.microsoft.com/office/drawing/2014/main" xmlns="" id="{CEB170E0-D7AA-2EB6-F9E8-FF6A24272E01}"/>
                  </a:ext>
                </a:extLst>
              </p:cNvPr>
              <p:cNvCxnSpPr>
                <a:cxnSpLocks/>
              </p:cNvCxnSpPr>
              <p:nvPr/>
            </p:nvCxnSpPr>
            <p:spPr>
              <a:xfrm>
                <a:off x="6356059" y="2210628"/>
                <a:ext cx="4274835"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4" name="Conector recto 119">
                <a:extLst>
                  <a:ext uri="{FF2B5EF4-FFF2-40B4-BE49-F238E27FC236}">
                    <a16:creationId xmlns:a16="http://schemas.microsoft.com/office/drawing/2014/main" xmlns="" id="{88A6978F-4E70-5C71-6646-D37705A578F9}"/>
                  </a:ext>
                </a:extLst>
              </p:cNvPr>
              <p:cNvCxnSpPr>
                <a:cxnSpLocks/>
              </p:cNvCxnSpPr>
              <p:nvPr/>
            </p:nvCxnSpPr>
            <p:spPr>
              <a:xfrm>
                <a:off x="6356059" y="2668962"/>
                <a:ext cx="4012442"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5" name="Conector recto 120">
                <a:extLst>
                  <a:ext uri="{FF2B5EF4-FFF2-40B4-BE49-F238E27FC236}">
                    <a16:creationId xmlns:a16="http://schemas.microsoft.com/office/drawing/2014/main" xmlns="" id="{76B8FE93-1106-410B-6BC5-F88B1E99B049}"/>
                  </a:ext>
                </a:extLst>
              </p:cNvPr>
              <p:cNvCxnSpPr>
                <a:cxnSpLocks/>
              </p:cNvCxnSpPr>
              <p:nvPr/>
            </p:nvCxnSpPr>
            <p:spPr>
              <a:xfrm>
                <a:off x="6356059" y="3127296"/>
                <a:ext cx="3685542"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6" name="Conector recto 121">
                <a:extLst>
                  <a:ext uri="{FF2B5EF4-FFF2-40B4-BE49-F238E27FC236}">
                    <a16:creationId xmlns:a16="http://schemas.microsoft.com/office/drawing/2014/main" xmlns="" id="{1370D977-C1FC-D5FA-5F0B-E1FC2A1EC9BC}"/>
                  </a:ext>
                </a:extLst>
              </p:cNvPr>
              <p:cNvCxnSpPr>
                <a:cxnSpLocks/>
              </p:cNvCxnSpPr>
              <p:nvPr/>
            </p:nvCxnSpPr>
            <p:spPr>
              <a:xfrm>
                <a:off x="6356059" y="3585630"/>
                <a:ext cx="3417722"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7" name="Conector recto 122">
                <a:extLst>
                  <a:ext uri="{FF2B5EF4-FFF2-40B4-BE49-F238E27FC236}">
                    <a16:creationId xmlns:a16="http://schemas.microsoft.com/office/drawing/2014/main" xmlns="" id="{DEF6D2AC-5075-AF15-C580-B0917A93C4C7}"/>
                  </a:ext>
                </a:extLst>
              </p:cNvPr>
              <p:cNvCxnSpPr>
                <a:cxnSpLocks/>
              </p:cNvCxnSpPr>
              <p:nvPr/>
            </p:nvCxnSpPr>
            <p:spPr>
              <a:xfrm>
                <a:off x="6356059" y="4502296"/>
                <a:ext cx="2907211"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cxnSp>
            <p:nvCxnSpPr>
              <p:cNvPr id="178" name="Conector recto 123">
                <a:extLst>
                  <a:ext uri="{FF2B5EF4-FFF2-40B4-BE49-F238E27FC236}">
                    <a16:creationId xmlns:a16="http://schemas.microsoft.com/office/drawing/2014/main" xmlns="" id="{9DE92FAC-8016-7EA9-FCD5-5D46471A3E71}"/>
                  </a:ext>
                </a:extLst>
              </p:cNvPr>
              <p:cNvCxnSpPr>
                <a:cxnSpLocks/>
              </p:cNvCxnSpPr>
              <p:nvPr/>
            </p:nvCxnSpPr>
            <p:spPr>
              <a:xfrm>
                <a:off x="6356059" y="4043964"/>
                <a:ext cx="3131421" cy="0"/>
              </a:xfrm>
              <a:prstGeom prst="line">
                <a:avLst/>
              </a:prstGeom>
              <a:ln>
                <a:solidFill>
                  <a:schemeClr val="accent1">
                    <a:alpha val="43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upo 7208">
              <a:extLst>
                <a:ext uri="{FF2B5EF4-FFF2-40B4-BE49-F238E27FC236}">
                  <a16:creationId xmlns:a16="http://schemas.microsoft.com/office/drawing/2014/main" xmlns="" id="{B890715E-182E-F10A-7CB6-4ECA49161B2A}"/>
                </a:ext>
              </a:extLst>
            </p:cNvPr>
            <p:cNvGrpSpPr/>
            <p:nvPr/>
          </p:nvGrpSpPr>
          <p:grpSpPr>
            <a:xfrm>
              <a:off x="6463142" y="1626334"/>
              <a:ext cx="3513458" cy="366245"/>
              <a:chOff x="7054631" y="1333887"/>
              <a:chExt cx="3513458" cy="366245"/>
            </a:xfrm>
          </p:grpSpPr>
          <p:pic>
            <p:nvPicPr>
              <p:cNvPr id="180" name="Imagen 34">
                <a:extLst>
                  <a:ext uri="{FF2B5EF4-FFF2-40B4-BE49-F238E27FC236}">
                    <a16:creationId xmlns:a16="http://schemas.microsoft.com/office/drawing/2014/main" xmlns="" id="{DB2BF197-9DB8-8A35-2C15-0EE57770704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27079" y="1333887"/>
                <a:ext cx="2841010" cy="366245"/>
              </a:xfrm>
              <a:prstGeom prst="rect">
                <a:avLst/>
              </a:prstGeom>
            </p:spPr>
          </p:pic>
          <p:sp>
            <p:nvSpPr>
              <p:cNvPr id="181" name="CuadroTexto 63">
                <a:extLst>
                  <a:ext uri="{FF2B5EF4-FFF2-40B4-BE49-F238E27FC236}">
                    <a16:creationId xmlns:a16="http://schemas.microsoft.com/office/drawing/2014/main" xmlns="" id="{6B52FF2E-1525-84ED-98EE-9A20BF26F093}"/>
                  </a:ext>
                </a:extLst>
              </p:cNvPr>
              <p:cNvSpPr txBox="1"/>
              <p:nvPr/>
            </p:nvSpPr>
            <p:spPr>
              <a:xfrm>
                <a:off x="7054631" y="1540146"/>
                <a:ext cx="493725"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Peatones</a:t>
                </a:r>
              </a:p>
            </p:txBody>
          </p:sp>
        </p:grpSp>
        <p:grpSp>
          <p:nvGrpSpPr>
            <p:cNvPr id="182" name="Grupo 7209">
              <a:extLst>
                <a:ext uri="{FF2B5EF4-FFF2-40B4-BE49-F238E27FC236}">
                  <a16:creationId xmlns:a16="http://schemas.microsoft.com/office/drawing/2014/main" xmlns="" id="{1A7BF765-6CFC-C0B8-E0C6-07DC2CABCFC0}"/>
                </a:ext>
              </a:extLst>
            </p:cNvPr>
            <p:cNvGrpSpPr/>
            <p:nvPr/>
          </p:nvGrpSpPr>
          <p:grpSpPr>
            <a:xfrm>
              <a:off x="6530467" y="2076334"/>
              <a:ext cx="2190518" cy="374169"/>
              <a:chOff x="7121956" y="1783887"/>
              <a:chExt cx="2190518" cy="374169"/>
            </a:xfrm>
          </p:grpSpPr>
          <p:pic>
            <p:nvPicPr>
              <p:cNvPr id="183" name="Imagen 35">
                <a:extLst>
                  <a:ext uri="{FF2B5EF4-FFF2-40B4-BE49-F238E27FC236}">
                    <a16:creationId xmlns:a16="http://schemas.microsoft.com/office/drawing/2014/main" xmlns="" id="{2639FB0D-D779-69E9-B563-5116C03D542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27078" y="1783887"/>
                <a:ext cx="1585396" cy="374169"/>
              </a:xfrm>
              <a:prstGeom prst="rect">
                <a:avLst/>
              </a:prstGeom>
            </p:spPr>
          </p:pic>
          <p:sp>
            <p:nvSpPr>
              <p:cNvPr id="184" name="CuadroTexto 64">
                <a:extLst>
                  <a:ext uri="{FF2B5EF4-FFF2-40B4-BE49-F238E27FC236}">
                    <a16:creationId xmlns:a16="http://schemas.microsoft.com/office/drawing/2014/main" xmlns="" id="{9E2CAAC8-D887-4D01-C1FE-F50B164F4B29}"/>
                  </a:ext>
                </a:extLst>
              </p:cNvPr>
              <p:cNvSpPr txBox="1"/>
              <p:nvPr/>
            </p:nvSpPr>
            <p:spPr>
              <a:xfrm>
                <a:off x="7121956" y="1970126"/>
                <a:ext cx="426400"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Ciclistas</a:t>
                </a:r>
              </a:p>
            </p:txBody>
          </p:sp>
        </p:grpSp>
        <p:grpSp>
          <p:nvGrpSpPr>
            <p:cNvPr id="185" name="Grupo 7210">
              <a:extLst>
                <a:ext uri="{FF2B5EF4-FFF2-40B4-BE49-F238E27FC236}">
                  <a16:creationId xmlns:a16="http://schemas.microsoft.com/office/drawing/2014/main" xmlns="" id="{85502C2C-9BD3-15C5-8BB1-88AA784886E5}"/>
                </a:ext>
              </a:extLst>
            </p:cNvPr>
            <p:cNvGrpSpPr/>
            <p:nvPr/>
          </p:nvGrpSpPr>
          <p:grpSpPr>
            <a:xfrm>
              <a:off x="5922930" y="2515646"/>
              <a:ext cx="2401286" cy="420183"/>
              <a:chOff x="6514419" y="2223199"/>
              <a:chExt cx="2401286" cy="420183"/>
            </a:xfrm>
          </p:grpSpPr>
          <p:pic>
            <p:nvPicPr>
              <p:cNvPr id="186" name="Imagen 37">
                <a:extLst>
                  <a:ext uri="{FF2B5EF4-FFF2-40B4-BE49-F238E27FC236}">
                    <a16:creationId xmlns:a16="http://schemas.microsoft.com/office/drawing/2014/main" xmlns="" id="{548CCE4D-ED84-C41A-020F-2D6EFDD136D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27078" y="2223199"/>
                <a:ext cx="1188627" cy="420183"/>
              </a:xfrm>
              <a:prstGeom prst="rect">
                <a:avLst/>
              </a:prstGeom>
            </p:spPr>
          </p:pic>
          <p:sp>
            <p:nvSpPr>
              <p:cNvPr id="187" name="CuadroTexto 66">
                <a:extLst>
                  <a:ext uri="{FF2B5EF4-FFF2-40B4-BE49-F238E27FC236}">
                    <a16:creationId xmlns:a16="http://schemas.microsoft.com/office/drawing/2014/main" xmlns="" id="{D8C7933C-9340-DC03-2EFA-A0D95C6FAE8B}"/>
                  </a:ext>
                </a:extLst>
              </p:cNvPr>
              <p:cNvSpPr txBox="1"/>
              <p:nvPr/>
            </p:nvSpPr>
            <p:spPr>
              <a:xfrm>
                <a:off x="6514419" y="2458440"/>
                <a:ext cx="1033937"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Bicicletas utilitarias</a:t>
                </a:r>
              </a:p>
            </p:txBody>
          </p:sp>
        </p:grpSp>
        <p:grpSp>
          <p:nvGrpSpPr>
            <p:cNvPr id="188" name="Grupo 7211">
              <a:extLst>
                <a:ext uri="{FF2B5EF4-FFF2-40B4-BE49-F238E27FC236}">
                  <a16:creationId xmlns:a16="http://schemas.microsoft.com/office/drawing/2014/main" xmlns="" id="{7F979E2D-983C-731E-3684-56074C723045}"/>
                </a:ext>
              </a:extLst>
            </p:cNvPr>
            <p:cNvGrpSpPr/>
            <p:nvPr/>
          </p:nvGrpSpPr>
          <p:grpSpPr>
            <a:xfrm>
              <a:off x="5929342" y="3051413"/>
              <a:ext cx="2269294" cy="307777"/>
              <a:chOff x="6520831" y="2758966"/>
              <a:chExt cx="2269294" cy="307777"/>
            </a:xfrm>
          </p:grpSpPr>
          <p:pic>
            <p:nvPicPr>
              <p:cNvPr id="189" name="Imagen 38">
                <a:extLst>
                  <a:ext uri="{FF2B5EF4-FFF2-40B4-BE49-F238E27FC236}">
                    <a16:creationId xmlns:a16="http://schemas.microsoft.com/office/drawing/2014/main" xmlns="" id="{6865910B-21A5-878A-0694-2344BD3D0E3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25196" y="2809216"/>
                <a:ext cx="1064929" cy="209422"/>
              </a:xfrm>
              <a:prstGeom prst="rect">
                <a:avLst/>
              </a:prstGeom>
            </p:spPr>
          </p:pic>
          <p:sp>
            <p:nvSpPr>
              <p:cNvPr id="190" name="CuadroTexto 67">
                <a:extLst>
                  <a:ext uri="{FF2B5EF4-FFF2-40B4-BE49-F238E27FC236}">
                    <a16:creationId xmlns:a16="http://schemas.microsoft.com/office/drawing/2014/main" xmlns="" id="{75EFB10A-3D74-3078-C9A5-625BE43291B3}"/>
                  </a:ext>
                </a:extLst>
              </p:cNvPr>
              <p:cNvSpPr txBox="1"/>
              <p:nvPr/>
            </p:nvSpPr>
            <p:spPr>
              <a:xfrm>
                <a:off x="6520831" y="2758966"/>
                <a:ext cx="1027525" cy="307777"/>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Transporte público</a:t>
                </a:r>
                <a:b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b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masivo y colectivos</a:t>
                </a:r>
              </a:p>
            </p:txBody>
          </p:sp>
        </p:grpSp>
        <p:grpSp>
          <p:nvGrpSpPr>
            <p:cNvPr id="191" name="Grupo 7212">
              <a:extLst>
                <a:ext uri="{FF2B5EF4-FFF2-40B4-BE49-F238E27FC236}">
                  <a16:creationId xmlns:a16="http://schemas.microsoft.com/office/drawing/2014/main" xmlns="" id="{D0C190E3-8B37-BCA0-3616-1529B143CD8B}"/>
                </a:ext>
              </a:extLst>
            </p:cNvPr>
            <p:cNvGrpSpPr/>
            <p:nvPr/>
          </p:nvGrpSpPr>
          <p:grpSpPr>
            <a:xfrm>
              <a:off x="5517370" y="3526673"/>
              <a:ext cx="2402224" cy="270637"/>
              <a:chOff x="6108859" y="3234226"/>
              <a:chExt cx="2402224" cy="270637"/>
            </a:xfrm>
          </p:grpSpPr>
          <p:pic>
            <p:nvPicPr>
              <p:cNvPr id="192" name="Imagen 39">
                <a:extLst>
                  <a:ext uri="{FF2B5EF4-FFF2-40B4-BE49-F238E27FC236}">
                    <a16:creationId xmlns:a16="http://schemas.microsoft.com/office/drawing/2014/main" xmlns="" id="{D0AD5EA9-1849-520F-D276-AC7E8D7B79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725196" y="3234226"/>
                <a:ext cx="785887" cy="270637"/>
              </a:xfrm>
              <a:prstGeom prst="rect">
                <a:avLst/>
              </a:prstGeom>
            </p:spPr>
          </p:pic>
          <p:sp>
            <p:nvSpPr>
              <p:cNvPr id="193" name="CuadroTexto 68">
                <a:extLst>
                  <a:ext uri="{FF2B5EF4-FFF2-40B4-BE49-F238E27FC236}">
                    <a16:creationId xmlns:a16="http://schemas.microsoft.com/office/drawing/2014/main" xmlns="" id="{45F93AF0-9914-EB80-B8B9-04C3AFB96DC9}"/>
                  </a:ext>
                </a:extLst>
              </p:cNvPr>
              <p:cNvSpPr txBox="1"/>
              <p:nvPr/>
            </p:nvSpPr>
            <p:spPr>
              <a:xfrm>
                <a:off x="6108859" y="3306859"/>
                <a:ext cx="1439497"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Taxis / Transporte de carga</a:t>
                </a:r>
              </a:p>
            </p:txBody>
          </p:sp>
        </p:grpSp>
        <p:grpSp>
          <p:nvGrpSpPr>
            <p:cNvPr id="194" name="Grupo 7213">
              <a:extLst>
                <a:ext uri="{FF2B5EF4-FFF2-40B4-BE49-F238E27FC236}">
                  <a16:creationId xmlns:a16="http://schemas.microsoft.com/office/drawing/2014/main" xmlns="" id="{17E3907A-2318-C53C-1138-7E46B6A5676B}"/>
                </a:ext>
              </a:extLst>
            </p:cNvPr>
            <p:cNvGrpSpPr/>
            <p:nvPr/>
          </p:nvGrpSpPr>
          <p:grpSpPr>
            <a:xfrm>
              <a:off x="5744997" y="3964005"/>
              <a:ext cx="1976825" cy="275841"/>
              <a:chOff x="6336486" y="3671558"/>
              <a:chExt cx="1976825" cy="275841"/>
            </a:xfrm>
          </p:grpSpPr>
          <p:pic>
            <p:nvPicPr>
              <p:cNvPr id="195" name="Imagen 40">
                <a:extLst>
                  <a:ext uri="{FF2B5EF4-FFF2-40B4-BE49-F238E27FC236}">
                    <a16:creationId xmlns:a16="http://schemas.microsoft.com/office/drawing/2014/main" xmlns="" id="{5D124E2F-4C1F-03CC-5219-EA5DA476069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25197" y="3671558"/>
                <a:ext cx="588114" cy="275841"/>
              </a:xfrm>
              <a:prstGeom prst="rect">
                <a:avLst/>
              </a:prstGeom>
            </p:spPr>
          </p:pic>
          <p:sp>
            <p:nvSpPr>
              <p:cNvPr id="196" name="CuadroTexto 69">
                <a:extLst>
                  <a:ext uri="{FF2B5EF4-FFF2-40B4-BE49-F238E27FC236}">
                    <a16:creationId xmlns:a16="http://schemas.microsoft.com/office/drawing/2014/main" xmlns="" id="{04B709EB-C1CE-7589-2581-93618F6E75BF}"/>
                  </a:ext>
                </a:extLst>
              </p:cNvPr>
              <p:cNvSpPr txBox="1"/>
              <p:nvPr/>
            </p:nvSpPr>
            <p:spPr>
              <a:xfrm>
                <a:off x="6336486" y="3776134"/>
                <a:ext cx="1211870"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Vehículos compartidos</a:t>
                </a:r>
              </a:p>
            </p:txBody>
          </p:sp>
        </p:grpSp>
        <p:grpSp>
          <p:nvGrpSpPr>
            <p:cNvPr id="197" name="Grupo 7214">
              <a:extLst>
                <a:ext uri="{FF2B5EF4-FFF2-40B4-BE49-F238E27FC236}">
                  <a16:creationId xmlns:a16="http://schemas.microsoft.com/office/drawing/2014/main" xmlns="" id="{05C41ECA-F4C2-D575-1534-E5B8C550322C}"/>
                </a:ext>
              </a:extLst>
            </p:cNvPr>
            <p:cNvGrpSpPr/>
            <p:nvPr/>
          </p:nvGrpSpPr>
          <p:grpSpPr>
            <a:xfrm>
              <a:off x="6160174" y="4426323"/>
              <a:ext cx="1440884" cy="253563"/>
              <a:chOff x="6751663" y="4133876"/>
              <a:chExt cx="1440884" cy="253563"/>
            </a:xfrm>
          </p:grpSpPr>
          <p:pic>
            <p:nvPicPr>
              <p:cNvPr id="198" name="Imagen 41">
                <a:extLst>
                  <a:ext uri="{FF2B5EF4-FFF2-40B4-BE49-F238E27FC236}">
                    <a16:creationId xmlns:a16="http://schemas.microsoft.com/office/drawing/2014/main" xmlns="" id="{18BCB4CF-BC8E-0405-BEC4-D67A26DBCD4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25196" y="4133876"/>
                <a:ext cx="467351" cy="253563"/>
              </a:xfrm>
              <a:prstGeom prst="rect">
                <a:avLst/>
              </a:prstGeom>
            </p:spPr>
          </p:pic>
          <p:sp>
            <p:nvSpPr>
              <p:cNvPr id="199" name="CuadroTexto 70">
                <a:extLst>
                  <a:ext uri="{FF2B5EF4-FFF2-40B4-BE49-F238E27FC236}">
                    <a16:creationId xmlns:a16="http://schemas.microsoft.com/office/drawing/2014/main" xmlns="" id="{03869908-CF80-2FB8-F0E9-DD1FA705D4EF}"/>
                  </a:ext>
                </a:extLst>
              </p:cNvPr>
              <p:cNvSpPr txBox="1"/>
              <p:nvPr/>
            </p:nvSpPr>
            <p:spPr>
              <a:xfrm>
                <a:off x="6751663" y="4230316"/>
                <a:ext cx="796693" cy="153888"/>
              </a:xfrm>
              <a:prstGeom prst="rect">
                <a:avLst/>
              </a:prstGeom>
              <a:solidFill>
                <a:schemeClr val="bg1"/>
              </a:solid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000" b="1" i="0" u="none" strike="noStrike" kern="1200" cap="none" spc="0" normalizeH="0" baseline="0" noProof="0" dirty="0">
                    <a:ln>
                      <a:noFill/>
                    </a:ln>
                    <a:solidFill>
                      <a:srgbClr val="256FA5"/>
                    </a:solidFill>
                    <a:effectLst/>
                    <a:uLnTx/>
                    <a:uFillTx/>
                    <a:latin typeface="Calibri" panose="020F0502020204030204"/>
                    <a:ea typeface="+mn-ea"/>
                    <a:cs typeface="+mn-cs"/>
                  </a:rPr>
                  <a:t>Carros y motos</a:t>
                </a:r>
              </a:p>
            </p:txBody>
          </p:sp>
        </p:grpSp>
        <p:grpSp>
          <p:nvGrpSpPr>
            <p:cNvPr id="200" name="Grupo 7182">
              <a:extLst>
                <a:ext uri="{FF2B5EF4-FFF2-40B4-BE49-F238E27FC236}">
                  <a16:creationId xmlns:a16="http://schemas.microsoft.com/office/drawing/2014/main" xmlns="" id="{2AD18B0E-4D1F-8A43-0968-169007ED0D10}"/>
                </a:ext>
              </a:extLst>
            </p:cNvPr>
            <p:cNvGrpSpPr/>
            <p:nvPr/>
          </p:nvGrpSpPr>
          <p:grpSpPr>
            <a:xfrm>
              <a:off x="8777655" y="1813343"/>
              <a:ext cx="1890207" cy="2998174"/>
              <a:chOff x="9487480" y="1479226"/>
              <a:chExt cx="1890207" cy="2998174"/>
            </a:xfrm>
          </p:grpSpPr>
          <p:cxnSp>
            <p:nvCxnSpPr>
              <p:cNvPr id="201" name="Conector recto 7168">
                <a:extLst>
                  <a:ext uri="{FF2B5EF4-FFF2-40B4-BE49-F238E27FC236}">
                    <a16:creationId xmlns:a16="http://schemas.microsoft.com/office/drawing/2014/main" xmlns="" id="{42D48A4F-6AFD-378B-A7B5-DAC12F72A466}"/>
                  </a:ext>
                </a:extLst>
              </p:cNvPr>
              <p:cNvCxnSpPr>
                <a:cxnSpLocks/>
              </p:cNvCxnSpPr>
              <p:nvPr/>
            </p:nvCxnSpPr>
            <p:spPr>
              <a:xfrm flipV="1">
                <a:off x="9543736" y="1718719"/>
                <a:ext cx="1713819" cy="2573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CuadroTexto 86">
                <a:extLst>
                  <a:ext uri="{FF2B5EF4-FFF2-40B4-BE49-F238E27FC236}">
                    <a16:creationId xmlns:a16="http://schemas.microsoft.com/office/drawing/2014/main" xmlns="" id="{91AF63C3-6CF4-7102-9CF8-8CABAD34BD8C}"/>
                  </a:ext>
                </a:extLst>
              </p:cNvPr>
              <p:cNvSpPr txBox="1"/>
              <p:nvPr/>
            </p:nvSpPr>
            <p:spPr>
              <a:xfrm rot="18175065">
                <a:off x="9590864" y="2884140"/>
                <a:ext cx="1675139" cy="138499"/>
              </a:xfrm>
              <a:prstGeom prst="rect">
                <a:avLst/>
              </a:prstGeom>
              <a:solidFill>
                <a:schemeClr val="bg1"/>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Calibri" panose="020F0502020204030204"/>
                    <a:ea typeface="+mn-ea"/>
                    <a:cs typeface="+mn-cs"/>
                  </a:rPr>
                  <a:t>   Prioridad de inversión y equidad   </a:t>
                </a:r>
              </a:p>
            </p:txBody>
          </p:sp>
          <p:grpSp>
            <p:nvGrpSpPr>
              <p:cNvPr id="203" name="Grupo 92">
                <a:extLst>
                  <a:ext uri="{FF2B5EF4-FFF2-40B4-BE49-F238E27FC236}">
                    <a16:creationId xmlns:a16="http://schemas.microsoft.com/office/drawing/2014/main" xmlns="" id="{A1B91791-DFB4-0749-F679-2C080DAF45BC}"/>
                  </a:ext>
                </a:extLst>
              </p:cNvPr>
              <p:cNvGrpSpPr/>
              <p:nvPr/>
            </p:nvGrpSpPr>
            <p:grpSpPr>
              <a:xfrm>
                <a:off x="9487480" y="4138846"/>
                <a:ext cx="248382" cy="338554"/>
                <a:chOff x="1589071" y="3445052"/>
                <a:chExt cx="652743" cy="889713"/>
              </a:xfrm>
            </p:grpSpPr>
            <p:sp>
              <p:nvSpPr>
                <p:cNvPr id="207" name="Elipse 93">
                  <a:extLst>
                    <a:ext uri="{FF2B5EF4-FFF2-40B4-BE49-F238E27FC236}">
                      <a16:creationId xmlns:a16="http://schemas.microsoft.com/office/drawing/2014/main" xmlns="" id="{6FFB754A-502F-B1D7-E3C2-DBB26B2CD463}"/>
                    </a:ext>
                  </a:extLst>
                </p:cNvPr>
                <p:cNvSpPr/>
                <p:nvPr/>
              </p:nvSpPr>
              <p:spPr>
                <a:xfrm>
                  <a:off x="1589071" y="3579964"/>
                  <a:ext cx="652743" cy="6527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4AA8EB"/>
                    </a:solidFill>
                    <a:effectLst/>
                    <a:uLnTx/>
                    <a:uFillTx/>
                    <a:latin typeface="Calibri" panose="020F0502020204030204"/>
                    <a:ea typeface="+mn-ea"/>
                    <a:cs typeface="+mn-cs"/>
                  </a:endParaRPr>
                </a:p>
              </p:txBody>
            </p:sp>
            <p:sp>
              <p:nvSpPr>
                <p:cNvPr id="208" name="Rectángulo 94">
                  <a:extLst>
                    <a:ext uri="{FF2B5EF4-FFF2-40B4-BE49-F238E27FC236}">
                      <a16:creationId xmlns:a16="http://schemas.microsoft.com/office/drawing/2014/main" xmlns="" id="{2E2A5251-3D77-DE2D-9F02-DC4D1CB0A71D}"/>
                    </a:ext>
                  </a:extLst>
                </p:cNvPr>
                <p:cNvSpPr/>
                <p:nvPr/>
              </p:nvSpPr>
              <p:spPr>
                <a:xfrm>
                  <a:off x="1590645" y="3445052"/>
                  <a:ext cx="649595" cy="88971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pSp>
            <p:nvGrpSpPr>
              <p:cNvPr id="204" name="Grupo 95">
                <a:extLst>
                  <a:ext uri="{FF2B5EF4-FFF2-40B4-BE49-F238E27FC236}">
                    <a16:creationId xmlns:a16="http://schemas.microsoft.com/office/drawing/2014/main" xmlns="" id="{FCE18DE8-5B3D-5F1E-7A93-218B9090C5BE}"/>
                  </a:ext>
                </a:extLst>
              </p:cNvPr>
              <p:cNvGrpSpPr/>
              <p:nvPr/>
            </p:nvGrpSpPr>
            <p:grpSpPr>
              <a:xfrm>
                <a:off x="11090428" y="1479226"/>
                <a:ext cx="287259" cy="338554"/>
                <a:chOff x="1537988" y="3465947"/>
                <a:chExt cx="754911" cy="889713"/>
              </a:xfrm>
            </p:grpSpPr>
            <p:sp>
              <p:nvSpPr>
                <p:cNvPr id="205" name="Elipse 96">
                  <a:extLst>
                    <a:ext uri="{FF2B5EF4-FFF2-40B4-BE49-F238E27FC236}">
                      <a16:creationId xmlns:a16="http://schemas.microsoft.com/office/drawing/2014/main" xmlns="" id="{13CA2CD1-7AB6-E20D-B84B-382BB8747B5F}"/>
                    </a:ext>
                  </a:extLst>
                </p:cNvPr>
                <p:cNvSpPr/>
                <p:nvPr/>
              </p:nvSpPr>
              <p:spPr>
                <a:xfrm>
                  <a:off x="1589071" y="3579964"/>
                  <a:ext cx="652743" cy="652743"/>
                </a:xfrm>
                <a:prstGeom prst="ellipse">
                  <a:avLst/>
                </a:prstGeom>
                <a:solidFill>
                  <a:srgbClr val="71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4AA8EB"/>
                    </a:solidFill>
                    <a:effectLst/>
                    <a:uLnTx/>
                    <a:uFillTx/>
                    <a:latin typeface="Calibri" panose="020F0502020204030204"/>
                    <a:ea typeface="+mn-ea"/>
                    <a:cs typeface="+mn-cs"/>
                  </a:endParaRPr>
                </a:p>
              </p:txBody>
            </p:sp>
            <p:sp>
              <p:nvSpPr>
                <p:cNvPr id="206" name="Rectángulo 97">
                  <a:extLst>
                    <a:ext uri="{FF2B5EF4-FFF2-40B4-BE49-F238E27FC236}">
                      <a16:creationId xmlns:a16="http://schemas.microsoft.com/office/drawing/2014/main" xmlns="" id="{DB4D9B46-82B6-4D78-0F00-EF85B8616FEC}"/>
                    </a:ext>
                  </a:extLst>
                </p:cNvPr>
                <p:cNvSpPr/>
                <p:nvPr/>
              </p:nvSpPr>
              <p:spPr>
                <a:xfrm>
                  <a:off x="1537988" y="3465947"/>
                  <a:ext cx="754911" cy="88971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pSp>
        <p:grpSp>
          <p:nvGrpSpPr>
            <p:cNvPr id="209" name="Grupo 7181">
              <a:extLst>
                <a:ext uri="{FF2B5EF4-FFF2-40B4-BE49-F238E27FC236}">
                  <a16:creationId xmlns:a16="http://schemas.microsoft.com/office/drawing/2014/main" xmlns="" id="{5E5C8E8A-0BBA-4801-4F3E-6032EDB46FF2}"/>
                </a:ext>
              </a:extLst>
            </p:cNvPr>
            <p:cNvGrpSpPr/>
            <p:nvPr/>
          </p:nvGrpSpPr>
          <p:grpSpPr>
            <a:xfrm>
              <a:off x="9063956" y="1810208"/>
              <a:ext cx="1887460" cy="3004444"/>
              <a:chOff x="9773781" y="1476091"/>
              <a:chExt cx="1887460" cy="3004444"/>
            </a:xfrm>
          </p:grpSpPr>
          <p:cxnSp>
            <p:nvCxnSpPr>
              <p:cNvPr id="210" name="Conector recto 85">
                <a:extLst>
                  <a:ext uri="{FF2B5EF4-FFF2-40B4-BE49-F238E27FC236}">
                    <a16:creationId xmlns:a16="http://schemas.microsoft.com/office/drawing/2014/main" xmlns="" id="{D8CD74B3-6800-9226-0685-609BB5679D46}"/>
                  </a:ext>
                </a:extLst>
              </p:cNvPr>
              <p:cNvCxnSpPr>
                <a:cxnSpLocks/>
              </p:cNvCxnSpPr>
              <p:nvPr/>
            </p:nvCxnSpPr>
            <p:spPr>
              <a:xfrm flipV="1">
                <a:off x="9853837" y="1718719"/>
                <a:ext cx="1713819" cy="2573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1" name="CuadroTexto 87">
                <a:extLst>
                  <a:ext uri="{FF2B5EF4-FFF2-40B4-BE49-F238E27FC236}">
                    <a16:creationId xmlns:a16="http://schemas.microsoft.com/office/drawing/2014/main" xmlns="" id="{71F28A57-0408-95FE-A82A-FA1D43B9A7A5}"/>
                  </a:ext>
                </a:extLst>
              </p:cNvPr>
              <p:cNvSpPr txBox="1"/>
              <p:nvPr/>
            </p:nvSpPr>
            <p:spPr>
              <a:xfrm rot="18175065">
                <a:off x="9635919" y="2962453"/>
                <a:ext cx="2093522" cy="138499"/>
              </a:xfrm>
              <a:prstGeom prst="rect">
                <a:avLst/>
              </a:prstGeom>
              <a:solidFill>
                <a:schemeClr val="bg1"/>
              </a:solid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Calibri" panose="020F0502020204030204"/>
                    <a:ea typeface="+mn-ea"/>
                    <a:cs typeface="+mn-cs"/>
                  </a:rPr>
                  <a:t>   Costos pasajero / Kilómetro transportado   </a:t>
                </a:r>
              </a:p>
            </p:txBody>
          </p:sp>
          <p:grpSp>
            <p:nvGrpSpPr>
              <p:cNvPr id="212" name="Grupo 89">
                <a:extLst>
                  <a:ext uri="{FF2B5EF4-FFF2-40B4-BE49-F238E27FC236}">
                    <a16:creationId xmlns:a16="http://schemas.microsoft.com/office/drawing/2014/main" xmlns="" id="{C3BC17CF-F9DC-C4BF-9F77-1401CB8C4D2F}"/>
                  </a:ext>
                </a:extLst>
              </p:cNvPr>
              <p:cNvGrpSpPr/>
              <p:nvPr/>
            </p:nvGrpSpPr>
            <p:grpSpPr>
              <a:xfrm>
                <a:off x="9773781" y="4141981"/>
                <a:ext cx="287259" cy="338554"/>
                <a:chOff x="1537988" y="3465947"/>
                <a:chExt cx="754911" cy="889713"/>
              </a:xfrm>
            </p:grpSpPr>
            <p:sp>
              <p:nvSpPr>
                <p:cNvPr id="216" name="Elipse 90">
                  <a:extLst>
                    <a:ext uri="{FF2B5EF4-FFF2-40B4-BE49-F238E27FC236}">
                      <a16:creationId xmlns:a16="http://schemas.microsoft.com/office/drawing/2014/main" xmlns="" id="{29F46B47-1685-288E-09CE-DB3DD66A5578}"/>
                    </a:ext>
                  </a:extLst>
                </p:cNvPr>
                <p:cNvSpPr/>
                <p:nvPr/>
              </p:nvSpPr>
              <p:spPr>
                <a:xfrm>
                  <a:off x="1589071" y="3579964"/>
                  <a:ext cx="652743" cy="652743"/>
                </a:xfrm>
                <a:prstGeom prst="ellipse">
                  <a:avLst/>
                </a:prstGeom>
                <a:solidFill>
                  <a:srgbClr val="71B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4AA8EB"/>
                    </a:solidFill>
                    <a:effectLst/>
                    <a:uLnTx/>
                    <a:uFillTx/>
                    <a:latin typeface="Calibri" panose="020F0502020204030204"/>
                    <a:ea typeface="+mn-ea"/>
                    <a:cs typeface="+mn-cs"/>
                  </a:endParaRPr>
                </a:p>
              </p:txBody>
            </p:sp>
            <p:sp>
              <p:nvSpPr>
                <p:cNvPr id="217" name="Rectángulo 91">
                  <a:extLst>
                    <a:ext uri="{FF2B5EF4-FFF2-40B4-BE49-F238E27FC236}">
                      <a16:creationId xmlns:a16="http://schemas.microsoft.com/office/drawing/2014/main" xmlns="" id="{589CF676-37A5-BA7F-12BF-2048E8C6C74E}"/>
                    </a:ext>
                  </a:extLst>
                </p:cNvPr>
                <p:cNvSpPr/>
                <p:nvPr/>
              </p:nvSpPr>
              <p:spPr>
                <a:xfrm>
                  <a:off x="1537988" y="3465947"/>
                  <a:ext cx="754911" cy="88971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pSp>
            <p:nvGrpSpPr>
              <p:cNvPr id="213" name="Grupo 98">
                <a:extLst>
                  <a:ext uri="{FF2B5EF4-FFF2-40B4-BE49-F238E27FC236}">
                    <a16:creationId xmlns:a16="http://schemas.microsoft.com/office/drawing/2014/main" xmlns="" id="{23FAAD42-AEAA-E7C4-9DB8-CA8EAF65516E}"/>
                  </a:ext>
                </a:extLst>
              </p:cNvPr>
              <p:cNvGrpSpPr/>
              <p:nvPr/>
            </p:nvGrpSpPr>
            <p:grpSpPr>
              <a:xfrm>
                <a:off x="11412859" y="1476091"/>
                <a:ext cx="248382" cy="338554"/>
                <a:chOff x="1589071" y="3445052"/>
                <a:chExt cx="652743" cy="889713"/>
              </a:xfrm>
            </p:grpSpPr>
            <p:sp>
              <p:nvSpPr>
                <p:cNvPr id="214" name="Elipse 99">
                  <a:extLst>
                    <a:ext uri="{FF2B5EF4-FFF2-40B4-BE49-F238E27FC236}">
                      <a16:creationId xmlns:a16="http://schemas.microsoft.com/office/drawing/2014/main" xmlns="" id="{8AAE7FEE-14E5-41B5-EDF7-3484BE88FEC9}"/>
                    </a:ext>
                  </a:extLst>
                </p:cNvPr>
                <p:cNvSpPr/>
                <p:nvPr/>
              </p:nvSpPr>
              <p:spPr>
                <a:xfrm>
                  <a:off x="1589071" y="3579964"/>
                  <a:ext cx="652743" cy="6527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4AA8EB"/>
                    </a:solidFill>
                    <a:effectLst/>
                    <a:uLnTx/>
                    <a:uFillTx/>
                    <a:latin typeface="Calibri" panose="020F0502020204030204"/>
                    <a:ea typeface="+mn-ea"/>
                    <a:cs typeface="+mn-cs"/>
                  </a:endParaRPr>
                </a:p>
              </p:txBody>
            </p:sp>
            <p:sp>
              <p:nvSpPr>
                <p:cNvPr id="215" name="Rectángulo 100">
                  <a:extLst>
                    <a:ext uri="{FF2B5EF4-FFF2-40B4-BE49-F238E27FC236}">
                      <a16:creationId xmlns:a16="http://schemas.microsoft.com/office/drawing/2014/main" xmlns="" id="{C78D0CAD-9BA1-DA33-1734-439749C015E6}"/>
                    </a:ext>
                  </a:extLst>
                </p:cNvPr>
                <p:cNvSpPr/>
                <p:nvPr/>
              </p:nvSpPr>
              <p:spPr>
                <a:xfrm>
                  <a:off x="1590645" y="3445052"/>
                  <a:ext cx="649595" cy="88971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grpSp>
      </p:grpSp>
      <p:sp>
        <p:nvSpPr>
          <p:cNvPr id="4" name="Rectángulo 3">
            <a:extLst>
              <a:ext uri="{FF2B5EF4-FFF2-40B4-BE49-F238E27FC236}">
                <a16:creationId xmlns:a16="http://schemas.microsoft.com/office/drawing/2014/main" xmlns="" id="{747B6440-3A99-46AF-7BE3-A0ABBFFDC9E2}"/>
              </a:ext>
            </a:extLst>
          </p:cNvPr>
          <p:cNvSpPr/>
          <p:nvPr/>
        </p:nvSpPr>
        <p:spPr>
          <a:xfrm>
            <a:off x="10110441" y="5805597"/>
            <a:ext cx="977962" cy="908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a:extLst>
              <a:ext uri="{FF2B5EF4-FFF2-40B4-BE49-F238E27FC236}">
                <a16:creationId xmlns:a16="http://schemas.microsoft.com/office/drawing/2014/main" xmlns="" id="{1089AE05-212F-52F0-1734-5D5AB9921678}"/>
              </a:ext>
            </a:extLst>
          </p:cNvPr>
          <p:cNvPicPr>
            <a:picLocks noChangeAspect="1"/>
          </p:cNvPicPr>
          <p:nvPr/>
        </p:nvPicPr>
        <p:blipFill>
          <a:blip r:embed="rId14"/>
          <a:stretch>
            <a:fillRect/>
          </a:stretch>
        </p:blipFill>
        <p:spPr>
          <a:xfrm>
            <a:off x="8629522" y="5805596"/>
            <a:ext cx="2317860" cy="846019"/>
          </a:xfrm>
          <a:prstGeom prst="rect">
            <a:avLst/>
          </a:prstGeom>
        </p:spPr>
      </p:pic>
    </p:spTree>
    <p:extLst>
      <p:ext uri="{BB962C8B-B14F-4D97-AF65-F5344CB8AC3E}">
        <p14:creationId xmlns:p14="http://schemas.microsoft.com/office/powerpoint/2010/main" val="39230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36E5A243-8C12-2748-97EE-4AFB60C24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160124" cy="6875362"/>
          </a:xfrm>
          <a:prstGeom prst="rect">
            <a:avLst/>
          </a:prstGeom>
        </p:spPr>
      </p:pic>
      <p:pic>
        <p:nvPicPr>
          <p:cNvPr id="2" name="Imagen 1">
            <a:extLst>
              <a:ext uri="{FF2B5EF4-FFF2-40B4-BE49-F238E27FC236}">
                <a16:creationId xmlns:a16="http://schemas.microsoft.com/office/drawing/2014/main" xmlns="" id="{3D730BA6-DDFA-5D87-A9AE-7E081B0DE81D}"/>
              </a:ext>
            </a:extLst>
          </p:cNvPr>
          <p:cNvPicPr>
            <a:picLocks noChangeAspect="1"/>
          </p:cNvPicPr>
          <p:nvPr/>
        </p:nvPicPr>
        <p:blipFill>
          <a:blip r:embed="rId4"/>
          <a:stretch>
            <a:fillRect/>
          </a:stretch>
        </p:blipFill>
        <p:spPr>
          <a:xfrm>
            <a:off x="2955396" y="1798514"/>
            <a:ext cx="2211917" cy="2542433"/>
          </a:xfrm>
          <a:prstGeom prst="rect">
            <a:avLst/>
          </a:prstGeom>
        </p:spPr>
      </p:pic>
      <p:pic>
        <p:nvPicPr>
          <p:cNvPr id="3" name="Imagen 2">
            <a:extLst>
              <a:ext uri="{FF2B5EF4-FFF2-40B4-BE49-F238E27FC236}">
                <a16:creationId xmlns:a16="http://schemas.microsoft.com/office/drawing/2014/main" xmlns="" id="{8F990569-A6F5-BCAE-E403-BB121684CB2F}"/>
              </a:ext>
            </a:extLst>
          </p:cNvPr>
          <p:cNvPicPr>
            <a:picLocks noChangeAspect="1"/>
          </p:cNvPicPr>
          <p:nvPr/>
        </p:nvPicPr>
        <p:blipFill>
          <a:blip r:embed="rId5"/>
          <a:stretch>
            <a:fillRect/>
          </a:stretch>
        </p:blipFill>
        <p:spPr>
          <a:xfrm>
            <a:off x="2955396" y="5304403"/>
            <a:ext cx="5249333" cy="435105"/>
          </a:xfrm>
          <a:prstGeom prst="rect">
            <a:avLst/>
          </a:prstGeom>
        </p:spPr>
      </p:pic>
      <p:sp>
        <p:nvSpPr>
          <p:cNvPr id="5" name="CuadroTexto 4">
            <a:extLst>
              <a:ext uri="{FF2B5EF4-FFF2-40B4-BE49-F238E27FC236}">
                <a16:creationId xmlns:a16="http://schemas.microsoft.com/office/drawing/2014/main" xmlns="" id="{36BF9D0A-5578-0CD4-600C-C89B39C692B9}"/>
              </a:ext>
            </a:extLst>
          </p:cNvPr>
          <p:cNvSpPr txBox="1"/>
          <p:nvPr/>
        </p:nvSpPr>
        <p:spPr>
          <a:xfrm>
            <a:off x="5580062" y="2745183"/>
            <a:ext cx="4368799" cy="1384995"/>
          </a:xfrm>
          <a:prstGeom prst="rect">
            <a:avLst/>
          </a:prstGeom>
          <a:noFill/>
        </p:spPr>
        <p:txBody>
          <a:bodyPr wrap="square" rtlCol="0">
            <a:spAutoFit/>
          </a:bodyPr>
          <a:lstStyle/>
          <a:p>
            <a:r>
              <a:rPr lang="es-CO" sz="3600" b="1" dirty="0">
                <a:solidFill>
                  <a:schemeClr val="bg1"/>
                </a:solidFill>
                <a:latin typeface="Calibri" panose="020F0502020204030204" pitchFamily="34" charset="0"/>
                <a:cs typeface="Calibri" panose="020F0502020204030204" pitchFamily="34" charset="0"/>
              </a:rPr>
              <a:t>604 385 6000</a:t>
            </a:r>
          </a:p>
          <a:p>
            <a:r>
              <a:rPr lang="es-CO" sz="2400" b="0" dirty="0">
                <a:solidFill>
                  <a:schemeClr val="bg1"/>
                </a:solidFill>
                <a:latin typeface="Calibri" panose="020F0502020204030204" pitchFamily="34" charset="0"/>
                <a:cs typeface="Calibri" panose="020F0502020204030204" pitchFamily="34" charset="0"/>
              </a:rPr>
              <a:t>Carrera 53 No. 40ª - 31</a:t>
            </a:r>
          </a:p>
          <a:p>
            <a:r>
              <a:rPr lang="es-CO" sz="2400" b="0" dirty="0">
                <a:solidFill>
                  <a:schemeClr val="bg1"/>
                </a:solidFill>
                <a:latin typeface="Calibri" panose="020F0502020204030204" pitchFamily="34" charset="0"/>
                <a:cs typeface="Calibri" panose="020F0502020204030204" pitchFamily="34" charset="0"/>
              </a:rPr>
              <a:t>Medellín . Antioquia, Colombia</a:t>
            </a:r>
            <a:endParaRPr lang="es-CO" sz="3200" b="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41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A7A4E6C7-4411-8EEB-6D89-1F135D5B98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01095" y="1504951"/>
            <a:ext cx="4557933" cy="5105830"/>
          </a:xfrm>
          <a:prstGeom prst="rect">
            <a:avLst/>
          </a:prstGeom>
        </p:spPr>
      </p:pic>
      <p:pic>
        <p:nvPicPr>
          <p:cNvPr id="3" name="Picture 14" descr="Informe revela que la calidad del aire de Cali es optima">
            <a:extLst>
              <a:ext uri="{FF2B5EF4-FFF2-40B4-BE49-F238E27FC236}">
                <a16:creationId xmlns:a16="http://schemas.microsoft.com/office/drawing/2014/main" xmlns="" id="{E2535201-9837-4A7A-382D-2E4CEB48C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17" y="4581077"/>
            <a:ext cx="3288945" cy="21789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Declaran estado de emergencia climática en Medellín por la grave  contaminación del aire | Minuto30.com">
            <a:extLst>
              <a:ext uri="{FF2B5EF4-FFF2-40B4-BE49-F238E27FC236}">
                <a16:creationId xmlns:a16="http://schemas.microsoft.com/office/drawing/2014/main" xmlns="" id="{298E4CA3-1F7E-A006-24E7-6C14AED5AB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307" y="2059726"/>
            <a:ext cx="3250780" cy="18621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Qué respiran y de dónde proviene la contaminación en Bogotá?">
            <a:extLst>
              <a:ext uri="{FF2B5EF4-FFF2-40B4-BE49-F238E27FC236}">
                <a16:creationId xmlns:a16="http://schemas.microsoft.com/office/drawing/2014/main" xmlns="" id="{5F169CE6-B017-30EC-3E42-A71B9B59A4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3293" y="4782917"/>
            <a:ext cx="3286497" cy="18486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Bucaramanga calidad del aire Área Metropolitana: Calidad del aire en el  Área sigue en rangos dañinos | Bucaramanga | Actualidad | Caracol Radio">
            <a:extLst>
              <a:ext uri="{FF2B5EF4-FFF2-40B4-BE49-F238E27FC236}">
                <a16:creationId xmlns:a16="http://schemas.microsoft.com/office/drawing/2014/main" xmlns="" id="{81EBD793-D5E1-AC69-09E0-8E851512FD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4475" y="1632297"/>
            <a:ext cx="2921940" cy="1688231"/>
          </a:xfrm>
          <a:prstGeom prst="rect">
            <a:avLst/>
          </a:prstGeom>
          <a:noFill/>
          <a:extLst>
            <a:ext uri="{909E8E84-426E-40DD-AFC4-6F175D3DCCD1}">
              <a14:hiddenFill xmlns:a14="http://schemas.microsoft.com/office/drawing/2010/main">
                <a:solidFill>
                  <a:srgbClr val="FFFFFF"/>
                </a:solidFill>
              </a14:hiddenFill>
            </a:ext>
          </a:extLst>
        </p:spPr>
      </p:pic>
      <p:sp>
        <p:nvSpPr>
          <p:cNvPr id="8" name="Globo: línea con borde y barra de énfasis 7">
            <a:extLst>
              <a:ext uri="{FF2B5EF4-FFF2-40B4-BE49-F238E27FC236}">
                <a16:creationId xmlns:a16="http://schemas.microsoft.com/office/drawing/2014/main" xmlns="" id="{2F0AD60A-06E9-4AF2-77AD-EE72F4F3530B}"/>
              </a:ext>
            </a:extLst>
          </p:cNvPr>
          <p:cNvSpPr/>
          <p:nvPr/>
        </p:nvSpPr>
        <p:spPr>
          <a:xfrm>
            <a:off x="7149397" y="1619046"/>
            <a:ext cx="1405155" cy="788363"/>
          </a:xfrm>
          <a:prstGeom prst="accentBorderCallout1">
            <a:avLst>
              <a:gd name="adj1" fmla="val 17516"/>
              <a:gd name="adj2" fmla="val -5634"/>
              <a:gd name="adj3" fmla="val 205174"/>
              <a:gd name="adj4" fmla="val -12632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dirty="0">
                <a:ea typeface="Calibri" panose="020F0502020204030204" pitchFamily="34" charset="0"/>
                <a:cs typeface="Times New Roman" panose="02020603050405020304" pitchFamily="18" charset="0"/>
              </a:rPr>
              <a:t>Bucaramanga</a:t>
            </a:r>
          </a:p>
          <a:p>
            <a:pPr algn="ctr"/>
            <a:r>
              <a:rPr lang="es-CO" sz="1200" dirty="0">
                <a:ea typeface="Calibri" panose="020F0502020204030204" pitchFamily="34" charset="0"/>
                <a:cs typeface="Times New Roman" panose="02020603050405020304" pitchFamily="18" charset="0"/>
              </a:rPr>
              <a:t>Tiene episodios </a:t>
            </a:r>
            <a:br>
              <a:rPr lang="es-CO" sz="1200" dirty="0">
                <a:ea typeface="Calibri" panose="020F0502020204030204" pitchFamily="34" charset="0"/>
                <a:cs typeface="Times New Roman" panose="02020603050405020304" pitchFamily="18" charset="0"/>
              </a:rPr>
            </a:br>
            <a:r>
              <a:rPr lang="es-CO" sz="1200" dirty="0">
                <a:ea typeface="Calibri" panose="020F0502020204030204" pitchFamily="34" charset="0"/>
                <a:cs typeface="Times New Roman" panose="02020603050405020304" pitchFamily="18" charset="0"/>
              </a:rPr>
              <a:t>de contaminación atmosférica.</a:t>
            </a:r>
          </a:p>
        </p:txBody>
      </p:sp>
      <p:sp>
        <p:nvSpPr>
          <p:cNvPr id="9" name="Globo: línea con borde y barra de énfasis 8">
            <a:extLst>
              <a:ext uri="{FF2B5EF4-FFF2-40B4-BE49-F238E27FC236}">
                <a16:creationId xmlns:a16="http://schemas.microsoft.com/office/drawing/2014/main" xmlns="" id="{F0C52600-97A2-0207-6030-18766F2ACD97}"/>
              </a:ext>
            </a:extLst>
          </p:cNvPr>
          <p:cNvSpPr/>
          <p:nvPr/>
        </p:nvSpPr>
        <p:spPr>
          <a:xfrm>
            <a:off x="7632713" y="3943510"/>
            <a:ext cx="3273826" cy="734507"/>
          </a:xfrm>
          <a:prstGeom prst="accentBorderCallout1">
            <a:avLst>
              <a:gd name="adj1" fmla="val 46621"/>
              <a:gd name="adj2" fmla="val -3710"/>
              <a:gd name="adj3" fmla="val 18324"/>
              <a:gd name="adj4" fmla="val -73096"/>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47585">
              <a:spcBef>
                <a:spcPct val="0"/>
              </a:spcBef>
              <a:spcAft>
                <a:spcPct val="35000"/>
              </a:spcAft>
            </a:pPr>
            <a:r>
              <a:rPr lang="es-ES" sz="1200" b="1" dirty="0">
                <a:cs typeface="Arial" panose="020B0604020202020204" pitchFamily="34" charset="0"/>
              </a:rPr>
              <a:t>Bogotá</a:t>
            </a:r>
          </a:p>
          <a:p>
            <a:pPr marL="261576" indent="-261576" defTabSz="447585">
              <a:spcBef>
                <a:spcPct val="0"/>
              </a:spcBef>
              <a:spcAft>
                <a:spcPct val="35000"/>
              </a:spcAft>
              <a:buFont typeface="Wingdings" panose="05000000000000000000" pitchFamily="2" charset="2"/>
              <a:buChar char="§"/>
            </a:pPr>
            <a:r>
              <a:rPr lang="es-ES" sz="1200" b="1" dirty="0">
                <a:ea typeface="Calibri" panose="020F0502020204030204" pitchFamily="34" charset="0"/>
                <a:cs typeface="Arial" panose="020B0604020202020204" pitchFamily="34" charset="0"/>
              </a:rPr>
              <a:t>Declara períodos de contaminación atmosférica, incluso por locales.</a:t>
            </a:r>
            <a:endParaRPr lang="es-ES" sz="1200" b="1" dirty="0">
              <a:cs typeface="Arial" panose="020B0604020202020204" pitchFamily="34" charset="0"/>
            </a:endParaRPr>
          </a:p>
        </p:txBody>
      </p:sp>
      <p:sp>
        <p:nvSpPr>
          <p:cNvPr id="10" name="Rectángulo 9">
            <a:extLst>
              <a:ext uri="{FF2B5EF4-FFF2-40B4-BE49-F238E27FC236}">
                <a16:creationId xmlns:a16="http://schemas.microsoft.com/office/drawing/2014/main" xmlns="" id="{2AE6EB12-7EEB-0018-A62A-31EAD9A7440F}"/>
              </a:ext>
            </a:extLst>
          </p:cNvPr>
          <p:cNvSpPr/>
          <p:nvPr/>
        </p:nvSpPr>
        <p:spPr>
          <a:xfrm>
            <a:off x="489307" y="4282121"/>
            <a:ext cx="2921655" cy="96108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cs typeface="Arial" panose="020B0604020202020204" pitchFamily="34" charset="0"/>
              </a:rPr>
              <a:t>Cali </a:t>
            </a:r>
          </a:p>
          <a:p>
            <a:pPr algn="ctr"/>
            <a:r>
              <a:rPr lang="es-ES" sz="1200" dirty="0">
                <a:cs typeface="Arial" panose="020B0604020202020204" pitchFamily="34" charset="0"/>
              </a:rPr>
              <a:t>Sin episodios  de contaminación atmosférica. Las condiciones topográficas y meteorológicas, facilitan la dispersión de los contaminantes</a:t>
            </a:r>
            <a:r>
              <a:rPr lang="es-ES" sz="1200" dirty="0"/>
              <a:t>.</a:t>
            </a:r>
            <a:endParaRPr lang="es-CO" sz="1200" dirty="0">
              <a:ea typeface="Calibri" panose="020F0502020204030204" pitchFamily="34" charset="0"/>
              <a:cs typeface="Times New Roman" panose="02020603050405020304" pitchFamily="18" charset="0"/>
            </a:endParaRPr>
          </a:p>
        </p:txBody>
      </p:sp>
      <p:cxnSp>
        <p:nvCxnSpPr>
          <p:cNvPr id="11" name="Conector recto 10">
            <a:extLst>
              <a:ext uri="{FF2B5EF4-FFF2-40B4-BE49-F238E27FC236}">
                <a16:creationId xmlns:a16="http://schemas.microsoft.com/office/drawing/2014/main" xmlns="" id="{6FC1F60B-B7A5-DA89-8DA0-C47D2D728590}"/>
              </a:ext>
            </a:extLst>
          </p:cNvPr>
          <p:cNvCxnSpPr>
            <a:cxnSpLocks/>
          </p:cNvCxnSpPr>
          <p:nvPr/>
        </p:nvCxnSpPr>
        <p:spPr>
          <a:xfrm>
            <a:off x="3528485" y="4282121"/>
            <a:ext cx="0" cy="961088"/>
          </a:xfrm>
          <a:prstGeom prst="line">
            <a:avLst/>
          </a:prstGeom>
          <a:ln w="19050">
            <a:solidFill>
              <a:srgbClr val="00466B"/>
            </a:solidFill>
            <a:headEnd w="med" len="sm"/>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xmlns="" id="{D33A02BF-06D9-44FE-A7F5-5FDA3C2CCA7D}"/>
              </a:ext>
            </a:extLst>
          </p:cNvPr>
          <p:cNvCxnSpPr>
            <a:cxnSpLocks/>
          </p:cNvCxnSpPr>
          <p:nvPr/>
        </p:nvCxnSpPr>
        <p:spPr>
          <a:xfrm flipV="1">
            <a:off x="3532412" y="4136266"/>
            <a:ext cx="942986" cy="690660"/>
          </a:xfrm>
          <a:prstGeom prst="line">
            <a:avLst/>
          </a:prstGeom>
          <a:ln w="12700">
            <a:solidFill>
              <a:srgbClr val="00466B"/>
            </a:solidFill>
          </a:ln>
        </p:spPr>
        <p:style>
          <a:lnRef idx="1">
            <a:schemeClr val="accent1"/>
          </a:lnRef>
          <a:fillRef idx="0">
            <a:schemeClr val="accent1"/>
          </a:fillRef>
          <a:effectRef idx="0">
            <a:schemeClr val="accent1"/>
          </a:effectRef>
          <a:fontRef idx="minor">
            <a:schemeClr val="tx1"/>
          </a:fontRef>
        </p:style>
      </p:cxnSp>
      <p:sp>
        <p:nvSpPr>
          <p:cNvPr id="13" name="Diagrama de flujo: conector 12">
            <a:extLst>
              <a:ext uri="{FF2B5EF4-FFF2-40B4-BE49-F238E27FC236}">
                <a16:creationId xmlns:a16="http://schemas.microsoft.com/office/drawing/2014/main" xmlns="" id="{1FF0FED7-D010-237B-BE83-B0431C419238}"/>
              </a:ext>
            </a:extLst>
          </p:cNvPr>
          <p:cNvSpPr/>
          <p:nvPr/>
        </p:nvSpPr>
        <p:spPr>
          <a:xfrm>
            <a:off x="4454653" y="4041117"/>
            <a:ext cx="141647" cy="141647"/>
          </a:xfrm>
          <a:prstGeom prst="flowChartConnector">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48"/>
          </a:p>
        </p:txBody>
      </p:sp>
      <p:sp>
        <p:nvSpPr>
          <p:cNvPr id="14" name="Diagrama de flujo: conector 13">
            <a:extLst>
              <a:ext uri="{FF2B5EF4-FFF2-40B4-BE49-F238E27FC236}">
                <a16:creationId xmlns:a16="http://schemas.microsoft.com/office/drawing/2014/main" xmlns="" id="{CAC39FE8-F870-5942-EA0C-D93CFEF04BA4}"/>
              </a:ext>
            </a:extLst>
          </p:cNvPr>
          <p:cNvSpPr/>
          <p:nvPr/>
        </p:nvSpPr>
        <p:spPr>
          <a:xfrm>
            <a:off x="5064148" y="3726243"/>
            <a:ext cx="141647" cy="141647"/>
          </a:xfrm>
          <a:prstGeom prst="flowChartConnector">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48"/>
          </a:p>
        </p:txBody>
      </p:sp>
      <p:sp>
        <p:nvSpPr>
          <p:cNvPr id="15" name="Diagrama de flujo: conector 14">
            <a:extLst>
              <a:ext uri="{FF2B5EF4-FFF2-40B4-BE49-F238E27FC236}">
                <a16:creationId xmlns:a16="http://schemas.microsoft.com/office/drawing/2014/main" xmlns="" id="{AB63ACF1-3062-669E-BF5F-ABD698D0A60D}"/>
              </a:ext>
            </a:extLst>
          </p:cNvPr>
          <p:cNvSpPr/>
          <p:nvPr/>
        </p:nvSpPr>
        <p:spPr>
          <a:xfrm>
            <a:off x="5293785" y="3170386"/>
            <a:ext cx="141647" cy="141647"/>
          </a:xfrm>
          <a:prstGeom prst="flowChartConnector">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48"/>
          </a:p>
        </p:txBody>
      </p:sp>
      <p:sp>
        <p:nvSpPr>
          <p:cNvPr id="16" name="Rectángulo 15">
            <a:extLst>
              <a:ext uri="{FF2B5EF4-FFF2-40B4-BE49-F238E27FC236}">
                <a16:creationId xmlns:a16="http://schemas.microsoft.com/office/drawing/2014/main" xmlns="" id="{6D5D63EB-AF66-B6F8-8530-E6D5D7EE831C}"/>
              </a:ext>
            </a:extLst>
          </p:cNvPr>
          <p:cNvSpPr/>
          <p:nvPr/>
        </p:nvSpPr>
        <p:spPr>
          <a:xfrm>
            <a:off x="1221074" y="1693655"/>
            <a:ext cx="2509285" cy="92579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200" b="1" dirty="0">
                <a:cs typeface="Arial" panose="020B0604020202020204" pitchFamily="34" charset="0"/>
              </a:rPr>
              <a:t>Valle de Aburrá </a:t>
            </a:r>
          </a:p>
          <a:p>
            <a:r>
              <a:rPr lang="es-ES" sz="1200" dirty="0">
                <a:cs typeface="Arial" panose="020B0604020202020204" pitchFamily="34" charset="0"/>
              </a:rPr>
              <a:t>Declara C</a:t>
            </a:r>
            <a:r>
              <a:rPr lang="x-none" sz="1200" dirty="0">
                <a:solidFill>
                  <a:schemeClr val="bg1"/>
                </a:solidFill>
              </a:rPr>
              <a:t>ontingencia</a:t>
            </a:r>
            <a:r>
              <a:rPr lang="es-CO" sz="1200" dirty="0">
                <a:solidFill>
                  <a:schemeClr val="bg1"/>
                </a:solidFill>
              </a:rPr>
              <a:t>s/Episodios </a:t>
            </a:r>
            <a:br>
              <a:rPr lang="es-CO" sz="1200" dirty="0">
                <a:solidFill>
                  <a:schemeClr val="bg1"/>
                </a:solidFill>
              </a:rPr>
            </a:br>
            <a:r>
              <a:rPr lang="es-CO" sz="1200" dirty="0">
                <a:solidFill>
                  <a:schemeClr val="bg1"/>
                </a:solidFill>
              </a:rPr>
              <a:t>por contaminación atmosférica desde 2016</a:t>
            </a:r>
          </a:p>
        </p:txBody>
      </p:sp>
      <p:cxnSp>
        <p:nvCxnSpPr>
          <p:cNvPr id="17" name="Conector recto 16">
            <a:extLst>
              <a:ext uri="{FF2B5EF4-FFF2-40B4-BE49-F238E27FC236}">
                <a16:creationId xmlns:a16="http://schemas.microsoft.com/office/drawing/2014/main" xmlns="" id="{ABAA08CE-4782-185E-F7FC-E9DE075C4F4F}"/>
              </a:ext>
            </a:extLst>
          </p:cNvPr>
          <p:cNvCxnSpPr>
            <a:cxnSpLocks/>
          </p:cNvCxnSpPr>
          <p:nvPr/>
        </p:nvCxnSpPr>
        <p:spPr>
          <a:xfrm>
            <a:off x="3856086" y="1706532"/>
            <a:ext cx="4948" cy="1126732"/>
          </a:xfrm>
          <a:prstGeom prst="line">
            <a:avLst/>
          </a:prstGeom>
          <a:ln w="19050">
            <a:solidFill>
              <a:srgbClr val="00466B"/>
            </a:solidFill>
            <a:headEnd w="med" len="sm"/>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xmlns="" id="{9FC2A3B7-E017-DA49-BF90-4CDB38B269F3}"/>
              </a:ext>
            </a:extLst>
          </p:cNvPr>
          <p:cNvCxnSpPr>
            <a:cxnSpLocks/>
          </p:cNvCxnSpPr>
          <p:nvPr/>
        </p:nvCxnSpPr>
        <p:spPr>
          <a:xfrm>
            <a:off x="3855821" y="2257262"/>
            <a:ext cx="927174" cy="1050015"/>
          </a:xfrm>
          <a:prstGeom prst="line">
            <a:avLst/>
          </a:prstGeom>
          <a:ln w="12700">
            <a:solidFill>
              <a:srgbClr val="00466B"/>
            </a:solidFill>
          </a:ln>
        </p:spPr>
        <p:style>
          <a:lnRef idx="1">
            <a:schemeClr val="accent1"/>
          </a:lnRef>
          <a:fillRef idx="0">
            <a:schemeClr val="accent1"/>
          </a:fillRef>
          <a:effectRef idx="0">
            <a:schemeClr val="accent1"/>
          </a:effectRef>
          <a:fontRef idx="minor">
            <a:schemeClr val="tx1"/>
          </a:fontRef>
        </p:style>
      </p:cxnSp>
      <p:sp>
        <p:nvSpPr>
          <p:cNvPr id="19" name="Diagrama de flujo: conector 18">
            <a:extLst>
              <a:ext uri="{FF2B5EF4-FFF2-40B4-BE49-F238E27FC236}">
                <a16:creationId xmlns:a16="http://schemas.microsoft.com/office/drawing/2014/main" xmlns="" id="{561EB6FF-789E-35EE-97D1-2955E8DD9952}"/>
              </a:ext>
            </a:extLst>
          </p:cNvPr>
          <p:cNvSpPr/>
          <p:nvPr/>
        </p:nvSpPr>
        <p:spPr>
          <a:xfrm>
            <a:off x="4690713" y="3224046"/>
            <a:ext cx="141647" cy="141647"/>
          </a:xfrm>
          <a:prstGeom prst="flowChartConnector">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48"/>
          </a:p>
        </p:txBody>
      </p:sp>
      <p:sp>
        <p:nvSpPr>
          <p:cNvPr id="2" name="Título 1">
            <a:extLst>
              <a:ext uri="{FF2B5EF4-FFF2-40B4-BE49-F238E27FC236}">
                <a16:creationId xmlns:a16="http://schemas.microsoft.com/office/drawing/2014/main" xmlns="" id="{10AEC487-7D10-7E9B-5898-8D41B04AB692}"/>
              </a:ext>
            </a:extLst>
          </p:cNvPr>
          <p:cNvSpPr txBox="1">
            <a:spLocks/>
          </p:cNvSpPr>
          <p:nvPr/>
        </p:nvSpPr>
        <p:spPr>
          <a:xfrm>
            <a:off x="0" y="365250"/>
            <a:ext cx="11160124" cy="65781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600" b="1" dirty="0">
                <a:solidFill>
                  <a:schemeClr val="bg1"/>
                </a:solidFill>
                <a:latin typeface="Calibri" panose="020F0502020204030204" pitchFamily="34" charset="0"/>
                <a:cs typeface="Calibri" panose="020F0502020204030204" pitchFamily="34" charset="0"/>
              </a:rPr>
              <a:t> Contaminación atmosférica nacional</a:t>
            </a:r>
          </a:p>
        </p:txBody>
      </p:sp>
    </p:spTree>
    <p:extLst>
      <p:ext uri="{BB962C8B-B14F-4D97-AF65-F5344CB8AC3E}">
        <p14:creationId xmlns:p14="http://schemas.microsoft.com/office/powerpoint/2010/main" val="821015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6C08577-8EE9-0EA9-F21A-96061F7BF783}"/>
              </a:ext>
            </a:extLst>
          </p:cNvPr>
          <p:cNvSpPr txBox="1">
            <a:spLocks/>
          </p:cNvSpPr>
          <p:nvPr/>
        </p:nvSpPr>
        <p:spPr>
          <a:xfrm>
            <a:off x="326744" y="272443"/>
            <a:ext cx="10666603" cy="699830"/>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chemeClr val="bg1"/>
                </a:solidFill>
                <a:latin typeface="+mn-lt"/>
              </a:rPr>
              <a:t>Las presiones territoriales en el Valle de </a:t>
            </a:r>
            <a:r>
              <a:rPr lang="es-ES" sz="3600" b="1" dirty="0" err="1">
                <a:solidFill>
                  <a:schemeClr val="bg1"/>
                </a:solidFill>
                <a:latin typeface="+mn-lt"/>
              </a:rPr>
              <a:t>Aburrá</a:t>
            </a:r>
            <a:endParaRPr lang="es-CO" sz="3600" dirty="0">
              <a:solidFill>
                <a:schemeClr val="bg1"/>
              </a:solidFill>
            </a:endParaRPr>
          </a:p>
        </p:txBody>
      </p:sp>
      <p:sp>
        <p:nvSpPr>
          <p:cNvPr id="3" name="CuadroTexto 2">
            <a:extLst>
              <a:ext uri="{FF2B5EF4-FFF2-40B4-BE49-F238E27FC236}">
                <a16:creationId xmlns:a16="http://schemas.microsoft.com/office/drawing/2014/main" xmlns="" id="{9BB87779-78F1-AB6D-1D9A-857F48A2B77E}"/>
              </a:ext>
            </a:extLst>
          </p:cNvPr>
          <p:cNvSpPr txBox="1"/>
          <p:nvPr/>
        </p:nvSpPr>
        <p:spPr>
          <a:xfrm>
            <a:off x="8288667" y="1448046"/>
            <a:ext cx="2622601" cy="4170372"/>
          </a:xfrm>
          <a:prstGeom prst="rect">
            <a:avLst/>
          </a:prstGeom>
          <a:noFill/>
        </p:spPr>
        <p:txBody>
          <a:bodyPr wrap="square" rtlCol="0">
            <a:spAutoFit/>
          </a:bodyPr>
          <a:lstStyle/>
          <a:p>
            <a:pPr algn="just"/>
            <a:r>
              <a:rPr lang="es-MX" sz="2000" b="1" dirty="0">
                <a:solidFill>
                  <a:schemeClr val="bg1"/>
                </a:solidFill>
              </a:rPr>
              <a:t>60,3% de la población antioqueño asentado </a:t>
            </a:r>
            <a:br>
              <a:rPr lang="es-MX" sz="2000" b="1" dirty="0">
                <a:solidFill>
                  <a:schemeClr val="bg1"/>
                </a:solidFill>
              </a:rPr>
            </a:br>
            <a:r>
              <a:rPr lang="es-MX" sz="2000" b="1" dirty="0">
                <a:solidFill>
                  <a:schemeClr val="bg1"/>
                </a:solidFill>
              </a:rPr>
              <a:t>en el Valle de Aburrá </a:t>
            </a:r>
            <a:br>
              <a:rPr lang="es-MX" sz="2000" b="1" dirty="0">
                <a:solidFill>
                  <a:schemeClr val="bg1"/>
                </a:solidFill>
              </a:rPr>
            </a:br>
            <a:r>
              <a:rPr lang="es-MX" sz="2000" b="1" dirty="0">
                <a:solidFill>
                  <a:schemeClr val="bg1"/>
                </a:solidFill>
              </a:rPr>
              <a:t>y de estos. más del 95% en la zona urbana</a:t>
            </a:r>
          </a:p>
          <a:p>
            <a:endParaRPr lang="es-MX" sz="1500" b="1" dirty="0">
              <a:solidFill>
                <a:schemeClr val="bg1"/>
              </a:solidFill>
            </a:endParaRPr>
          </a:p>
          <a:p>
            <a:endParaRPr lang="es-MX" sz="1500" b="1" dirty="0">
              <a:solidFill>
                <a:schemeClr val="bg1"/>
              </a:solidFill>
            </a:endParaRPr>
          </a:p>
          <a:p>
            <a:r>
              <a:rPr lang="es-MX" sz="1500" dirty="0">
                <a:solidFill>
                  <a:schemeClr val="bg1"/>
                </a:solidFill>
              </a:rPr>
              <a:t>Crecimiento demográfico</a:t>
            </a:r>
          </a:p>
          <a:p>
            <a:r>
              <a:rPr lang="es-MX" sz="1500" dirty="0">
                <a:solidFill>
                  <a:schemeClr val="bg1"/>
                </a:solidFill>
              </a:rPr>
              <a:t>+Vivienda </a:t>
            </a:r>
          </a:p>
          <a:p>
            <a:r>
              <a:rPr lang="es-MX" sz="1500" dirty="0">
                <a:solidFill>
                  <a:schemeClr val="bg1"/>
                </a:solidFill>
              </a:rPr>
              <a:t>+Equipamientos </a:t>
            </a:r>
          </a:p>
          <a:p>
            <a:r>
              <a:rPr lang="es-MX" sz="1500" dirty="0">
                <a:solidFill>
                  <a:schemeClr val="bg1"/>
                </a:solidFill>
              </a:rPr>
              <a:t>+Medios de desplazamiento</a:t>
            </a:r>
          </a:p>
          <a:p>
            <a:r>
              <a:rPr lang="es-MX" sz="1500" dirty="0">
                <a:solidFill>
                  <a:schemeClr val="bg1"/>
                </a:solidFill>
              </a:rPr>
              <a:t>Desarrollo económico</a:t>
            </a:r>
          </a:p>
          <a:p>
            <a:r>
              <a:rPr lang="es-MX" sz="1500" dirty="0">
                <a:solidFill>
                  <a:schemeClr val="bg1"/>
                </a:solidFill>
              </a:rPr>
              <a:t>Usos del suelo </a:t>
            </a:r>
          </a:p>
          <a:p>
            <a:r>
              <a:rPr lang="es-MX" sz="1500" dirty="0">
                <a:solidFill>
                  <a:schemeClr val="bg1"/>
                </a:solidFill>
              </a:rPr>
              <a:t>Parque automotor</a:t>
            </a:r>
          </a:p>
          <a:p>
            <a:r>
              <a:rPr lang="es-MX" sz="1500" dirty="0">
                <a:solidFill>
                  <a:schemeClr val="bg1"/>
                </a:solidFill>
              </a:rPr>
              <a:t>Consumo de energía.</a:t>
            </a:r>
          </a:p>
          <a:p>
            <a:endParaRPr lang="es-CO" sz="1500" b="1" dirty="0">
              <a:solidFill>
                <a:schemeClr val="bg1"/>
              </a:solidFill>
            </a:endParaRPr>
          </a:p>
        </p:txBody>
      </p:sp>
      <p:grpSp>
        <p:nvGrpSpPr>
          <p:cNvPr id="4" name="Grupo 3">
            <a:extLst>
              <a:ext uri="{FF2B5EF4-FFF2-40B4-BE49-F238E27FC236}">
                <a16:creationId xmlns:a16="http://schemas.microsoft.com/office/drawing/2014/main" xmlns="" id="{F9AD3C0B-07A5-004D-7FDB-9EF7875FDBD6}"/>
              </a:ext>
            </a:extLst>
          </p:cNvPr>
          <p:cNvGrpSpPr/>
          <p:nvPr/>
        </p:nvGrpSpPr>
        <p:grpSpPr>
          <a:xfrm>
            <a:off x="3838792" y="1905447"/>
            <a:ext cx="4285393" cy="564767"/>
            <a:chOff x="4973214" y="2210247"/>
            <a:chExt cx="4285393" cy="564767"/>
          </a:xfrm>
        </p:grpSpPr>
        <p:cxnSp>
          <p:nvCxnSpPr>
            <p:cNvPr id="5" name="Conector recto 4">
              <a:extLst>
                <a:ext uri="{FF2B5EF4-FFF2-40B4-BE49-F238E27FC236}">
                  <a16:creationId xmlns:a16="http://schemas.microsoft.com/office/drawing/2014/main" xmlns="" id="{720B0D06-B155-D617-96EE-A5B43FBEA943}"/>
                </a:ext>
              </a:extLst>
            </p:cNvPr>
            <p:cNvCxnSpPr>
              <a:cxnSpLocks/>
            </p:cNvCxnSpPr>
            <p:nvPr/>
          </p:nvCxnSpPr>
          <p:spPr>
            <a:xfrm>
              <a:off x="5051689" y="2210247"/>
              <a:ext cx="41963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58 Rectángulo">
              <a:extLst>
                <a:ext uri="{FF2B5EF4-FFF2-40B4-BE49-F238E27FC236}">
                  <a16:creationId xmlns:a16="http://schemas.microsoft.com/office/drawing/2014/main" xmlns="" id="{2B2EBD8E-D30A-0191-9F03-ADDD29E5A444}"/>
                </a:ext>
              </a:extLst>
            </p:cNvPr>
            <p:cNvSpPr/>
            <p:nvPr/>
          </p:nvSpPr>
          <p:spPr>
            <a:xfrm>
              <a:off x="6779787" y="2292839"/>
              <a:ext cx="1123357" cy="393345"/>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tx1"/>
                  </a:solidFill>
                  <a:latin typeface="Calibri" panose="020F0502020204030204" pitchFamily="34" charset="0"/>
                  <a:cs typeface="Calibri" panose="020F0502020204030204" pitchFamily="34" charset="0"/>
                </a:rPr>
                <a:t>6.887.306</a:t>
              </a:r>
            </a:p>
          </p:txBody>
        </p:sp>
        <p:sp>
          <p:nvSpPr>
            <p:cNvPr id="7" name="65 Rectángulo">
              <a:extLst>
                <a:ext uri="{FF2B5EF4-FFF2-40B4-BE49-F238E27FC236}">
                  <a16:creationId xmlns:a16="http://schemas.microsoft.com/office/drawing/2014/main" xmlns="" id="{19E4E7B0-354D-0E63-F32E-991DC9E45424}"/>
                </a:ext>
              </a:extLst>
            </p:cNvPr>
            <p:cNvSpPr/>
            <p:nvPr/>
          </p:nvSpPr>
          <p:spPr>
            <a:xfrm>
              <a:off x="7979145" y="2288580"/>
              <a:ext cx="1279462" cy="397604"/>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tx1"/>
                  </a:solidFill>
                  <a:latin typeface="Calibri" panose="020F0502020204030204" pitchFamily="34" charset="0"/>
                  <a:cs typeface="Calibri" panose="020F0502020204030204" pitchFamily="34" charset="0"/>
                </a:rPr>
                <a:t>63.612 Km</a:t>
              </a:r>
              <a:r>
                <a:rPr lang="es-CO" sz="1600" b="1" baseline="30000" dirty="0">
                  <a:solidFill>
                    <a:schemeClr val="tx1"/>
                  </a:solidFill>
                  <a:latin typeface="Calibri" panose="020F0502020204030204" pitchFamily="34" charset="0"/>
                  <a:cs typeface="Calibri" panose="020F0502020204030204" pitchFamily="34" charset="0"/>
                </a:rPr>
                <a:t>2</a:t>
              </a:r>
            </a:p>
          </p:txBody>
        </p:sp>
        <p:sp>
          <p:nvSpPr>
            <p:cNvPr id="8" name="Rectángulo 5">
              <a:extLst>
                <a:ext uri="{FF2B5EF4-FFF2-40B4-BE49-F238E27FC236}">
                  <a16:creationId xmlns:a16="http://schemas.microsoft.com/office/drawing/2014/main" xmlns="" id="{95EF0E77-21F1-A381-CFBA-01C1C83BC44B}"/>
                </a:ext>
              </a:extLst>
            </p:cNvPr>
            <p:cNvSpPr/>
            <p:nvPr/>
          </p:nvSpPr>
          <p:spPr>
            <a:xfrm>
              <a:off x="4973214" y="2221016"/>
              <a:ext cx="1771954" cy="553998"/>
            </a:xfrm>
            <a:prstGeom prst="rect">
              <a:avLst/>
            </a:prstGeom>
          </p:spPr>
          <p:txBody>
            <a:bodyPr wrap="square">
              <a:spAutoFit/>
            </a:bodyPr>
            <a:lstStyle/>
            <a:p>
              <a:pPr algn="r"/>
              <a:r>
                <a:rPr lang="es-CO" sz="1800" b="1" dirty="0">
                  <a:solidFill>
                    <a:schemeClr val="bg1"/>
                  </a:solidFill>
                  <a:latin typeface="Calibri" panose="020F0502020204030204" pitchFamily="34" charset="0"/>
                  <a:cs typeface="Calibri" panose="020F0502020204030204" pitchFamily="34" charset="0"/>
                </a:rPr>
                <a:t>Antioquia</a:t>
              </a:r>
              <a:endParaRPr lang="es-CO" sz="1600" b="1" dirty="0">
                <a:solidFill>
                  <a:schemeClr val="bg1"/>
                </a:solidFill>
                <a:latin typeface="Calibri" panose="020F0502020204030204" pitchFamily="34" charset="0"/>
                <a:cs typeface="Calibri" panose="020F0502020204030204" pitchFamily="34" charset="0"/>
              </a:endParaRPr>
            </a:p>
            <a:p>
              <a:pPr algn="r"/>
              <a:r>
                <a:rPr lang="es-CO" sz="1200" b="1" dirty="0">
                  <a:solidFill>
                    <a:schemeClr val="bg1"/>
                  </a:solidFill>
                  <a:latin typeface="Calibri" panose="020F0502020204030204" pitchFamily="34" charset="0"/>
                  <a:cs typeface="Calibri" panose="020F0502020204030204" pitchFamily="34" charset="0"/>
                </a:rPr>
                <a:t>125 municipios</a:t>
              </a:r>
            </a:p>
          </p:txBody>
        </p:sp>
      </p:grpSp>
      <p:grpSp>
        <p:nvGrpSpPr>
          <p:cNvPr id="9" name="Grupo 8">
            <a:extLst>
              <a:ext uri="{FF2B5EF4-FFF2-40B4-BE49-F238E27FC236}">
                <a16:creationId xmlns:a16="http://schemas.microsoft.com/office/drawing/2014/main" xmlns="" id="{6BD36C47-C421-BD1B-5ED2-C5EC37D346B9}"/>
              </a:ext>
            </a:extLst>
          </p:cNvPr>
          <p:cNvGrpSpPr/>
          <p:nvPr/>
        </p:nvGrpSpPr>
        <p:grpSpPr>
          <a:xfrm>
            <a:off x="3838792" y="2444260"/>
            <a:ext cx="4266995" cy="582916"/>
            <a:chOff x="4973214" y="2749060"/>
            <a:chExt cx="4266995" cy="582916"/>
          </a:xfrm>
        </p:grpSpPr>
        <p:cxnSp>
          <p:nvCxnSpPr>
            <p:cNvPr id="10" name="Conector recto 29">
              <a:extLst>
                <a:ext uri="{FF2B5EF4-FFF2-40B4-BE49-F238E27FC236}">
                  <a16:creationId xmlns:a16="http://schemas.microsoft.com/office/drawing/2014/main" xmlns="" id="{DB18B21A-9F4D-9F0C-5F31-B198756E8CAC}"/>
                </a:ext>
              </a:extLst>
            </p:cNvPr>
            <p:cNvCxnSpPr>
              <a:cxnSpLocks/>
            </p:cNvCxnSpPr>
            <p:nvPr/>
          </p:nvCxnSpPr>
          <p:spPr>
            <a:xfrm>
              <a:off x="5051689" y="2749060"/>
              <a:ext cx="41812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66 Rectángulo">
              <a:extLst>
                <a:ext uri="{FF2B5EF4-FFF2-40B4-BE49-F238E27FC236}">
                  <a16:creationId xmlns:a16="http://schemas.microsoft.com/office/drawing/2014/main" xmlns="" id="{A5093B68-5A4B-BF10-8059-4A471BCDD02E}"/>
                </a:ext>
              </a:extLst>
            </p:cNvPr>
            <p:cNvSpPr/>
            <p:nvPr/>
          </p:nvSpPr>
          <p:spPr>
            <a:xfrm>
              <a:off x="7955176" y="2824745"/>
              <a:ext cx="1285033" cy="416173"/>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tx1"/>
                  </a:solidFill>
                  <a:latin typeface="Calibri" panose="020F0502020204030204" pitchFamily="34" charset="0"/>
                  <a:cs typeface="Calibri" panose="020F0502020204030204" pitchFamily="34" charset="0"/>
                </a:rPr>
                <a:t>1.152 Km</a:t>
              </a:r>
              <a:r>
                <a:rPr lang="es-CO" sz="1600" b="1" baseline="30000" dirty="0">
                  <a:solidFill>
                    <a:schemeClr val="tx1"/>
                  </a:solidFill>
                  <a:latin typeface="Calibri" panose="020F0502020204030204" pitchFamily="34" charset="0"/>
                  <a:cs typeface="Calibri" panose="020F0502020204030204" pitchFamily="34" charset="0"/>
                </a:rPr>
                <a:t>2</a:t>
              </a:r>
            </a:p>
          </p:txBody>
        </p:sp>
        <p:sp>
          <p:nvSpPr>
            <p:cNvPr id="12" name="63 Rectángulo">
              <a:extLst>
                <a:ext uri="{FF2B5EF4-FFF2-40B4-BE49-F238E27FC236}">
                  <a16:creationId xmlns:a16="http://schemas.microsoft.com/office/drawing/2014/main" xmlns="" id="{036D2543-3ED6-B6DE-C9F2-27677059DF18}"/>
                </a:ext>
              </a:extLst>
            </p:cNvPr>
            <p:cNvSpPr/>
            <p:nvPr/>
          </p:nvSpPr>
          <p:spPr>
            <a:xfrm>
              <a:off x="6779787" y="2824745"/>
              <a:ext cx="1121511" cy="416173"/>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tx1"/>
                  </a:solidFill>
                  <a:latin typeface="Calibri" panose="020F0502020204030204" pitchFamily="34" charset="0"/>
                  <a:cs typeface="Calibri" panose="020F0502020204030204" pitchFamily="34" charset="0"/>
                </a:rPr>
                <a:t>4.182.607</a:t>
              </a:r>
            </a:p>
          </p:txBody>
        </p:sp>
        <p:sp>
          <p:nvSpPr>
            <p:cNvPr id="13" name="Rectángulo 5">
              <a:extLst>
                <a:ext uri="{FF2B5EF4-FFF2-40B4-BE49-F238E27FC236}">
                  <a16:creationId xmlns:a16="http://schemas.microsoft.com/office/drawing/2014/main" xmlns="" id="{0D0A4814-BC85-0D50-D612-C46236B0C99E}"/>
                </a:ext>
              </a:extLst>
            </p:cNvPr>
            <p:cNvSpPr/>
            <p:nvPr/>
          </p:nvSpPr>
          <p:spPr>
            <a:xfrm>
              <a:off x="4973214" y="2777978"/>
              <a:ext cx="1771954" cy="553998"/>
            </a:xfrm>
            <a:prstGeom prst="rect">
              <a:avLst/>
            </a:prstGeom>
          </p:spPr>
          <p:txBody>
            <a:bodyPr wrap="square">
              <a:spAutoFit/>
            </a:bodyPr>
            <a:lstStyle/>
            <a:p>
              <a:pPr algn="r"/>
              <a:r>
                <a:rPr lang="es-CO" sz="1800" b="1" dirty="0">
                  <a:solidFill>
                    <a:schemeClr val="bg1"/>
                  </a:solidFill>
                  <a:latin typeface="Calibri" panose="020F0502020204030204" pitchFamily="34" charset="0"/>
                  <a:cs typeface="Calibri" panose="020F0502020204030204" pitchFamily="34" charset="0"/>
                </a:rPr>
                <a:t>Valle de Aburrá</a:t>
              </a:r>
              <a:endParaRPr lang="es-CO" sz="1600" b="1" dirty="0">
                <a:solidFill>
                  <a:schemeClr val="bg1"/>
                </a:solidFill>
                <a:latin typeface="Calibri" panose="020F0502020204030204" pitchFamily="34" charset="0"/>
                <a:cs typeface="Calibri" panose="020F0502020204030204" pitchFamily="34" charset="0"/>
              </a:endParaRPr>
            </a:p>
            <a:p>
              <a:pPr algn="r"/>
              <a:r>
                <a:rPr lang="es-CO" sz="1200" b="1" dirty="0">
                  <a:solidFill>
                    <a:schemeClr val="bg1"/>
                  </a:solidFill>
                  <a:latin typeface="Calibri" panose="020F0502020204030204" pitchFamily="34" charset="0"/>
                  <a:cs typeface="Calibri" panose="020F0502020204030204" pitchFamily="34" charset="0"/>
                </a:rPr>
                <a:t>10 municipios</a:t>
              </a:r>
            </a:p>
          </p:txBody>
        </p:sp>
      </p:grpSp>
      <p:grpSp>
        <p:nvGrpSpPr>
          <p:cNvPr id="14" name="Grupo 13">
            <a:extLst>
              <a:ext uri="{FF2B5EF4-FFF2-40B4-BE49-F238E27FC236}">
                <a16:creationId xmlns:a16="http://schemas.microsoft.com/office/drawing/2014/main" xmlns="" id="{B07147A4-529A-9B2F-4757-3E737907B932}"/>
              </a:ext>
            </a:extLst>
          </p:cNvPr>
          <p:cNvGrpSpPr/>
          <p:nvPr/>
        </p:nvGrpSpPr>
        <p:grpSpPr>
          <a:xfrm>
            <a:off x="3929459" y="5535101"/>
            <a:ext cx="4195764" cy="548076"/>
            <a:chOff x="5051689" y="5155013"/>
            <a:chExt cx="4195764" cy="548076"/>
          </a:xfrm>
        </p:grpSpPr>
        <p:sp>
          <p:nvSpPr>
            <p:cNvPr id="15" name="Rectángulo 14">
              <a:extLst>
                <a:ext uri="{FF2B5EF4-FFF2-40B4-BE49-F238E27FC236}">
                  <a16:creationId xmlns:a16="http://schemas.microsoft.com/office/drawing/2014/main" xmlns="" id="{0676BE0F-9399-7223-3AA2-FA0D85093212}"/>
                </a:ext>
              </a:extLst>
            </p:cNvPr>
            <p:cNvSpPr/>
            <p:nvPr/>
          </p:nvSpPr>
          <p:spPr>
            <a:xfrm>
              <a:off x="5051689" y="5155013"/>
              <a:ext cx="4195764" cy="5480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solidFill>
                  <a:schemeClr val="bg1"/>
                </a:solidFill>
                <a:latin typeface="Calibri" panose="020F0502020204030204" pitchFamily="34" charset="0"/>
                <a:cs typeface="Calibri" panose="020F0502020204030204" pitchFamily="34" charset="0"/>
              </a:endParaRPr>
            </a:p>
          </p:txBody>
        </p:sp>
        <p:sp>
          <p:nvSpPr>
            <p:cNvPr id="16" name="34 Rectángulo">
              <a:extLst>
                <a:ext uri="{FF2B5EF4-FFF2-40B4-BE49-F238E27FC236}">
                  <a16:creationId xmlns:a16="http://schemas.microsoft.com/office/drawing/2014/main" xmlns="" id="{752F177D-64D6-AAFE-6FB2-C0E1ED73EB59}"/>
                </a:ext>
              </a:extLst>
            </p:cNvPr>
            <p:cNvSpPr/>
            <p:nvPr/>
          </p:nvSpPr>
          <p:spPr>
            <a:xfrm>
              <a:off x="8013285" y="5218179"/>
              <a:ext cx="1193089" cy="408007"/>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bg1"/>
                  </a:solidFill>
                  <a:latin typeface="Calibri" panose="020F0502020204030204" pitchFamily="34" charset="0"/>
                  <a:cs typeface="Calibri" panose="020F0502020204030204" pitchFamily="34" charset="0"/>
                </a:rPr>
                <a:t>95%</a:t>
              </a:r>
            </a:p>
          </p:txBody>
        </p:sp>
        <p:sp>
          <p:nvSpPr>
            <p:cNvPr id="17" name="Rectángulo 5">
              <a:extLst>
                <a:ext uri="{FF2B5EF4-FFF2-40B4-BE49-F238E27FC236}">
                  <a16:creationId xmlns:a16="http://schemas.microsoft.com/office/drawing/2014/main" xmlns="" id="{A65806E1-6FF5-A578-79D7-2077CA522583}"/>
                </a:ext>
              </a:extLst>
            </p:cNvPr>
            <p:cNvSpPr/>
            <p:nvPr/>
          </p:nvSpPr>
          <p:spPr>
            <a:xfrm>
              <a:off x="5758964" y="5214433"/>
              <a:ext cx="2196212" cy="461665"/>
            </a:xfrm>
            <a:prstGeom prst="rect">
              <a:avLst/>
            </a:prstGeom>
            <a:noFill/>
          </p:spPr>
          <p:txBody>
            <a:bodyPr wrap="square">
              <a:spAutoFit/>
            </a:bodyPr>
            <a:lstStyle/>
            <a:p>
              <a:pPr algn="r"/>
              <a:r>
                <a:rPr lang="es-CO" sz="1200" dirty="0">
                  <a:latin typeface="Calibri" panose="020F0502020204030204" pitchFamily="34" charset="0"/>
                  <a:cs typeface="Calibri" panose="020F0502020204030204" pitchFamily="34" charset="0"/>
                </a:rPr>
                <a:t>Población ubicada en el </a:t>
              </a:r>
              <a:r>
                <a:rPr lang="es-CO" sz="1200" b="1" dirty="0">
                  <a:latin typeface="Calibri" panose="020F0502020204030204" pitchFamily="34" charset="0"/>
                  <a:cs typeface="Calibri" panose="020F0502020204030204" pitchFamily="34" charset="0"/>
                </a:rPr>
                <a:t>suelo urbano </a:t>
              </a:r>
              <a:r>
                <a:rPr lang="es-CO" sz="1200" dirty="0">
                  <a:latin typeface="Calibri" panose="020F0502020204030204" pitchFamily="34" charset="0"/>
                  <a:cs typeface="Calibri" panose="020F0502020204030204" pitchFamily="34" charset="0"/>
                </a:rPr>
                <a:t>de los 10 municipios </a:t>
              </a:r>
              <a:endParaRPr lang="es-CO" sz="1200" b="1" dirty="0">
                <a:latin typeface="Calibri" panose="020F0502020204030204" pitchFamily="34" charset="0"/>
                <a:cs typeface="Calibri" panose="020F0502020204030204" pitchFamily="34" charset="0"/>
              </a:endParaRPr>
            </a:p>
          </p:txBody>
        </p:sp>
      </p:grpSp>
      <p:grpSp>
        <p:nvGrpSpPr>
          <p:cNvPr id="18" name="Grupo 17">
            <a:extLst>
              <a:ext uri="{FF2B5EF4-FFF2-40B4-BE49-F238E27FC236}">
                <a16:creationId xmlns:a16="http://schemas.microsoft.com/office/drawing/2014/main" xmlns="" id="{4C5B11A6-CEA2-399C-4A8F-A1F84386B8E6}"/>
              </a:ext>
            </a:extLst>
          </p:cNvPr>
          <p:cNvGrpSpPr/>
          <p:nvPr/>
        </p:nvGrpSpPr>
        <p:grpSpPr>
          <a:xfrm>
            <a:off x="3929459" y="4294731"/>
            <a:ext cx="4206919" cy="1229573"/>
            <a:chOff x="5051689" y="4206743"/>
            <a:chExt cx="4206919" cy="1229573"/>
          </a:xfrm>
        </p:grpSpPr>
        <p:sp>
          <p:nvSpPr>
            <p:cNvPr id="19" name="Rectángulo 18">
              <a:extLst>
                <a:ext uri="{FF2B5EF4-FFF2-40B4-BE49-F238E27FC236}">
                  <a16:creationId xmlns:a16="http://schemas.microsoft.com/office/drawing/2014/main" xmlns="" id="{D199A516-2865-0E5A-A186-596677BBBDCB}"/>
                </a:ext>
              </a:extLst>
            </p:cNvPr>
            <p:cNvSpPr/>
            <p:nvPr/>
          </p:nvSpPr>
          <p:spPr>
            <a:xfrm>
              <a:off x="5051689" y="4283738"/>
              <a:ext cx="4195764" cy="1112625"/>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400">
                <a:solidFill>
                  <a:schemeClr val="bg1"/>
                </a:solidFill>
                <a:latin typeface="Calibri" panose="020F0502020204030204" pitchFamily="34" charset="0"/>
                <a:cs typeface="Calibri" panose="020F0502020204030204" pitchFamily="34" charset="0"/>
              </a:endParaRPr>
            </a:p>
          </p:txBody>
        </p:sp>
        <p:sp>
          <p:nvSpPr>
            <p:cNvPr id="20" name="67 Rectángulo">
              <a:extLst>
                <a:ext uri="{FF2B5EF4-FFF2-40B4-BE49-F238E27FC236}">
                  <a16:creationId xmlns:a16="http://schemas.microsoft.com/office/drawing/2014/main" xmlns="" id="{A5E5D905-32A6-0733-326C-8B91AAC2C947}"/>
                </a:ext>
              </a:extLst>
            </p:cNvPr>
            <p:cNvSpPr/>
            <p:nvPr/>
          </p:nvSpPr>
          <p:spPr>
            <a:xfrm>
              <a:off x="6791622" y="4306846"/>
              <a:ext cx="1101794" cy="416173"/>
            </a:xfrm>
            <a:prstGeom prst="rect">
              <a:avLst/>
            </a:prstGeom>
            <a:solidFill>
              <a:srgbClr val="0069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bg1"/>
                  </a:solidFill>
                  <a:latin typeface="Calibri" panose="020F0502020204030204" pitchFamily="34" charset="0"/>
                  <a:cs typeface="Calibri" panose="020F0502020204030204" pitchFamily="34" charset="0"/>
                </a:rPr>
                <a:t>60,3%</a:t>
              </a:r>
            </a:p>
          </p:txBody>
        </p:sp>
        <p:sp>
          <p:nvSpPr>
            <p:cNvPr id="21" name="68 Rectángulo">
              <a:extLst>
                <a:ext uri="{FF2B5EF4-FFF2-40B4-BE49-F238E27FC236}">
                  <a16:creationId xmlns:a16="http://schemas.microsoft.com/office/drawing/2014/main" xmlns="" id="{D179070D-137A-B808-DE99-8B89A117C308}"/>
                </a:ext>
              </a:extLst>
            </p:cNvPr>
            <p:cNvSpPr/>
            <p:nvPr/>
          </p:nvSpPr>
          <p:spPr>
            <a:xfrm>
              <a:off x="7979145" y="4720056"/>
              <a:ext cx="1226924" cy="416173"/>
            </a:xfrm>
            <a:prstGeom prst="rect">
              <a:avLst/>
            </a:prstGeom>
            <a:solidFill>
              <a:srgbClr val="00699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bg1"/>
                  </a:solidFill>
                  <a:latin typeface="Calibri" panose="020F0502020204030204" pitchFamily="34" charset="0"/>
                  <a:cs typeface="Calibri" panose="020F0502020204030204" pitchFamily="34" charset="0"/>
                </a:rPr>
                <a:t>1,82%</a:t>
              </a:r>
            </a:p>
          </p:txBody>
        </p:sp>
        <p:sp>
          <p:nvSpPr>
            <p:cNvPr id="22" name="Rectángulo 5">
              <a:extLst>
                <a:ext uri="{FF2B5EF4-FFF2-40B4-BE49-F238E27FC236}">
                  <a16:creationId xmlns:a16="http://schemas.microsoft.com/office/drawing/2014/main" xmlns="" id="{818DDBDB-69C8-07DF-D03D-8216C5A6DE1E}"/>
                </a:ext>
              </a:extLst>
            </p:cNvPr>
            <p:cNvSpPr/>
            <p:nvPr/>
          </p:nvSpPr>
          <p:spPr>
            <a:xfrm>
              <a:off x="6934622" y="5159317"/>
              <a:ext cx="2323986" cy="276999"/>
            </a:xfrm>
            <a:prstGeom prst="rect">
              <a:avLst/>
            </a:prstGeom>
          </p:spPr>
          <p:txBody>
            <a:bodyPr wrap="square">
              <a:spAutoFit/>
            </a:bodyPr>
            <a:lstStyle/>
            <a:p>
              <a:pPr algn="r"/>
              <a:r>
                <a:rPr lang="es-CO" sz="1200" dirty="0">
                  <a:solidFill>
                    <a:schemeClr val="bg1"/>
                  </a:solidFill>
                  <a:latin typeface="Calibri" panose="020F0502020204030204" pitchFamily="34" charset="0"/>
                  <a:cs typeface="Calibri" panose="020F0502020204030204" pitchFamily="34" charset="0"/>
                </a:rPr>
                <a:t>del </a:t>
              </a:r>
              <a:r>
                <a:rPr lang="es-CO" sz="1200" b="1" dirty="0">
                  <a:solidFill>
                    <a:schemeClr val="bg1"/>
                  </a:solidFill>
                  <a:latin typeface="Calibri" panose="020F0502020204030204" pitchFamily="34" charset="0"/>
                  <a:cs typeface="Calibri" panose="020F0502020204030204" pitchFamily="34" charset="0"/>
                </a:rPr>
                <a:t>área del departamento</a:t>
              </a:r>
            </a:p>
          </p:txBody>
        </p:sp>
        <p:sp>
          <p:nvSpPr>
            <p:cNvPr id="23" name="Rectángulo 22">
              <a:extLst>
                <a:ext uri="{FF2B5EF4-FFF2-40B4-BE49-F238E27FC236}">
                  <a16:creationId xmlns:a16="http://schemas.microsoft.com/office/drawing/2014/main" xmlns="" id="{82D00748-5537-4650-481E-327A52F31713}"/>
                </a:ext>
              </a:extLst>
            </p:cNvPr>
            <p:cNvSpPr/>
            <p:nvPr/>
          </p:nvSpPr>
          <p:spPr>
            <a:xfrm>
              <a:off x="6572472" y="4722404"/>
              <a:ext cx="1365289" cy="461665"/>
            </a:xfrm>
            <a:prstGeom prst="rect">
              <a:avLst/>
            </a:prstGeom>
          </p:spPr>
          <p:txBody>
            <a:bodyPr wrap="square">
              <a:spAutoFit/>
            </a:bodyPr>
            <a:lstStyle/>
            <a:p>
              <a:pPr algn="r"/>
              <a:r>
                <a:rPr lang="es-CO" sz="1200" b="1" dirty="0">
                  <a:solidFill>
                    <a:schemeClr val="bg1"/>
                  </a:solidFill>
                  <a:latin typeface="Calibri" panose="020F0502020204030204" pitchFamily="34" charset="0"/>
                  <a:cs typeface="Calibri" panose="020F0502020204030204" pitchFamily="34" charset="0"/>
                </a:rPr>
                <a:t>de la población antioqueña</a:t>
              </a:r>
            </a:p>
          </p:txBody>
        </p:sp>
        <p:sp>
          <p:nvSpPr>
            <p:cNvPr id="24" name="Rectángulo 23">
              <a:extLst>
                <a:ext uri="{FF2B5EF4-FFF2-40B4-BE49-F238E27FC236}">
                  <a16:creationId xmlns:a16="http://schemas.microsoft.com/office/drawing/2014/main" xmlns="" id="{260E5392-F6F5-ECCD-04E5-0E5AC33B2C43}"/>
                </a:ext>
              </a:extLst>
            </p:cNvPr>
            <p:cNvSpPr/>
            <p:nvPr/>
          </p:nvSpPr>
          <p:spPr>
            <a:xfrm>
              <a:off x="8001576" y="4271417"/>
              <a:ext cx="1232925" cy="461665"/>
            </a:xfrm>
            <a:prstGeom prst="rect">
              <a:avLst/>
            </a:prstGeom>
          </p:spPr>
          <p:txBody>
            <a:bodyPr wrap="square">
              <a:spAutoFit/>
            </a:bodyPr>
            <a:lstStyle/>
            <a:p>
              <a:pPr algn="r"/>
              <a:r>
                <a:rPr lang="es-CO" sz="1200" dirty="0">
                  <a:solidFill>
                    <a:schemeClr val="bg1"/>
                  </a:solidFill>
                  <a:latin typeface="Calibri" panose="020F0502020204030204" pitchFamily="34" charset="0"/>
                  <a:cs typeface="Calibri" panose="020F0502020204030204" pitchFamily="34" charset="0"/>
                </a:rPr>
                <a:t>se encuentra ubicada en </a:t>
              </a:r>
            </a:p>
          </p:txBody>
        </p:sp>
        <p:cxnSp>
          <p:nvCxnSpPr>
            <p:cNvPr id="25" name="Conector recto 29">
              <a:extLst>
                <a:ext uri="{FF2B5EF4-FFF2-40B4-BE49-F238E27FC236}">
                  <a16:creationId xmlns:a16="http://schemas.microsoft.com/office/drawing/2014/main" xmlns="" id="{62F1DFB0-3D5E-D8FD-81A3-8FAA1EFA6BE8}"/>
                </a:ext>
              </a:extLst>
            </p:cNvPr>
            <p:cNvCxnSpPr>
              <a:cxnSpLocks/>
            </p:cNvCxnSpPr>
            <p:nvPr/>
          </p:nvCxnSpPr>
          <p:spPr>
            <a:xfrm>
              <a:off x="5051689" y="4206743"/>
              <a:ext cx="41812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Rectángulo 25">
            <a:extLst>
              <a:ext uri="{FF2B5EF4-FFF2-40B4-BE49-F238E27FC236}">
                <a16:creationId xmlns:a16="http://schemas.microsoft.com/office/drawing/2014/main" xmlns="" id="{A98DCEA0-7527-E5D6-157C-1B20F8EA0E10}"/>
              </a:ext>
            </a:extLst>
          </p:cNvPr>
          <p:cNvSpPr/>
          <p:nvPr/>
        </p:nvSpPr>
        <p:spPr>
          <a:xfrm>
            <a:off x="5234717" y="1334746"/>
            <a:ext cx="1771954" cy="523220"/>
          </a:xfrm>
          <a:prstGeom prst="rect">
            <a:avLst/>
          </a:prstGeom>
        </p:spPr>
        <p:txBody>
          <a:bodyPr wrap="square" anchor="ctr">
            <a:spAutoFit/>
          </a:bodyPr>
          <a:lstStyle/>
          <a:p>
            <a:pPr algn="ctr"/>
            <a:r>
              <a:rPr lang="es-CO" sz="1600" b="1" dirty="0">
                <a:solidFill>
                  <a:schemeClr val="bg1"/>
                </a:solidFill>
                <a:latin typeface="Calibri" panose="020F0502020204030204" pitchFamily="34" charset="0"/>
                <a:cs typeface="Calibri" panose="020F0502020204030204" pitchFamily="34" charset="0"/>
              </a:rPr>
              <a:t>Habitantes </a:t>
            </a:r>
          </a:p>
          <a:p>
            <a:pPr algn="ctr"/>
            <a:r>
              <a:rPr lang="es-CO" sz="1200" dirty="0">
                <a:solidFill>
                  <a:schemeClr val="bg1"/>
                </a:solidFill>
                <a:latin typeface="Calibri" panose="020F0502020204030204" pitchFamily="34" charset="0"/>
                <a:cs typeface="Calibri" panose="020F0502020204030204" pitchFamily="34" charset="0"/>
              </a:rPr>
              <a:t>(proyección 2022 DANE)</a:t>
            </a:r>
          </a:p>
        </p:txBody>
      </p:sp>
      <p:sp>
        <p:nvSpPr>
          <p:cNvPr id="27" name="Rectángulo 26">
            <a:extLst>
              <a:ext uri="{FF2B5EF4-FFF2-40B4-BE49-F238E27FC236}">
                <a16:creationId xmlns:a16="http://schemas.microsoft.com/office/drawing/2014/main" xmlns="" id="{39F74194-30DB-3E37-6BE8-B00CB9FA080D}"/>
              </a:ext>
            </a:extLst>
          </p:cNvPr>
          <p:cNvSpPr/>
          <p:nvPr/>
        </p:nvSpPr>
        <p:spPr>
          <a:xfrm>
            <a:off x="6954876" y="1427079"/>
            <a:ext cx="1121511" cy="338554"/>
          </a:xfrm>
          <a:prstGeom prst="rect">
            <a:avLst/>
          </a:prstGeom>
        </p:spPr>
        <p:txBody>
          <a:bodyPr wrap="square" anchor="ctr">
            <a:spAutoFit/>
          </a:bodyPr>
          <a:lstStyle/>
          <a:p>
            <a:pPr algn="ctr"/>
            <a:r>
              <a:rPr lang="es-CO" sz="1600" b="1" dirty="0">
                <a:solidFill>
                  <a:schemeClr val="bg1"/>
                </a:solidFill>
                <a:latin typeface="Calibri" panose="020F0502020204030204" pitchFamily="34" charset="0"/>
                <a:cs typeface="Calibri" panose="020F0502020204030204" pitchFamily="34" charset="0"/>
              </a:rPr>
              <a:t>Área Km</a:t>
            </a:r>
            <a:r>
              <a:rPr lang="es-CO" sz="1600" b="1" baseline="30000" dirty="0">
                <a:solidFill>
                  <a:schemeClr val="bg1"/>
                </a:solidFill>
                <a:latin typeface="Calibri" panose="020F0502020204030204" pitchFamily="34" charset="0"/>
                <a:cs typeface="Calibri" panose="020F0502020204030204" pitchFamily="34" charset="0"/>
              </a:rPr>
              <a:t>2</a:t>
            </a:r>
            <a:r>
              <a:rPr lang="es-CO" sz="1600" b="1" dirty="0">
                <a:solidFill>
                  <a:schemeClr val="bg1"/>
                </a:solidFill>
                <a:latin typeface="Calibri" panose="020F0502020204030204" pitchFamily="34" charset="0"/>
                <a:cs typeface="Calibri" panose="020F0502020204030204" pitchFamily="34" charset="0"/>
              </a:rPr>
              <a:t> </a:t>
            </a:r>
          </a:p>
        </p:txBody>
      </p:sp>
      <p:grpSp>
        <p:nvGrpSpPr>
          <p:cNvPr id="28" name="Grupo 27">
            <a:extLst>
              <a:ext uri="{FF2B5EF4-FFF2-40B4-BE49-F238E27FC236}">
                <a16:creationId xmlns:a16="http://schemas.microsoft.com/office/drawing/2014/main" xmlns="" id="{BE85A2BF-C285-A864-BF82-22CCD45EC69F}"/>
              </a:ext>
            </a:extLst>
          </p:cNvPr>
          <p:cNvGrpSpPr/>
          <p:nvPr/>
        </p:nvGrpSpPr>
        <p:grpSpPr>
          <a:xfrm>
            <a:off x="3763272" y="3392949"/>
            <a:ext cx="4360708" cy="831731"/>
            <a:chOff x="4885502" y="3304961"/>
            <a:chExt cx="4360708" cy="831731"/>
          </a:xfrm>
        </p:grpSpPr>
        <p:cxnSp>
          <p:nvCxnSpPr>
            <p:cNvPr id="29" name="Conector recto 29">
              <a:extLst>
                <a:ext uri="{FF2B5EF4-FFF2-40B4-BE49-F238E27FC236}">
                  <a16:creationId xmlns:a16="http://schemas.microsoft.com/office/drawing/2014/main" xmlns="" id="{7C33D805-7B49-6F68-4987-6C29F01068EC}"/>
                </a:ext>
              </a:extLst>
            </p:cNvPr>
            <p:cNvCxnSpPr>
              <a:cxnSpLocks/>
            </p:cNvCxnSpPr>
            <p:nvPr/>
          </p:nvCxnSpPr>
          <p:spPr>
            <a:xfrm>
              <a:off x="5051689" y="3304961"/>
              <a:ext cx="418127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69 Rectángulo">
              <a:extLst>
                <a:ext uri="{FF2B5EF4-FFF2-40B4-BE49-F238E27FC236}">
                  <a16:creationId xmlns:a16="http://schemas.microsoft.com/office/drawing/2014/main" xmlns="" id="{7376EF66-9981-840D-F3C8-F94AC39CC53C}"/>
                </a:ext>
              </a:extLst>
            </p:cNvPr>
            <p:cNvSpPr/>
            <p:nvPr/>
          </p:nvSpPr>
          <p:spPr>
            <a:xfrm>
              <a:off x="8013285" y="3367904"/>
              <a:ext cx="1226924" cy="353196"/>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bg1"/>
                  </a:solidFill>
                  <a:latin typeface="Calibri" panose="020F0502020204030204" pitchFamily="34" charset="0"/>
                  <a:cs typeface="Calibri" panose="020F0502020204030204" pitchFamily="34" charset="0"/>
                </a:rPr>
                <a:t>178 Km</a:t>
              </a:r>
              <a:r>
                <a:rPr lang="es-CO" sz="1600" b="1" baseline="30000" dirty="0">
                  <a:solidFill>
                    <a:schemeClr val="bg1"/>
                  </a:solidFill>
                  <a:latin typeface="Calibri" panose="020F0502020204030204" pitchFamily="34" charset="0"/>
                  <a:cs typeface="Calibri" panose="020F0502020204030204" pitchFamily="34" charset="0"/>
                </a:rPr>
                <a:t>2</a:t>
              </a:r>
            </a:p>
          </p:txBody>
        </p:sp>
        <p:sp>
          <p:nvSpPr>
            <p:cNvPr id="31" name="Rectángulo 5">
              <a:extLst>
                <a:ext uri="{FF2B5EF4-FFF2-40B4-BE49-F238E27FC236}">
                  <a16:creationId xmlns:a16="http://schemas.microsoft.com/office/drawing/2014/main" xmlns="" id="{90D11A13-6205-6A34-4053-50BFA947C4A0}"/>
                </a:ext>
              </a:extLst>
            </p:cNvPr>
            <p:cNvSpPr/>
            <p:nvPr/>
          </p:nvSpPr>
          <p:spPr>
            <a:xfrm>
              <a:off x="4885502" y="3420470"/>
              <a:ext cx="2843383" cy="307777"/>
            </a:xfrm>
            <a:prstGeom prst="rect">
              <a:avLst/>
            </a:prstGeom>
          </p:spPr>
          <p:txBody>
            <a:bodyPr wrap="square">
              <a:spAutoFit/>
            </a:bodyPr>
            <a:lstStyle/>
            <a:p>
              <a:pPr algn="r"/>
              <a:r>
                <a:rPr lang="es-CO" sz="1400" b="1" dirty="0">
                  <a:solidFill>
                    <a:schemeClr val="bg1"/>
                  </a:solidFill>
                </a:rPr>
                <a:t>Suelo urbano AMVA 15%</a:t>
              </a:r>
            </a:p>
          </p:txBody>
        </p:sp>
        <p:sp>
          <p:nvSpPr>
            <p:cNvPr id="32" name="71 Rectángulo">
              <a:extLst>
                <a:ext uri="{FF2B5EF4-FFF2-40B4-BE49-F238E27FC236}">
                  <a16:creationId xmlns:a16="http://schemas.microsoft.com/office/drawing/2014/main" xmlns="" id="{93890DB0-0600-1C0B-7C11-93E457C81233}"/>
                </a:ext>
              </a:extLst>
            </p:cNvPr>
            <p:cNvSpPr/>
            <p:nvPr/>
          </p:nvSpPr>
          <p:spPr>
            <a:xfrm>
              <a:off x="8013285" y="3783497"/>
              <a:ext cx="1232925" cy="353195"/>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CO" sz="1600" b="1" dirty="0">
                  <a:solidFill>
                    <a:schemeClr val="bg1"/>
                  </a:solidFill>
                  <a:latin typeface="Calibri" panose="020F0502020204030204" pitchFamily="34" charset="0"/>
                  <a:cs typeface="Calibri" panose="020F0502020204030204" pitchFamily="34" charset="0"/>
                </a:rPr>
                <a:t>979 Km</a:t>
              </a:r>
              <a:r>
                <a:rPr lang="es-CO" sz="1600" b="1" baseline="30000" dirty="0">
                  <a:solidFill>
                    <a:schemeClr val="bg1"/>
                  </a:solidFill>
                  <a:latin typeface="Calibri" panose="020F0502020204030204" pitchFamily="34" charset="0"/>
                  <a:cs typeface="Calibri" panose="020F0502020204030204" pitchFamily="34" charset="0"/>
                </a:rPr>
                <a:t>2</a:t>
              </a:r>
            </a:p>
          </p:txBody>
        </p:sp>
        <p:sp>
          <p:nvSpPr>
            <p:cNvPr id="33" name="Rectángulo 5">
              <a:extLst>
                <a:ext uri="{FF2B5EF4-FFF2-40B4-BE49-F238E27FC236}">
                  <a16:creationId xmlns:a16="http://schemas.microsoft.com/office/drawing/2014/main" xmlns="" id="{A6A13F91-6452-A365-6825-12206B1B3D0D}"/>
                </a:ext>
              </a:extLst>
            </p:cNvPr>
            <p:cNvSpPr/>
            <p:nvPr/>
          </p:nvSpPr>
          <p:spPr>
            <a:xfrm>
              <a:off x="5634935" y="3813606"/>
              <a:ext cx="2075256" cy="307777"/>
            </a:xfrm>
            <a:prstGeom prst="rect">
              <a:avLst/>
            </a:prstGeom>
          </p:spPr>
          <p:txBody>
            <a:bodyPr wrap="square">
              <a:spAutoFit/>
            </a:bodyPr>
            <a:lstStyle/>
            <a:p>
              <a:pPr algn="r"/>
              <a:r>
                <a:rPr lang="es-CO" sz="1400" b="1" dirty="0">
                  <a:solidFill>
                    <a:schemeClr val="bg1"/>
                  </a:solidFill>
                </a:rPr>
                <a:t>Suelo rural AMVA 80% </a:t>
              </a:r>
            </a:p>
          </p:txBody>
        </p:sp>
      </p:grpSp>
      <p:pic>
        <p:nvPicPr>
          <p:cNvPr id="34" name="Imagen 33">
            <a:extLst>
              <a:ext uri="{FF2B5EF4-FFF2-40B4-BE49-F238E27FC236}">
                <a16:creationId xmlns:a16="http://schemas.microsoft.com/office/drawing/2014/main" xmlns="" id="{02351FDE-B9D2-64C2-0207-20B836CD31D0}"/>
              </a:ext>
            </a:extLst>
          </p:cNvPr>
          <p:cNvPicPr>
            <a:picLocks noChangeAspect="1"/>
          </p:cNvPicPr>
          <p:nvPr/>
        </p:nvPicPr>
        <p:blipFill>
          <a:blip r:embed="rId3"/>
          <a:stretch>
            <a:fillRect/>
          </a:stretch>
        </p:blipFill>
        <p:spPr>
          <a:xfrm>
            <a:off x="32988" y="1031735"/>
            <a:ext cx="4740846" cy="4503433"/>
          </a:xfrm>
          <a:prstGeom prst="rect">
            <a:avLst/>
          </a:prstGeom>
        </p:spPr>
      </p:pic>
    </p:spTree>
    <p:extLst>
      <p:ext uri="{BB962C8B-B14F-4D97-AF65-F5344CB8AC3E}">
        <p14:creationId xmlns:p14="http://schemas.microsoft.com/office/powerpoint/2010/main" val="247198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DD85D1A-3FF5-9E46-AA60-EF406B18251D}"/>
              </a:ext>
            </a:extLst>
          </p:cNvPr>
          <p:cNvSpPr>
            <a:spLocks noGrp="1"/>
          </p:cNvSpPr>
          <p:nvPr>
            <p:ph type="title"/>
          </p:nvPr>
        </p:nvSpPr>
        <p:spPr>
          <a:xfrm>
            <a:off x="0" y="0"/>
            <a:ext cx="11160125" cy="1322708"/>
          </a:xfrm>
        </p:spPr>
        <p:txBody>
          <a:bodyPr/>
          <a:lstStyle/>
          <a:p>
            <a:r>
              <a:rPr lang="es-CO" dirty="0">
                <a:latin typeface="Calibri" panose="020F0502020204030204" pitchFamily="34" charset="0"/>
                <a:cs typeface="Calibri" panose="020F0502020204030204" pitchFamily="34" charset="0"/>
              </a:rPr>
              <a:t>Aportes de fuentes externas </a:t>
            </a:r>
            <a:r>
              <a:rPr lang="en-US" dirty="0">
                <a:latin typeface="Calibri" panose="020F0502020204030204" pitchFamily="34" charset="0"/>
                <a:cs typeface="Calibri" panose="020F0502020204030204" pitchFamily="34" charset="0"/>
                <a:sym typeface="Calibri"/>
              </a:rPr>
              <a:t>2023</a:t>
            </a:r>
            <a:endParaRPr lang="es-CO" dirty="0">
              <a:latin typeface="Calibri" panose="020F0502020204030204" pitchFamily="34" charset="0"/>
              <a:cs typeface="Calibri" panose="020F0502020204030204" pitchFamily="34" charset="0"/>
            </a:endParaRPr>
          </a:p>
        </p:txBody>
      </p:sp>
      <p:pic>
        <p:nvPicPr>
          <p:cNvPr id="6" name="Google Shape;236;g1dee033cc6e_0_176">
            <a:extLst>
              <a:ext uri="{FF2B5EF4-FFF2-40B4-BE49-F238E27FC236}">
                <a16:creationId xmlns:a16="http://schemas.microsoft.com/office/drawing/2014/main" xmlns="" id="{4CBE447A-B6E5-6043-B149-E4FCBEF9A8D3}"/>
              </a:ext>
            </a:extLst>
          </p:cNvPr>
          <p:cNvPicPr preferRelativeResize="0"/>
          <p:nvPr/>
        </p:nvPicPr>
        <p:blipFill>
          <a:blip r:embed="rId3">
            <a:alphaModFix/>
          </a:blip>
          <a:stretch>
            <a:fillRect/>
          </a:stretch>
        </p:blipFill>
        <p:spPr>
          <a:xfrm>
            <a:off x="539502" y="1605322"/>
            <a:ext cx="5718854" cy="2446150"/>
          </a:xfrm>
          <a:prstGeom prst="rect">
            <a:avLst/>
          </a:prstGeom>
          <a:noFill/>
          <a:ln>
            <a:noFill/>
          </a:ln>
        </p:spPr>
      </p:pic>
      <p:pic>
        <p:nvPicPr>
          <p:cNvPr id="7" name="Google Shape;237;g1dee033cc6e_0_176">
            <a:extLst>
              <a:ext uri="{FF2B5EF4-FFF2-40B4-BE49-F238E27FC236}">
                <a16:creationId xmlns:a16="http://schemas.microsoft.com/office/drawing/2014/main" xmlns="" id="{29F4252A-51A9-484F-BBB8-44C80E3ACCAE}"/>
              </a:ext>
            </a:extLst>
          </p:cNvPr>
          <p:cNvPicPr preferRelativeResize="0"/>
          <p:nvPr/>
        </p:nvPicPr>
        <p:blipFill>
          <a:blip r:embed="rId4">
            <a:alphaModFix/>
          </a:blip>
          <a:stretch>
            <a:fillRect/>
          </a:stretch>
        </p:blipFill>
        <p:spPr>
          <a:xfrm>
            <a:off x="659474" y="4120555"/>
            <a:ext cx="5684882" cy="2314112"/>
          </a:xfrm>
          <a:prstGeom prst="rect">
            <a:avLst/>
          </a:prstGeom>
          <a:noFill/>
          <a:ln>
            <a:noFill/>
          </a:ln>
        </p:spPr>
      </p:pic>
      <p:sp>
        <p:nvSpPr>
          <p:cNvPr id="8" name="Rectángulo 7">
            <a:extLst>
              <a:ext uri="{FF2B5EF4-FFF2-40B4-BE49-F238E27FC236}">
                <a16:creationId xmlns:a16="http://schemas.microsoft.com/office/drawing/2014/main" xmlns="" id="{D7F19E92-CFD6-9F4D-8427-87ED6B4440BC}"/>
              </a:ext>
            </a:extLst>
          </p:cNvPr>
          <p:cNvSpPr/>
          <p:nvPr/>
        </p:nvSpPr>
        <p:spPr>
          <a:xfrm>
            <a:off x="7479576" y="2104124"/>
            <a:ext cx="2895121" cy="3416320"/>
          </a:xfrm>
          <a:prstGeom prst="rect">
            <a:avLst/>
          </a:prstGeom>
        </p:spPr>
        <p:txBody>
          <a:bodyPr wrap="square">
            <a:spAutoFit/>
          </a:bodyPr>
          <a:lstStyle/>
          <a:p>
            <a:pPr marL="285750" indent="-285750" algn="just">
              <a:buClr>
                <a:schemeClr val="accent4">
                  <a:lumMod val="60000"/>
                  <a:lumOff val="40000"/>
                </a:schemeClr>
              </a:buClr>
              <a:buFont typeface="Wingdings" pitchFamily="2" charset="2"/>
              <a:buChar char="Ø"/>
            </a:pPr>
            <a:r>
              <a:rPr lang="es-MX" b="1" dirty="0">
                <a:solidFill>
                  <a:srgbClr val="002851"/>
                </a:solidFill>
              </a:rPr>
              <a:t>Los incendios forestales, son el principal desafío para gestionar dentro y fuera del territorio de forma articulada. </a:t>
            </a:r>
          </a:p>
          <a:p>
            <a:pPr marL="285750" indent="-285750" algn="just">
              <a:buClr>
                <a:schemeClr val="accent4">
                  <a:lumMod val="60000"/>
                  <a:lumOff val="40000"/>
                </a:schemeClr>
              </a:buClr>
              <a:buFont typeface="Wingdings" pitchFamily="2" charset="2"/>
              <a:buChar char="Ø"/>
            </a:pPr>
            <a:endParaRPr lang="es-MX" b="1" dirty="0">
              <a:solidFill>
                <a:srgbClr val="002851"/>
              </a:solidFill>
            </a:endParaRPr>
          </a:p>
          <a:p>
            <a:pPr marL="285750" indent="-285750" algn="just">
              <a:buClr>
                <a:schemeClr val="accent4">
                  <a:lumMod val="60000"/>
                  <a:lumOff val="40000"/>
                </a:schemeClr>
              </a:buClr>
              <a:buFont typeface="Wingdings" pitchFamily="2" charset="2"/>
              <a:buChar char="Ø"/>
            </a:pPr>
            <a:r>
              <a:rPr lang="es-MX" b="1" dirty="0">
                <a:solidFill>
                  <a:srgbClr val="002851"/>
                </a:solidFill>
              </a:rPr>
              <a:t>En el primer semestre del año aumentan las concentraciones por quema de biomasa en la Orinoquía y el norte de Colombia y Venezuela. </a:t>
            </a:r>
          </a:p>
        </p:txBody>
      </p:sp>
    </p:spTree>
    <p:extLst>
      <p:ext uri="{BB962C8B-B14F-4D97-AF65-F5344CB8AC3E}">
        <p14:creationId xmlns:p14="http://schemas.microsoft.com/office/powerpoint/2010/main" val="139439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A8EBA8-8877-9DB6-0260-F35D18A6DAB1}"/>
              </a:ext>
            </a:extLst>
          </p:cNvPr>
          <p:cNvSpPr>
            <a:spLocks noGrp="1"/>
          </p:cNvSpPr>
          <p:nvPr>
            <p:ph type="title"/>
          </p:nvPr>
        </p:nvSpPr>
        <p:spPr>
          <a:xfrm>
            <a:off x="0" y="256862"/>
            <a:ext cx="11160124" cy="861860"/>
          </a:xfrm>
        </p:spPr>
        <p:txBody>
          <a:bodyPr/>
          <a:lstStyle/>
          <a:p>
            <a:r>
              <a:rPr lang="es-CO" sz="3600" b="1" dirty="0">
                <a:solidFill>
                  <a:prstClr val="black"/>
                </a:solidFill>
                <a:latin typeface="Calibri" panose="020F0502020204030204"/>
              </a:rPr>
              <a:t> Hitos calidad del aire en el Valle de Aburrá</a:t>
            </a:r>
            <a:endParaRPr lang="es-CO" dirty="0"/>
          </a:p>
        </p:txBody>
      </p:sp>
      <p:cxnSp>
        <p:nvCxnSpPr>
          <p:cNvPr id="4" name="Conector recto 3">
            <a:extLst>
              <a:ext uri="{FF2B5EF4-FFF2-40B4-BE49-F238E27FC236}">
                <a16:creationId xmlns:a16="http://schemas.microsoft.com/office/drawing/2014/main" xmlns="" id="{84234F06-BA59-E6E3-BCA8-402684B6F081}"/>
              </a:ext>
            </a:extLst>
          </p:cNvPr>
          <p:cNvCxnSpPr>
            <a:cxnSpLocks/>
          </p:cNvCxnSpPr>
          <p:nvPr/>
        </p:nvCxnSpPr>
        <p:spPr>
          <a:xfrm>
            <a:off x="-181957" y="3828859"/>
            <a:ext cx="11342081" cy="116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xmlns="" id="{0D3414D3-AAAD-BE9D-1513-D38D9BE93FF3}"/>
              </a:ext>
            </a:extLst>
          </p:cNvPr>
          <p:cNvSpPr txBox="1"/>
          <p:nvPr/>
        </p:nvSpPr>
        <p:spPr>
          <a:xfrm>
            <a:off x="3681601" y="1926631"/>
            <a:ext cx="1740094" cy="769441"/>
          </a:xfrm>
          <a:prstGeom prst="rect">
            <a:avLst/>
          </a:prstGeom>
          <a:noFill/>
        </p:spPr>
        <p:txBody>
          <a:bodyPr wrap="square" rtlCol="0">
            <a:spAutoFit/>
          </a:bodyPr>
          <a:lstStyle/>
          <a:p>
            <a:r>
              <a:rPr lang="es-MX" sz="1600" b="1" dirty="0">
                <a:solidFill>
                  <a:srgbClr val="7EB92A"/>
                </a:solidFill>
              </a:rPr>
              <a:t>Primer Pacto por la Calidad del aire </a:t>
            </a:r>
          </a:p>
          <a:p>
            <a:endParaRPr lang="es-CO" sz="1200" dirty="0">
              <a:solidFill>
                <a:schemeClr val="bg1"/>
              </a:solidFill>
            </a:endParaRPr>
          </a:p>
        </p:txBody>
      </p:sp>
      <p:sp>
        <p:nvSpPr>
          <p:cNvPr id="18" name="CuadroTexto 17">
            <a:extLst>
              <a:ext uri="{FF2B5EF4-FFF2-40B4-BE49-F238E27FC236}">
                <a16:creationId xmlns:a16="http://schemas.microsoft.com/office/drawing/2014/main" xmlns="" id="{183D8288-5CEC-E010-41C8-87DFA2456E7E}"/>
              </a:ext>
            </a:extLst>
          </p:cNvPr>
          <p:cNvSpPr txBox="1"/>
          <p:nvPr/>
        </p:nvSpPr>
        <p:spPr>
          <a:xfrm>
            <a:off x="2221711" y="5059533"/>
            <a:ext cx="1586753" cy="646331"/>
          </a:xfrm>
          <a:prstGeom prst="rect">
            <a:avLst/>
          </a:prstGeom>
          <a:noFill/>
        </p:spPr>
        <p:txBody>
          <a:bodyPr wrap="square" rtlCol="0">
            <a:spAutoFit/>
          </a:bodyPr>
          <a:lstStyle/>
          <a:p>
            <a:r>
              <a:rPr lang="es-MX" sz="1200" dirty="0">
                <a:solidFill>
                  <a:schemeClr val="bg1"/>
                </a:solidFill>
              </a:rPr>
              <a:t>Monitoreo sistemático de la calidad del aire y REDAIRE </a:t>
            </a:r>
            <a:endParaRPr lang="es-CO" sz="1200" dirty="0">
              <a:solidFill>
                <a:schemeClr val="bg1"/>
              </a:solidFill>
            </a:endParaRPr>
          </a:p>
        </p:txBody>
      </p:sp>
      <p:sp>
        <p:nvSpPr>
          <p:cNvPr id="19" name="CuadroTexto 18">
            <a:extLst>
              <a:ext uri="{FF2B5EF4-FFF2-40B4-BE49-F238E27FC236}">
                <a16:creationId xmlns:a16="http://schemas.microsoft.com/office/drawing/2014/main" xmlns="" id="{207564BD-F047-9939-718A-915E87FE08BA}"/>
              </a:ext>
            </a:extLst>
          </p:cNvPr>
          <p:cNvSpPr txBox="1"/>
          <p:nvPr/>
        </p:nvSpPr>
        <p:spPr>
          <a:xfrm>
            <a:off x="5238355" y="5150973"/>
            <a:ext cx="2122565" cy="461665"/>
          </a:xfrm>
          <a:prstGeom prst="rect">
            <a:avLst/>
          </a:prstGeom>
          <a:noFill/>
        </p:spPr>
        <p:txBody>
          <a:bodyPr wrap="square" rtlCol="0">
            <a:spAutoFit/>
          </a:bodyPr>
          <a:lstStyle/>
          <a:p>
            <a:r>
              <a:rPr lang="es-MX" sz="1200" dirty="0">
                <a:solidFill>
                  <a:schemeClr val="bg1"/>
                </a:solidFill>
              </a:rPr>
              <a:t>Inicio Monitoreo de PM2.5 </a:t>
            </a:r>
            <a:br>
              <a:rPr lang="es-MX" sz="1200" dirty="0">
                <a:solidFill>
                  <a:schemeClr val="bg1"/>
                </a:solidFill>
              </a:rPr>
            </a:br>
            <a:r>
              <a:rPr lang="es-MX" sz="1200" dirty="0">
                <a:solidFill>
                  <a:schemeClr val="bg1"/>
                </a:solidFill>
              </a:rPr>
              <a:t>en el Valle de Aburrá  </a:t>
            </a:r>
            <a:endParaRPr lang="es-CO" sz="1200" dirty="0">
              <a:solidFill>
                <a:schemeClr val="bg1"/>
              </a:solidFill>
            </a:endParaRPr>
          </a:p>
        </p:txBody>
      </p:sp>
      <p:sp>
        <p:nvSpPr>
          <p:cNvPr id="20" name="CuadroTexto 19">
            <a:extLst>
              <a:ext uri="{FF2B5EF4-FFF2-40B4-BE49-F238E27FC236}">
                <a16:creationId xmlns:a16="http://schemas.microsoft.com/office/drawing/2014/main" xmlns="" id="{FFC32207-C642-F2C6-F28C-0B84701010FD}"/>
              </a:ext>
            </a:extLst>
          </p:cNvPr>
          <p:cNvSpPr txBox="1"/>
          <p:nvPr/>
        </p:nvSpPr>
        <p:spPr>
          <a:xfrm>
            <a:off x="8114215" y="5006269"/>
            <a:ext cx="3045910" cy="707886"/>
          </a:xfrm>
          <a:prstGeom prst="rect">
            <a:avLst/>
          </a:prstGeom>
          <a:noFill/>
        </p:spPr>
        <p:txBody>
          <a:bodyPr wrap="square" rtlCol="0">
            <a:spAutoFit/>
          </a:bodyPr>
          <a:lstStyle/>
          <a:p>
            <a:r>
              <a:rPr lang="es-MX" sz="1600" b="1" dirty="0">
                <a:solidFill>
                  <a:srgbClr val="7EB92A"/>
                </a:solidFill>
              </a:rPr>
              <a:t>Acuerdo Metropolitano #8-2011</a:t>
            </a:r>
          </a:p>
          <a:p>
            <a:r>
              <a:rPr lang="es-MX" sz="1200" dirty="0">
                <a:solidFill>
                  <a:schemeClr val="bg1"/>
                </a:solidFill>
              </a:rPr>
              <a:t>Plan de Descontaminación del Aire. </a:t>
            </a:r>
          </a:p>
          <a:p>
            <a:r>
              <a:rPr lang="es-MX" sz="1200" dirty="0">
                <a:solidFill>
                  <a:schemeClr val="bg1"/>
                </a:solidFill>
              </a:rPr>
              <a:t>Cuenca VA Área fuente de contaminación </a:t>
            </a:r>
          </a:p>
        </p:txBody>
      </p:sp>
      <p:sp>
        <p:nvSpPr>
          <p:cNvPr id="26" name="CuadroTexto 25">
            <a:extLst>
              <a:ext uri="{FF2B5EF4-FFF2-40B4-BE49-F238E27FC236}">
                <a16:creationId xmlns:a16="http://schemas.microsoft.com/office/drawing/2014/main" xmlns="" id="{972E35EA-2C3D-9CDB-7C0F-363AE855FC6A}"/>
              </a:ext>
            </a:extLst>
          </p:cNvPr>
          <p:cNvSpPr txBox="1"/>
          <p:nvPr/>
        </p:nvSpPr>
        <p:spPr>
          <a:xfrm>
            <a:off x="767283" y="1926631"/>
            <a:ext cx="2344052" cy="1077218"/>
          </a:xfrm>
          <a:prstGeom prst="rect">
            <a:avLst/>
          </a:prstGeom>
          <a:noFill/>
        </p:spPr>
        <p:txBody>
          <a:bodyPr wrap="square" rtlCol="0">
            <a:spAutoFit/>
          </a:bodyPr>
          <a:lstStyle/>
          <a:p>
            <a:r>
              <a:rPr lang="es-MX" sz="1600" b="1" dirty="0">
                <a:solidFill>
                  <a:srgbClr val="7EB92A"/>
                </a:solidFill>
              </a:rPr>
              <a:t>Programa de Protección </a:t>
            </a:r>
            <a:br>
              <a:rPr lang="es-MX" sz="1600" b="1" dirty="0">
                <a:solidFill>
                  <a:srgbClr val="7EB92A"/>
                </a:solidFill>
              </a:rPr>
            </a:br>
            <a:r>
              <a:rPr lang="es-MX" sz="1600" b="1" dirty="0">
                <a:solidFill>
                  <a:srgbClr val="7EB92A"/>
                </a:solidFill>
              </a:rPr>
              <a:t>y Control de la Calidad </a:t>
            </a:r>
            <a:br>
              <a:rPr lang="es-MX" sz="1600" b="1" dirty="0">
                <a:solidFill>
                  <a:srgbClr val="7EB92A"/>
                </a:solidFill>
              </a:rPr>
            </a:br>
            <a:r>
              <a:rPr lang="es-MX" sz="1600" b="1" dirty="0">
                <a:solidFill>
                  <a:srgbClr val="7EB92A"/>
                </a:solidFill>
              </a:rPr>
              <a:t>del Aire en el Valle de Aburrá</a:t>
            </a:r>
            <a:endParaRPr lang="es-CO" sz="1600" b="1" dirty="0">
              <a:solidFill>
                <a:srgbClr val="7EB92A"/>
              </a:solidFill>
            </a:endParaRPr>
          </a:p>
        </p:txBody>
      </p:sp>
      <p:sp>
        <p:nvSpPr>
          <p:cNvPr id="27" name="CuadroTexto 26">
            <a:extLst>
              <a:ext uri="{FF2B5EF4-FFF2-40B4-BE49-F238E27FC236}">
                <a16:creationId xmlns:a16="http://schemas.microsoft.com/office/drawing/2014/main" xmlns="" id="{01EC6207-853B-CFAE-2D94-710168171137}"/>
              </a:ext>
            </a:extLst>
          </p:cNvPr>
          <p:cNvSpPr txBox="1"/>
          <p:nvPr/>
        </p:nvSpPr>
        <p:spPr>
          <a:xfrm>
            <a:off x="6603704" y="1926631"/>
            <a:ext cx="2172540" cy="1015663"/>
          </a:xfrm>
          <a:prstGeom prst="rect">
            <a:avLst/>
          </a:prstGeom>
          <a:noFill/>
        </p:spPr>
        <p:txBody>
          <a:bodyPr wrap="square" rtlCol="0">
            <a:spAutoFit/>
          </a:bodyPr>
          <a:lstStyle/>
          <a:p>
            <a:r>
              <a:rPr lang="es-MX" sz="1200" dirty="0">
                <a:solidFill>
                  <a:schemeClr val="bg1"/>
                </a:solidFill>
              </a:rPr>
              <a:t>Resolución N°610 </a:t>
            </a:r>
            <a:br>
              <a:rPr lang="es-MX" sz="1200" dirty="0">
                <a:solidFill>
                  <a:schemeClr val="bg1"/>
                </a:solidFill>
              </a:rPr>
            </a:br>
            <a:r>
              <a:rPr lang="es-MX" sz="1200" dirty="0">
                <a:solidFill>
                  <a:schemeClr val="bg1"/>
                </a:solidFill>
              </a:rPr>
              <a:t>incluyendo norma para PM 2.5 </a:t>
            </a:r>
          </a:p>
          <a:p>
            <a:r>
              <a:rPr lang="es-MX" sz="1200" dirty="0">
                <a:solidFill>
                  <a:schemeClr val="bg1"/>
                </a:solidFill>
              </a:rPr>
              <a:t>Mejora del combustible Convenio AMVA, Ecopetrol </a:t>
            </a:r>
            <a:br>
              <a:rPr lang="es-MX" sz="1200" dirty="0">
                <a:solidFill>
                  <a:schemeClr val="bg1"/>
                </a:solidFill>
              </a:rPr>
            </a:br>
            <a:r>
              <a:rPr lang="es-MX" sz="1200" dirty="0">
                <a:solidFill>
                  <a:schemeClr val="bg1"/>
                </a:solidFill>
              </a:rPr>
              <a:t>y Alcaldía de Medellín </a:t>
            </a:r>
            <a:endParaRPr lang="es-CO" sz="1200" dirty="0">
              <a:solidFill>
                <a:schemeClr val="bg1"/>
              </a:solidFill>
            </a:endParaRPr>
          </a:p>
        </p:txBody>
      </p:sp>
      <p:sp>
        <p:nvSpPr>
          <p:cNvPr id="28" name="CuadroTexto 27">
            <a:extLst>
              <a:ext uri="{FF2B5EF4-FFF2-40B4-BE49-F238E27FC236}">
                <a16:creationId xmlns:a16="http://schemas.microsoft.com/office/drawing/2014/main" xmlns="" id="{D30F34BD-891F-104C-11A6-D026F615529B}"/>
              </a:ext>
            </a:extLst>
          </p:cNvPr>
          <p:cNvSpPr txBox="1"/>
          <p:nvPr/>
        </p:nvSpPr>
        <p:spPr>
          <a:xfrm>
            <a:off x="9567732" y="1926631"/>
            <a:ext cx="1332716" cy="1200329"/>
          </a:xfrm>
          <a:prstGeom prst="rect">
            <a:avLst/>
          </a:prstGeom>
          <a:noFill/>
        </p:spPr>
        <p:txBody>
          <a:bodyPr wrap="square" rtlCol="0">
            <a:spAutoFit/>
          </a:bodyPr>
          <a:lstStyle/>
          <a:p>
            <a:r>
              <a:rPr lang="es-MX" sz="1200" dirty="0">
                <a:solidFill>
                  <a:schemeClr val="bg1"/>
                </a:solidFill>
              </a:rPr>
              <a:t>Resolución Metropolitana 2381/2015 </a:t>
            </a:r>
          </a:p>
          <a:p>
            <a:r>
              <a:rPr lang="es-MX" sz="1200" dirty="0">
                <a:solidFill>
                  <a:schemeClr val="bg1"/>
                </a:solidFill>
              </a:rPr>
              <a:t>Adopción niveles de contingencia </a:t>
            </a:r>
          </a:p>
          <a:p>
            <a:endParaRPr lang="es-CO" sz="1200" dirty="0">
              <a:solidFill>
                <a:schemeClr val="bg1"/>
              </a:solidFill>
            </a:endParaRPr>
          </a:p>
        </p:txBody>
      </p:sp>
      <p:sp>
        <p:nvSpPr>
          <p:cNvPr id="38" name="Elipse 37">
            <a:extLst>
              <a:ext uri="{FF2B5EF4-FFF2-40B4-BE49-F238E27FC236}">
                <a16:creationId xmlns:a16="http://schemas.microsoft.com/office/drawing/2014/main" xmlns="" id="{F0BA2AE8-F913-F142-6B24-0232388034F5}"/>
              </a:ext>
            </a:extLst>
          </p:cNvPr>
          <p:cNvSpPr/>
          <p:nvPr/>
        </p:nvSpPr>
        <p:spPr>
          <a:xfrm>
            <a:off x="9288103"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2015</a:t>
            </a:r>
          </a:p>
        </p:txBody>
      </p:sp>
      <p:sp>
        <p:nvSpPr>
          <p:cNvPr id="39" name="Elipse 38">
            <a:extLst>
              <a:ext uri="{FF2B5EF4-FFF2-40B4-BE49-F238E27FC236}">
                <a16:creationId xmlns:a16="http://schemas.microsoft.com/office/drawing/2014/main" xmlns="" id="{777534C3-E1AC-7EF7-C225-2E7467B15619}"/>
              </a:ext>
            </a:extLst>
          </p:cNvPr>
          <p:cNvSpPr/>
          <p:nvPr/>
        </p:nvSpPr>
        <p:spPr>
          <a:xfrm>
            <a:off x="7820196" y="3599471"/>
            <a:ext cx="537317" cy="53731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bg1"/>
                </a:solidFill>
              </a:rPr>
              <a:t>2011</a:t>
            </a:r>
          </a:p>
        </p:txBody>
      </p:sp>
      <p:sp>
        <p:nvSpPr>
          <p:cNvPr id="40" name="Elipse 39">
            <a:extLst>
              <a:ext uri="{FF2B5EF4-FFF2-40B4-BE49-F238E27FC236}">
                <a16:creationId xmlns:a16="http://schemas.microsoft.com/office/drawing/2014/main" xmlns="" id="{7F6DBE84-9D22-E5AB-67F0-AA7748B66134}"/>
              </a:ext>
            </a:extLst>
          </p:cNvPr>
          <p:cNvSpPr/>
          <p:nvPr/>
        </p:nvSpPr>
        <p:spPr>
          <a:xfrm>
            <a:off x="6352290"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2010</a:t>
            </a:r>
          </a:p>
        </p:txBody>
      </p:sp>
      <p:sp>
        <p:nvSpPr>
          <p:cNvPr id="41" name="Elipse 40">
            <a:extLst>
              <a:ext uri="{FF2B5EF4-FFF2-40B4-BE49-F238E27FC236}">
                <a16:creationId xmlns:a16="http://schemas.microsoft.com/office/drawing/2014/main" xmlns="" id="{3C4FF122-5B71-5DEE-27F6-862CBCA53E8E}"/>
              </a:ext>
            </a:extLst>
          </p:cNvPr>
          <p:cNvSpPr/>
          <p:nvPr/>
        </p:nvSpPr>
        <p:spPr>
          <a:xfrm>
            <a:off x="4884384"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2008</a:t>
            </a:r>
          </a:p>
        </p:txBody>
      </p:sp>
      <p:sp>
        <p:nvSpPr>
          <p:cNvPr id="42" name="Elipse 41">
            <a:extLst>
              <a:ext uri="{FF2B5EF4-FFF2-40B4-BE49-F238E27FC236}">
                <a16:creationId xmlns:a16="http://schemas.microsoft.com/office/drawing/2014/main" xmlns="" id="{68392064-FBFE-A1E3-50C9-F9BBC0E0D52E}"/>
              </a:ext>
            </a:extLst>
          </p:cNvPr>
          <p:cNvSpPr/>
          <p:nvPr/>
        </p:nvSpPr>
        <p:spPr>
          <a:xfrm>
            <a:off x="3416478" y="3599471"/>
            <a:ext cx="537317" cy="53731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bg1"/>
                </a:solidFill>
              </a:rPr>
              <a:t>2007</a:t>
            </a:r>
          </a:p>
        </p:txBody>
      </p:sp>
      <p:sp>
        <p:nvSpPr>
          <p:cNvPr id="43" name="Elipse 42">
            <a:extLst>
              <a:ext uri="{FF2B5EF4-FFF2-40B4-BE49-F238E27FC236}">
                <a16:creationId xmlns:a16="http://schemas.microsoft.com/office/drawing/2014/main" xmlns="" id="{44891BBD-85AA-497A-67A0-1372602098D4}"/>
              </a:ext>
            </a:extLst>
          </p:cNvPr>
          <p:cNvSpPr/>
          <p:nvPr/>
        </p:nvSpPr>
        <p:spPr>
          <a:xfrm>
            <a:off x="1948571"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2001</a:t>
            </a:r>
          </a:p>
        </p:txBody>
      </p:sp>
      <p:sp>
        <p:nvSpPr>
          <p:cNvPr id="44" name="Elipse 43">
            <a:extLst>
              <a:ext uri="{FF2B5EF4-FFF2-40B4-BE49-F238E27FC236}">
                <a16:creationId xmlns:a16="http://schemas.microsoft.com/office/drawing/2014/main" xmlns="" id="{64EB9C4C-7873-0969-54E1-7A5FF64C4A4D}"/>
              </a:ext>
            </a:extLst>
          </p:cNvPr>
          <p:cNvSpPr/>
          <p:nvPr/>
        </p:nvSpPr>
        <p:spPr>
          <a:xfrm>
            <a:off x="480664" y="3599471"/>
            <a:ext cx="537317" cy="53731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bg1"/>
                </a:solidFill>
              </a:rPr>
              <a:t>1999</a:t>
            </a:r>
          </a:p>
        </p:txBody>
      </p:sp>
      <p:cxnSp>
        <p:nvCxnSpPr>
          <p:cNvPr id="47" name="Conector recto 46">
            <a:extLst>
              <a:ext uri="{FF2B5EF4-FFF2-40B4-BE49-F238E27FC236}">
                <a16:creationId xmlns:a16="http://schemas.microsoft.com/office/drawing/2014/main" xmlns="" id="{887D349F-FE78-534E-372F-BB8FAAED22BF}"/>
              </a:ext>
            </a:extLst>
          </p:cNvPr>
          <p:cNvCxnSpPr>
            <a:stCxn id="44" idx="0"/>
          </p:cNvCxnSpPr>
          <p:nvPr/>
        </p:nvCxnSpPr>
        <p:spPr>
          <a:xfrm flipH="1" flipV="1">
            <a:off x="749322" y="2010236"/>
            <a:ext cx="1" cy="1589235"/>
          </a:xfrm>
          <a:prstGeom prst="line">
            <a:avLst/>
          </a:prstGeom>
          <a:ln w="12700">
            <a:solidFill>
              <a:srgbClr val="7EB92A"/>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xmlns="" id="{A00D964E-E460-F5C7-F32F-3DB86299C571}"/>
              </a:ext>
            </a:extLst>
          </p:cNvPr>
          <p:cNvCxnSpPr/>
          <p:nvPr/>
        </p:nvCxnSpPr>
        <p:spPr>
          <a:xfrm flipH="1" flipV="1">
            <a:off x="3671426" y="2010236"/>
            <a:ext cx="1" cy="1589235"/>
          </a:xfrm>
          <a:prstGeom prst="line">
            <a:avLst/>
          </a:prstGeom>
          <a:ln w="12700">
            <a:solidFill>
              <a:srgbClr val="7EB92A"/>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xmlns="" id="{2AB149D9-E7FB-315E-B7F5-682DCE39F46D}"/>
              </a:ext>
            </a:extLst>
          </p:cNvPr>
          <p:cNvCxnSpPr/>
          <p:nvPr/>
        </p:nvCxnSpPr>
        <p:spPr>
          <a:xfrm flipH="1" flipV="1">
            <a:off x="6593530" y="2010236"/>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xmlns="" id="{54A4BB16-0C29-1EBC-CE33-C31949CA7A24}"/>
              </a:ext>
            </a:extLst>
          </p:cNvPr>
          <p:cNvCxnSpPr/>
          <p:nvPr/>
        </p:nvCxnSpPr>
        <p:spPr>
          <a:xfrm flipH="1" flipV="1">
            <a:off x="9545452" y="2010236"/>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xmlns="" id="{D77228A0-D02A-27D6-09C5-1A54C88D6122}"/>
              </a:ext>
            </a:extLst>
          </p:cNvPr>
          <p:cNvCxnSpPr/>
          <p:nvPr/>
        </p:nvCxnSpPr>
        <p:spPr>
          <a:xfrm flipH="1" flipV="1">
            <a:off x="5152356" y="4057697"/>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xmlns="" id="{91154D79-87F5-D795-805E-0CDCB3CC5487}"/>
              </a:ext>
            </a:extLst>
          </p:cNvPr>
          <p:cNvCxnSpPr/>
          <p:nvPr/>
        </p:nvCxnSpPr>
        <p:spPr>
          <a:xfrm flipH="1" flipV="1">
            <a:off x="2200434" y="4057697"/>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xmlns="" id="{5EA659CA-648A-FF47-F47B-57E1B3F63CA0}"/>
              </a:ext>
            </a:extLst>
          </p:cNvPr>
          <p:cNvCxnSpPr/>
          <p:nvPr/>
        </p:nvCxnSpPr>
        <p:spPr>
          <a:xfrm flipH="1" flipV="1">
            <a:off x="8094338" y="4057697"/>
            <a:ext cx="1" cy="1589235"/>
          </a:xfrm>
          <a:prstGeom prst="line">
            <a:avLst/>
          </a:prstGeom>
          <a:ln w="12700">
            <a:solidFill>
              <a:srgbClr val="7EB9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2990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A8EBA8-8877-9DB6-0260-F35D18A6DAB1}"/>
              </a:ext>
            </a:extLst>
          </p:cNvPr>
          <p:cNvSpPr>
            <a:spLocks noGrp="1"/>
          </p:cNvSpPr>
          <p:nvPr>
            <p:ph type="title"/>
          </p:nvPr>
        </p:nvSpPr>
        <p:spPr>
          <a:xfrm>
            <a:off x="0" y="256862"/>
            <a:ext cx="11160124" cy="861860"/>
          </a:xfrm>
        </p:spPr>
        <p:txBody>
          <a:bodyPr/>
          <a:lstStyle/>
          <a:p>
            <a:r>
              <a:rPr lang="es-CO" sz="3600" b="1" dirty="0">
                <a:solidFill>
                  <a:prstClr val="black"/>
                </a:solidFill>
                <a:latin typeface="Calibri" panose="020F0502020204030204"/>
              </a:rPr>
              <a:t> Hitos calidad del aire en el Valle de Aburrá</a:t>
            </a:r>
            <a:endParaRPr lang="es-CO" dirty="0"/>
          </a:p>
        </p:txBody>
      </p:sp>
      <p:cxnSp>
        <p:nvCxnSpPr>
          <p:cNvPr id="4" name="Conector recto 3">
            <a:extLst>
              <a:ext uri="{FF2B5EF4-FFF2-40B4-BE49-F238E27FC236}">
                <a16:creationId xmlns:a16="http://schemas.microsoft.com/office/drawing/2014/main" xmlns="" id="{84234F06-BA59-E6E3-BCA8-402684B6F081}"/>
              </a:ext>
            </a:extLst>
          </p:cNvPr>
          <p:cNvCxnSpPr>
            <a:cxnSpLocks/>
          </p:cNvCxnSpPr>
          <p:nvPr/>
        </p:nvCxnSpPr>
        <p:spPr>
          <a:xfrm>
            <a:off x="-181957" y="3828859"/>
            <a:ext cx="11342081" cy="1166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xmlns="" id="{183D8288-5CEC-E010-41C8-87DFA2456E7E}"/>
              </a:ext>
            </a:extLst>
          </p:cNvPr>
          <p:cNvSpPr txBox="1"/>
          <p:nvPr/>
        </p:nvSpPr>
        <p:spPr>
          <a:xfrm>
            <a:off x="788559" y="5264357"/>
            <a:ext cx="1765461" cy="461665"/>
          </a:xfrm>
          <a:prstGeom prst="rect">
            <a:avLst/>
          </a:prstGeom>
          <a:noFill/>
        </p:spPr>
        <p:txBody>
          <a:bodyPr wrap="square" rtlCol="0">
            <a:spAutoFit/>
          </a:bodyPr>
          <a:lstStyle/>
          <a:p>
            <a:r>
              <a:rPr lang="es-MX" sz="1200" dirty="0">
                <a:solidFill>
                  <a:schemeClr val="bg1"/>
                </a:solidFill>
              </a:rPr>
              <a:t>Declaración contingencia Acuerdo Met.15/2016</a:t>
            </a:r>
            <a:endParaRPr lang="es-CO" sz="1200" dirty="0">
              <a:solidFill>
                <a:schemeClr val="bg1"/>
              </a:solidFill>
            </a:endParaRPr>
          </a:p>
        </p:txBody>
      </p:sp>
      <p:sp>
        <p:nvSpPr>
          <p:cNvPr id="19" name="CuadroTexto 18">
            <a:extLst>
              <a:ext uri="{FF2B5EF4-FFF2-40B4-BE49-F238E27FC236}">
                <a16:creationId xmlns:a16="http://schemas.microsoft.com/office/drawing/2014/main" xmlns="" id="{207564BD-F047-9939-718A-915E87FE08BA}"/>
              </a:ext>
            </a:extLst>
          </p:cNvPr>
          <p:cNvSpPr txBox="1"/>
          <p:nvPr/>
        </p:nvSpPr>
        <p:spPr>
          <a:xfrm>
            <a:off x="3638902" y="4613763"/>
            <a:ext cx="2533297" cy="1015663"/>
          </a:xfrm>
          <a:prstGeom prst="rect">
            <a:avLst/>
          </a:prstGeom>
          <a:noFill/>
        </p:spPr>
        <p:txBody>
          <a:bodyPr wrap="square" rtlCol="0">
            <a:spAutoFit/>
          </a:bodyPr>
          <a:lstStyle/>
          <a:p>
            <a:r>
              <a:rPr lang="es-MX" sz="1600" b="1" dirty="0">
                <a:solidFill>
                  <a:srgbClr val="7EB92A"/>
                </a:solidFill>
              </a:rPr>
              <a:t>Resolución Metropolitana </a:t>
            </a:r>
          </a:p>
          <a:p>
            <a:r>
              <a:rPr lang="es-MX" sz="1600" b="1" dirty="0">
                <a:solidFill>
                  <a:srgbClr val="7EB92A"/>
                </a:solidFill>
              </a:rPr>
              <a:t>2231/2918. </a:t>
            </a:r>
          </a:p>
          <a:p>
            <a:r>
              <a:rPr lang="es-MX" sz="1600" b="1" dirty="0">
                <a:solidFill>
                  <a:srgbClr val="7EB92A"/>
                </a:solidFill>
              </a:rPr>
              <a:t>ZUAP</a:t>
            </a:r>
            <a:endParaRPr lang="es-MX" sz="1200" dirty="0">
              <a:solidFill>
                <a:schemeClr val="bg1"/>
              </a:solidFill>
            </a:endParaRPr>
          </a:p>
          <a:p>
            <a:r>
              <a:rPr lang="es-MX" sz="1200" dirty="0">
                <a:solidFill>
                  <a:schemeClr val="bg1"/>
                </a:solidFill>
              </a:rPr>
              <a:t>Acuerdo Met. 04/2018</a:t>
            </a:r>
            <a:endParaRPr lang="es-CO" sz="1200" dirty="0">
              <a:solidFill>
                <a:schemeClr val="bg1"/>
              </a:solidFill>
            </a:endParaRPr>
          </a:p>
        </p:txBody>
      </p:sp>
      <p:sp>
        <p:nvSpPr>
          <p:cNvPr id="20" name="CuadroTexto 19">
            <a:extLst>
              <a:ext uri="{FF2B5EF4-FFF2-40B4-BE49-F238E27FC236}">
                <a16:creationId xmlns:a16="http://schemas.microsoft.com/office/drawing/2014/main" xmlns="" id="{FFC32207-C642-F2C6-F28C-0B84701010FD}"/>
              </a:ext>
            </a:extLst>
          </p:cNvPr>
          <p:cNvSpPr txBox="1"/>
          <p:nvPr/>
        </p:nvSpPr>
        <p:spPr>
          <a:xfrm>
            <a:off x="6394183" y="5157480"/>
            <a:ext cx="2530585" cy="584775"/>
          </a:xfrm>
          <a:prstGeom prst="rect">
            <a:avLst/>
          </a:prstGeom>
          <a:noFill/>
        </p:spPr>
        <p:txBody>
          <a:bodyPr wrap="square" rtlCol="0">
            <a:spAutoFit/>
          </a:bodyPr>
          <a:lstStyle/>
          <a:p>
            <a:r>
              <a:rPr lang="es-MX" sz="1600" b="1" dirty="0">
                <a:solidFill>
                  <a:srgbClr val="7EB92A"/>
                </a:solidFill>
              </a:rPr>
              <a:t>Modificaciones POECA </a:t>
            </a:r>
          </a:p>
          <a:p>
            <a:r>
              <a:rPr lang="es-MX" sz="1600" b="1" dirty="0">
                <a:solidFill>
                  <a:srgbClr val="7EB92A"/>
                </a:solidFill>
              </a:rPr>
              <a:t>Pandemia COVID-19</a:t>
            </a:r>
          </a:p>
        </p:txBody>
      </p:sp>
      <p:sp>
        <p:nvSpPr>
          <p:cNvPr id="26" name="CuadroTexto 25">
            <a:extLst>
              <a:ext uri="{FF2B5EF4-FFF2-40B4-BE49-F238E27FC236}">
                <a16:creationId xmlns:a16="http://schemas.microsoft.com/office/drawing/2014/main" xmlns="" id="{972E35EA-2C3D-9CDB-7C0F-363AE855FC6A}"/>
              </a:ext>
            </a:extLst>
          </p:cNvPr>
          <p:cNvSpPr txBox="1"/>
          <p:nvPr/>
        </p:nvSpPr>
        <p:spPr>
          <a:xfrm>
            <a:off x="2151921" y="1926631"/>
            <a:ext cx="2309445" cy="1508105"/>
          </a:xfrm>
          <a:prstGeom prst="rect">
            <a:avLst/>
          </a:prstGeom>
          <a:noFill/>
        </p:spPr>
        <p:txBody>
          <a:bodyPr wrap="square" rtlCol="0">
            <a:spAutoFit/>
          </a:bodyPr>
          <a:lstStyle/>
          <a:p>
            <a:r>
              <a:rPr lang="es-MX" sz="1600" b="1" dirty="0">
                <a:solidFill>
                  <a:srgbClr val="7EB92A"/>
                </a:solidFill>
              </a:rPr>
              <a:t>Acuerdo Metropolitano #16 - PIGECA</a:t>
            </a:r>
          </a:p>
          <a:p>
            <a:endParaRPr lang="es-MX" sz="1200" dirty="0">
              <a:solidFill>
                <a:schemeClr val="bg1"/>
              </a:solidFill>
            </a:endParaRPr>
          </a:p>
          <a:p>
            <a:r>
              <a:rPr lang="es-MX" sz="1200" dirty="0" smtClean="0">
                <a:solidFill>
                  <a:schemeClr val="bg1"/>
                </a:solidFill>
              </a:rPr>
              <a:t>Resolución </a:t>
            </a:r>
            <a:r>
              <a:rPr lang="es-MX" sz="1200" dirty="0">
                <a:solidFill>
                  <a:schemeClr val="bg1"/>
                </a:solidFill>
              </a:rPr>
              <a:t>Metropolitana </a:t>
            </a:r>
          </a:p>
          <a:p>
            <a:r>
              <a:rPr lang="es-MX" sz="1200" dirty="0">
                <a:solidFill>
                  <a:schemeClr val="bg1"/>
                </a:solidFill>
              </a:rPr>
              <a:t>912/2017. Fuentes Fijas </a:t>
            </a:r>
          </a:p>
          <a:p>
            <a:r>
              <a:rPr lang="es-MX" sz="1200" dirty="0">
                <a:solidFill>
                  <a:schemeClr val="bg1"/>
                </a:solidFill>
              </a:rPr>
              <a:t>911/2017. Transporte carga</a:t>
            </a:r>
          </a:p>
          <a:p>
            <a:r>
              <a:rPr lang="es-MX" sz="1200" dirty="0">
                <a:solidFill>
                  <a:schemeClr val="bg1"/>
                </a:solidFill>
              </a:rPr>
              <a:t>1379/2017. Planes MES</a:t>
            </a:r>
            <a:endParaRPr lang="es-CO" sz="1200" dirty="0">
              <a:solidFill>
                <a:schemeClr val="bg1"/>
              </a:solidFill>
            </a:endParaRPr>
          </a:p>
        </p:txBody>
      </p:sp>
      <p:sp>
        <p:nvSpPr>
          <p:cNvPr id="27" name="CuadroTexto 26">
            <a:extLst>
              <a:ext uri="{FF2B5EF4-FFF2-40B4-BE49-F238E27FC236}">
                <a16:creationId xmlns:a16="http://schemas.microsoft.com/office/drawing/2014/main" xmlns="" id="{01EC6207-853B-CFAE-2D94-710168171137}"/>
              </a:ext>
            </a:extLst>
          </p:cNvPr>
          <p:cNvSpPr txBox="1"/>
          <p:nvPr/>
        </p:nvSpPr>
        <p:spPr>
          <a:xfrm>
            <a:off x="7701462" y="1926631"/>
            <a:ext cx="2757083" cy="535531"/>
          </a:xfrm>
          <a:prstGeom prst="rect">
            <a:avLst/>
          </a:prstGeom>
          <a:noFill/>
        </p:spPr>
        <p:txBody>
          <a:bodyPr wrap="square" rtlCol="0">
            <a:spAutoFit/>
          </a:bodyPr>
          <a:lstStyle/>
          <a:p>
            <a:pPr marL="0" lvl="1" defTabSz="651065">
              <a:lnSpc>
                <a:spcPct val="90000"/>
              </a:lnSpc>
              <a:spcBef>
                <a:spcPct val="0"/>
              </a:spcBef>
              <a:spcAft>
                <a:spcPct val="15000"/>
              </a:spcAft>
            </a:pPr>
            <a:r>
              <a:rPr lang="es-CO" sz="1600" b="1" dirty="0">
                <a:solidFill>
                  <a:srgbClr val="7EB92A"/>
                </a:solidFill>
              </a:rPr>
              <a:t>Fortalecimiento análisis  aporte de emisiones externas</a:t>
            </a:r>
            <a:endParaRPr lang="x-none" sz="1600" b="1" dirty="0">
              <a:solidFill>
                <a:srgbClr val="7EB92A"/>
              </a:solidFill>
            </a:endParaRPr>
          </a:p>
        </p:txBody>
      </p:sp>
      <p:cxnSp>
        <p:nvCxnSpPr>
          <p:cNvPr id="47" name="Conector recto 46">
            <a:extLst>
              <a:ext uri="{FF2B5EF4-FFF2-40B4-BE49-F238E27FC236}">
                <a16:creationId xmlns:a16="http://schemas.microsoft.com/office/drawing/2014/main" xmlns="" id="{887D349F-FE78-534E-372F-BB8FAAED22BF}"/>
              </a:ext>
            </a:extLst>
          </p:cNvPr>
          <p:cNvCxnSpPr>
            <a:cxnSpLocks/>
          </p:cNvCxnSpPr>
          <p:nvPr/>
        </p:nvCxnSpPr>
        <p:spPr>
          <a:xfrm flipH="1" flipV="1">
            <a:off x="2133961" y="2010236"/>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xmlns="" id="{2AB149D9-E7FB-315E-B7F5-682DCE39F46D}"/>
              </a:ext>
            </a:extLst>
          </p:cNvPr>
          <p:cNvCxnSpPr/>
          <p:nvPr/>
        </p:nvCxnSpPr>
        <p:spPr>
          <a:xfrm flipH="1" flipV="1">
            <a:off x="7691289" y="2010236"/>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xmlns="" id="{D77228A0-D02A-27D6-09C5-1A54C88D6122}"/>
              </a:ext>
            </a:extLst>
          </p:cNvPr>
          <p:cNvCxnSpPr/>
          <p:nvPr/>
        </p:nvCxnSpPr>
        <p:spPr>
          <a:xfrm flipH="1" flipV="1">
            <a:off x="3575764" y="4057697"/>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xmlns="" id="{91154D79-87F5-D795-805E-0CDCB3CC5487}"/>
              </a:ext>
            </a:extLst>
          </p:cNvPr>
          <p:cNvCxnSpPr/>
          <p:nvPr/>
        </p:nvCxnSpPr>
        <p:spPr>
          <a:xfrm flipH="1" flipV="1">
            <a:off x="767282" y="4057697"/>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xmlns="" id="{5EA659CA-648A-FF47-F47B-57E1B3F63CA0}"/>
              </a:ext>
            </a:extLst>
          </p:cNvPr>
          <p:cNvCxnSpPr/>
          <p:nvPr/>
        </p:nvCxnSpPr>
        <p:spPr>
          <a:xfrm flipH="1" flipV="1">
            <a:off x="6374306" y="4057697"/>
            <a:ext cx="1" cy="1589235"/>
          </a:xfrm>
          <a:prstGeom prst="line">
            <a:avLst/>
          </a:prstGeom>
          <a:ln w="12700">
            <a:solidFill>
              <a:srgbClr val="7EB92A"/>
            </a:solidFill>
          </a:ln>
        </p:spPr>
        <p:style>
          <a:lnRef idx="1">
            <a:schemeClr val="accent1"/>
          </a:lnRef>
          <a:fillRef idx="0">
            <a:schemeClr val="accent1"/>
          </a:fillRef>
          <a:effectRef idx="0">
            <a:schemeClr val="accent1"/>
          </a:effectRef>
          <a:fontRef idx="minor">
            <a:schemeClr val="tx1"/>
          </a:fontRef>
        </p:style>
      </p:cxnSp>
      <p:sp>
        <p:nvSpPr>
          <p:cNvPr id="38" name="Elipse 37">
            <a:extLst>
              <a:ext uri="{FF2B5EF4-FFF2-40B4-BE49-F238E27FC236}">
                <a16:creationId xmlns:a16="http://schemas.microsoft.com/office/drawing/2014/main" xmlns="" id="{F0BA2AE8-F913-F142-6B24-0232388034F5}"/>
              </a:ext>
            </a:extLst>
          </p:cNvPr>
          <p:cNvSpPr/>
          <p:nvPr/>
        </p:nvSpPr>
        <p:spPr>
          <a:xfrm>
            <a:off x="8857783"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2022</a:t>
            </a:r>
          </a:p>
        </p:txBody>
      </p:sp>
      <p:sp>
        <p:nvSpPr>
          <p:cNvPr id="39" name="Elipse 38">
            <a:extLst>
              <a:ext uri="{FF2B5EF4-FFF2-40B4-BE49-F238E27FC236}">
                <a16:creationId xmlns:a16="http://schemas.microsoft.com/office/drawing/2014/main" xmlns="" id="{777534C3-E1AC-7EF7-C225-2E7467B15619}"/>
              </a:ext>
            </a:extLst>
          </p:cNvPr>
          <p:cNvSpPr/>
          <p:nvPr/>
        </p:nvSpPr>
        <p:spPr>
          <a:xfrm>
            <a:off x="7461596"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2021</a:t>
            </a:r>
          </a:p>
        </p:txBody>
      </p:sp>
      <p:sp>
        <p:nvSpPr>
          <p:cNvPr id="40" name="Elipse 39">
            <a:extLst>
              <a:ext uri="{FF2B5EF4-FFF2-40B4-BE49-F238E27FC236}">
                <a16:creationId xmlns:a16="http://schemas.microsoft.com/office/drawing/2014/main" xmlns="" id="{7F6DBE84-9D22-E5AB-67F0-AA7748B66134}"/>
              </a:ext>
            </a:extLst>
          </p:cNvPr>
          <p:cNvSpPr/>
          <p:nvPr/>
        </p:nvSpPr>
        <p:spPr>
          <a:xfrm>
            <a:off x="6065410" y="3599471"/>
            <a:ext cx="537317" cy="53731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bg1"/>
                </a:solidFill>
              </a:rPr>
              <a:t>2020</a:t>
            </a:r>
          </a:p>
        </p:txBody>
      </p:sp>
      <p:sp>
        <p:nvSpPr>
          <p:cNvPr id="41" name="Elipse 40">
            <a:extLst>
              <a:ext uri="{FF2B5EF4-FFF2-40B4-BE49-F238E27FC236}">
                <a16:creationId xmlns:a16="http://schemas.microsoft.com/office/drawing/2014/main" xmlns="" id="{3C4FF122-5B71-5DEE-27F6-862CBCA53E8E}"/>
              </a:ext>
            </a:extLst>
          </p:cNvPr>
          <p:cNvSpPr/>
          <p:nvPr/>
        </p:nvSpPr>
        <p:spPr>
          <a:xfrm>
            <a:off x="4669224"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2019</a:t>
            </a:r>
          </a:p>
        </p:txBody>
      </p:sp>
      <p:sp>
        <p:nvSpPr>
          <p:cNvPr id="42" name="Elipse 41">
            <a:extLst>
              <a:ext uri="{FF2B5EF4-FFF2-40B4-BE49-F238E27FC236}">
                <a16:creationId xmlns:a16="http://schemas.microsoft.com/office/drawing/2014/main" xmlns="" id="{68392064-FBFE-A1E3-50C9-F9BBC0E0D52E}"/>
              </a:ext>
            </a:extLst>
          </p:cNvPr>
          <p:cNvSpPr/>
          <p:nvPr/>
        </p:nvSpPr>
        <p:spPr>
          <a:xfrm>
            <a:off x="3273038"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2018</a:t>
            </a:r>
          </a:p>
        </p:txBody>
      </p:sp>
      <p:sp>
        <p:nvSpPr>
          <p:cNvPr id="43" name="Elipse 42">
            <a:extLst>
              <a:ext uri="{FF2B5EF4-FFF2-40B4-BE49-F238E27FC236}">
                <a16:creationId xmlns:a16="http://schemas.microsoft.com/office/drawing/2014/main" xmlns="" id="{44891BBD-85AA-497A-67A0-1372602098D4}"/>
              </a:ext>
            </a:extLst>
          </p:cNvPr>
          <p:cNvSpPr/>
          <p:nvPr/>
        </p:nvSpPr>
        <p:spPr>
          <a:xfrm>
            <a:off x="1876851" y="3599471"/>
            <a:ext cx="537317" cy="537317"/>
          </a:xfrm>
          <a:prstGeom prst="ellipse">
            <a:avLst/>
          </a:prstGeom>
          <a:solidFill>
            <a:srgbClr val="7EB92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bg1"/>
                </a:solidFill>
              </a:rPr>
              <a:t>2017</a:t>
            </a:r>
          </a:p>
        </p:txBody>
      </p:sp>
      <p:sp>
        <p:nvSpPr>
          <p:cNvPr id="44" name="Elipse 43">
            <a:extLst>
              <a:ext uri="{FF2B5EF4-FFF2-40B4-BE49-F238E27FC236}">
                <a16:creationId xmlns:a16="http://schemas.microsoft.com/office/drawing/2014/main" xmlns="" id="{64EB9C4C-7873-0969-54E1-7A5FF64C4A4D}"/>
              </a:ext>
            </a:extLst>
          </p:cNvPr>
          <p:cNvSpPr/>
          <p:nvPr/>
        </p:nvSpPr>
        <p:spPr>
          <a:xfrm>
            <a:off x="480664" y="3599471"/>
            <a:ext cx="537317" cy="5373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O" sz="1400" b="1" dirty="0">
                <a:solidFill>
                  <a:schemeClr val="tx1"/>
                </a:solidFill>
              </a:rPr>
              <a:t>2016</a:t>
            </a:r>
          </a:p>
        </p:txBody>
      </p:sp>
      <p:sp>
        <p:nvSpPr>
          <p:cNvPr id="23" name="CuadroTexto 22">
            <a:extLst>
              <a:ext uri="{FF2B5EF4-FFF2-40B4-BE49-F238E27FC236}">
                <a16:creationId xmlns:a16="http://schemas.microsoft.com/office/drawing/2014/main" xmlns="" id="{726DF916-4DD9-C778-CFA1-8E44E723840E}"/>
              </a:ext>
            </a:extLst>
          </p:cNvPr>
          <p:cNvSpPr txBox="1"/>
          <p:nvPr/>
        </p:nvSpPr>
        <p:spPr>
          <a:xfrm>
            <a:off x="9156830" y="4147670"/>
            <a:ext cx="1878710" cy="1384995"/>
          </a:xfrm>
          <a:prstGeom prst="rect">
            <a:avLst/>
          </a:prstGeom>
          <a:noFill/>
        </p:spPr>
        <p:txBody>
          <a:bodyPr wrap="square" rtlCol="0">
            <a:spAutoFit/>
          </a:bodyPr>
          <a:lstStyle/>
          <a:p>
            <a:r>
              <a:rPr lang="es-MX" sz="1200" dirty="0">
                <a:solidFill>
                  <a:schemeClr val="bg1"/>
                </a:solidFill>
              </a:rPr>
              <a:t>Resolución 1371</a:t>
            </a:r>
            <a:br>
              <a:rPr lang="es-MX" sz="1200" dirty="0">
                <a:solidFill>
                  <a:schemeClr val="bg1"/>
                </a:solidFill>
              </a:rPr>
            </a:br>
            <a:r>
              <a:rPr lang="es-MX" sz="1200" dirty="0">
                <a:solidFill>
                  <a:schemeClr val="bg1"/>
                </a:solidFill>
              </a:rPr>
              <a:t>Fuentes Fijas </a:t>
            </a:r>
          </a:p>
          <a:p>
            <a:r>
              <a:rPr lang="es-MX" sz="1200" dirty="0">
                <a:solidFill>
                  <a:schemeClr val="bg1"/>
                </a:solidFill>
              </a:rPr>
              <a:t>1966 Monitoreo continuo</a:t>
            </a:r>
          </a:p>
          <a:p>
            <a:endParaRPr lang="es-MX" sz="1200" dirty="0">
              <a:solidFill>
                <a:schemeClr val="bg1"/>
              </a:solidFill>
            </a:endParaRPr>
          </a:p>
          <a:p>
            <a:r>
              <a:rPr lang="es-MX" sz="1200" dirty="0">
                <a:solidFill>
                  <a:schemeClr val="bg1"/>
                </a:solidFill>
              </a:rPr>
              <a:t>Acuerdo Metropolitano #7 Modifico parcialmente</a:t>
            </a:r>
            <a:br>
              <a:rPr lang="es-MX" sz="1200" dirty="0">
                <a:solidFill>
                  <a:schemeClr val="bg1"/>
                </a:solidFill>
              </a:rPr>
            </a:br>
            <a:r>
              <a:rPr lang="es-MX" sz="1200" dirty="0">
                <a:solidFill>
                  <a:schemeClr val="bg1"/>
                </a:solidFill>
              </a:rPr>
              <a:t>AM 04</a:t>
            </a:r>
            <a:endParaRPr lang="es-CO" sz="1200" dirty="0">
              <a:solidFill>
                <a:schemeClr val="bg1"/>
              </a:solidFill>
            </a:endParaRPr>
          </a:p>
        </p:txBody>
      </p:sp>
      <p:cxnSp>
        <p:nvCxnSpPr>
          <p:cNvPr id="24" name="Conector recto 23">
            <a:extLst>
              <a:ext uri="{FF2B5EF4-FFF2-40B4-BE49-F238E27FC236}">
                <a16:creationId xmlns:a16="http://schemas.microsoft.com/office/drawing/2014/main" xmlns="" id="{153A23B2-6A8A-27FD-A828-0DB2A50FD7F9}"/>
              </a:ext>
            </a:extLst>
          </p:cNvPr>
          <p:cNvCxnSpPr/>
          <p:nvPr/>
        </p:nvCxnSpPr>
        <p:spPr>
          <a:xfrm flipH="1" flipV="1">
            <a:off x="9127981" y="4057697"/>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xmlns="" id="{DE418990-87F8-20BF-49B3-F2F30BA7ACB3}"/>
              </a:ext>
            </a:extLst>
          </p:cNvPr>
          <p:cNvSpPr txBox="1"/>
          <p:nvPr/>
        </p:nvSpPr>
        <p:spPr>
          <a:xfrm>
            <a:off x="4934561" y="1926631"/>
            <a:ext cx="2301489" cy="1384995"/>
          </a:xfrm>
          <a:prstGeom prst="rect">
            <a:avLst/>
          </a:prstGeom>
          <a:noFill/>
        </p:spPr>
        <p:txBody>
          <a:bodyPr wrap="square" rtlCol="0">
            <a:spAutoFit/>
          </a:bodyPr>
          <a:lstStyle/>
          <a:p>
            <a:r>
              <a:rPr lang="es-MX" sz="1600" b="1" dirty="0">
                <a:solidFill>
                  <a:srgbClr val="7EB92A"/>
                </a:solidFill>
              </a:rPr>
              <a:t>Res. Metrop. </a:t>
            </a:r>
          </a:p>
          <a:p>
            <a:r>
              <a:rPr lang="es-MX" sz="1600" b="1" dirty="0">
                <a:solidFill>
                  <a:srgbClr val="7EB92A"/>
                </a:solidFill>
              </a:rPr>
              <a:t>2712/2019 y 37702019 </a:t>
            </a:r>
          </a:p>
          <a:p>
            <a:r>
              <a:rPr lang="es-MX" sz="1600" b="1" dirty="0">
                <a:solidFill>
                  <a:srgbClr val="7EB92A"/>
                </a:solidFill>
              </a:rPr>
              <a:t>ZUAP FF</a:t>
            </a:r>
          </a:p>
          <a:p>
            <a:endParaRPr lang="es-MX" sz="1200" dirty="0">
              <a:solidFill>
                <a:schemeClr val="bg1"/>
              </a:solidFill>
            </a:endParaRPr>
          </a:p>
          <a:p>
            <a:r>
              <a:rPr lang="es-MX" sz="1200" dirty="0">
                <a:solidFill>
                  <a:schemeClr val="bg1"/>
                </a:solidFill>
              </a:rPr>
              <a:t>Res. Metropolitana </a:t>
            </a:r>
          </a:p>
          <a:p>
            <a:r>
              <a:rPr lang="es-MX" sz="1200" dirty="0">
                <a:solidFill>
                  <a:schemeClr val="bg1"/>
                </a:solidFill>
              </a:rPr>
              <a:t>334/2019</a:t>
            </a:r>
            <a:endParaRPr lang="es-CO" sz="1200" dirty="0">
              <a:solidFill>
                <a:schemeClr val="bg1"/>
              </a:solidFill>
            </a:endParaRPr>
          </a:p>
        </p:txBody>
      </p:sp>
      <p:cxnSp>
        <p:nvCxnSpPr>
          <p:cNvPr id="29" name="Conector recto 28">
            <a:extLst>
              <a:ext uri="{FF2B5EF4-FFF2-40B4-BE49-F238E27FC236}">
                <a16:creationId xmlns:a16="http://schemas.microsoft.com/office/drawing/2014/main" xmlns="" id="{C61980F3-A563-65BD-26F7-FEBE05BF1B1B}"/>
              </a:ext>
            </a:extLst>
          </p:cNvPr>
          <p:cNvCxnSpPr>
            <a:cxnSpLocks/>
          </p:cNvCxnSpPr>
          <p:nvPr/>
        </p:nvCxnSpPr>
        <p:spPr>
          <a:xfrm flipH="1" flipV="1">
            <a:off x="4916601" y="2010236"/>
            <a:ext cx="1" cy="15892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617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E5DCE4-CF45-FA73-8FE3-AD4F6A8E37AA}"/>
              </a:ext>
            </a:extLst>
          </p:cNvPr>
          <p:cNvSpPr>
            <a:spLocks noGrp="1"/>
          </p:cNvSpPr>
          <p:nvPr>
            <p:ph type="title"/>
          </p:nvPr>
        </p:nvSpPr>
        <p:spPr>
          <a:xfrm>
            <a:off x="0" y="0"/>
            <a:ext cx="11160125" cy="1323984"/>
          </a:xfrm>
        </p:spPr>
        <p:txBody>
          <a:bodyPr/>
          <a:lstStyle/>
          <a:p>
            <a:pPr lvl="0"/>
            <a:r>
              <a:rPr lang="es-CO" sz="3600" dirty="0">
                <a:latin typeface="Calibri" panose="020F0502020204030204" pitchFamily="34" charset="0"/>
                <a:cs typeface="Calibri" panose="020F0502020204030204" pitchFamily="34" charset="0"/>
                <a:sym typeface="Verdana"/>
              </a:rPr>
              <a:t> Evolución de la calidad del aire en el Valle de Aburrá</a:t>
            </a:r>
            <a:endParaRPr lang="es-CO" dirty="0">
              <a:latin typeface="Calibri" panose="020F0502020204030204" pitchFamily="34" charset="0"/>
              <a:cs typeface="Calibri" panose="020F0502020204030204" pitchFamily="34" charset="0"/>
            </a:endParaRPr>
          </a:p>
        </p:txBody>
      </p:sp>
      <p:pic>
        <p:nvPicPr>
          <p:cNvPr id="4" name="Imagen 3" descr="Gráfico, Histograma&#10;&#10;Descripción generada automáticamente">
            <a:extLst>
              <a:ext uri="{FF2B5EF4-FFF2-40B4-BE49-F238E27FC236}">
                <a16:creationId xmlns:a16="http://schemas.microsoft.com/office/drawing/2014/main" xmlns="" id="{9E1B323A-DED3-E4F5-4A0C-580B7A526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92" y="1475603"/>
            <a:ext cx="7852375" cy="4917750"/>
          </a:xfrm>
          <a:prstGeom prst="rect">
            <a:avLst/>
          </a:prstGeom>
        </p:spPr>
      </p:pic>
      <p:sp>
        <p:nvSpPr>
          <p:cNvPr id="3" name="Rectángulo 2">
            <a:extLst>
              <a:ext uri="{FF2B5EF4-FFF2-40B4-BE49-F238E27FC236}">
                <a16:creationId xmlns:a16="http://schemas.microsoft.com/office/drawing/2014/main" xmlns="" id="{E9E7F52B-103E-7149-8A4E-EE9E85A06B15}"/>
              </a:ext>
            </a:extLst>
          </p:cNvPr>
          <p:cNvSpPr/>
          <p:nvPr/>
        </p:nvSpPr>
        <p:spPr>
          <a:xfrm>
            <a:off x="8152667" y="1997839"/>
            <a:ext cx="2561805" cy="2862322"/>
          </a:xfrm>
          <a:prstGeom prst="rect">
            <a:avLst/>
          </a:prstGeom>
        </p:spPr>
        <p:txBody>
          <a:bodyPr wrap="square">
            <a:spAutoFit/>
          </a:bodyPr>
          <a:lstStyle/>
          <a:p>
            <a:pPr marL="285750" indent="-285750" algn="just">
              <a:buClr>
                <a:srgbClr val="F7AA00"/>
              </a:buClr>
              <a:buFont typeface="Wingdings" pitchFamily="2" charset="2"/>
              <a:buChar char="Ø"/>
            </a:pPr>
            <a:r>
              <a:rPr lang="es-MX" b="1" dirty="0">
                <a:solidFill>
                  <a:srgbClr val="002851"/>
                </a:solidFill>
              </a:rPr>
              <a:t>Se presenta una reducción en las concentraciones </a:t>
            </a:r>
            <a:br>
              <a:rPr lang="es-MX" b="1" dirty="0">
                <a:solidFill>
                  <a:srgbClr val="002851"/>
                </a:solidFill>
              </a:rPr>
            </a:br>
            <a:r>
              <a:rPr lang="es-MX" b="1" dirty="0">
                <a:solidFill>
                  <a:srgbClr val="002851"/>
                </a:solidFill>
              </a:rPr>
              <a:t>de PM 2.5 a partir </a:t>
            </a:r>
            <a:br>
              <a:rPr lang="es-MX" b="1" dirty="0">
                <a:solidFill>
                  <a:srgbClr val="002851"/>
                </a:solidFill>
              </a:rPr>
            </a:br>
            <a:r>
              <a:rPr lang="es-MX" b="1" dirty="0">
                <a:solidFill>
                  <a:srgbClr val="002851"/>
                </a:solidFill>
              </a:rPr>
              <a:t>de la implementación del PIGECA (2016).</a:t>
            </a:r>
          </a:p>
          <a:p>
            <a:pPr marL="285750" indent="-285750" algn="just">
              <a:buClr>
                <a:srgbClr val="F7AA00"/>
              </a:buClr>
              <a:buFont typeface="Wingdings" pitchFamily="2" charset="2"/>
              <a:buChar char="Ø"/>
            </a:pPr>
            <a:endParaRPr lang="es-MX" b="1" dirty="0">
              <a:solidFill>
                <a:srgbClr val="002851"/>
              </a:solidFill>
            </a:endParaRPr>
          </a:p>
          <a:p>
            <a:pPr marL="285750" indent="-285750" algn="just">
              <a:buClr>
                <a:srgbClr val="F7AA00"/>
              </a:buClr>
              <a:buFont typeface="Wingdings" pitchFamily="2" charset="2"/>
              <a:buChar char="Ø"/>
            </a:pPr>
            <a:r>
              <a:rPr lang="es-MX" b="1" dirty="0">
                <a:solidFill>
                  <a:srgbClr val="002851"/>
                </a:solidFill>
              </a:rPr>
              <a:t>Hay incidencia de las fuentes externas</a:t>
            </a:r>
            <a:br>
              <a:rPr lang="es-MX" b="1" dirty="0">
                <a:solidFill>
                  <a:srgbClr val="002851"/>
                </a:solidFill>
              </a:rPr>
            </a:br>
            <a:r>
              <a:rPr lang="es-MX" b="1" dirty="0">
                <a:solidFill>
                  <a:srgbClr val="002851"/>
                </a:solidFill>
              </a:rPr>
              <a:t>en el Valle de Aburrá</a:t>
            </a:r>
            <a:r>
              <a:rPr lang="es-MX" b="1" dirty="0">
                <a:solidFill>
                  <a:srgbClr val="28347D"/>
                </a:solidFill>
              </a:rPr>
              <a:t>.</a:t>
            </a:r>
          </a:p>
        </p:txBody>
      </p:sp>
    </p:spTree>
    <p:extLst>
      <p:ext uri="{BB962C8B-B14F-4D97-AF65-F5344CB8AC3E}">
        <p14:creationId xmlns:p14="http://schemas.microsoft.com/office/powerpoint/2010/main" val="1957354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xmlns="" id="{BE1AAC10-2F95-420F-B77B-57DA8ADA8D5C}"/>
              </a:ext>
            </a:extLst>
          </p:cNvPr>
          <p:cNvSpPr>
            <a:spLocks noGrp="1"/>
          </p:cNvSpPr>
          <p:nvPr>
            <p:ph type="title"/>
          </p:nvPr>
        </p:nvSpPr>
        <p:spPr>
          <a:xfrm>
            <a:off x="0" y="1"/>
            <a:ext cx="11160125" cy="1323984"/>
          </a:xfrm>
        </p:spPr>
        <p:txBody>
          <a:bodyPr/>
          <a:lstStyle/>
          <a:p>
            <a:r>
              <a:rPr lang="es-CO" dirty="0"/>
              <a:t>Plan Integral de Gestión de la Calidad del Aire </a:t>
            </a:r>
            <a:r>
              <a:rPr lang="es-CO" sz="2800" dirty="0"/>
              <a:t>(2017-2030)</a:t>
            </a:r>
            <a:endParaRPr lang="es-CO" dirty="0"/>
          </a:p>
        </p:txBody>
      </p:sp>
      <p:sp>
        <p:nvSpPr>
          <p:cNvPr id="12" name="CuadroTexto 11">
            <a:extLst>
              <a:ext uri="{FF2B5EF4-FFF2-40B4-BE49-F238E27FC236}">
                <a16:creationId xmlns:a16="http://schemas.microsoft.com/office/drawing/2014/main" xmlns="" id="{268F1C3F-D78B-43BE-B962-F6C9D3A3A99C}"/>
              </a:ext>
            </a:extLst>
          </p:cNvPr>
          <p:cNvSpPr txBox="1"/>
          <p:nvPr/>
        </p:nvSpPr>
        <p:spPr>
          <a:xfrm>
            <a:off x="153509" y="1739347"/>
            <a:ext cx="2327043" cy="844690"/>
          </a:xfrm>
          <a:prstGeom prst="rect">
            <a:avLst/>
          </a:prstGeom>
          <a:noFill/>
        </p:spPr>
        <p:txBody>
          <a:bodyPr wrap="square">
            <a:spAutoFit/>
          </a:bodyPr>
          <a:lstStyle/>
          <a:p>
            <a:r>
              <a:rPr lang="es-CO" sz="4800" b="1" dirty="0">
                <a:solidFill>
                  <a:srgbClr val="7EB92A"/>
                </a:solidFill>
              </a:rPr>
              <a:t>PIGECA</a:t>
            </a:r>
          </a:p>
        </p:txBody>
      </p:sp>
      <p:sp>
        <p:nvSpPr>
          <p:cNvPr id="13" name="CuadroTexto 12">
            <a:extLst>
              <a:ext uri="{FF2B5EF4-FFF2-40B4-BE49-F238E27FC236}">
                <a16:creationId xmlns:a16="http://schemas.microsoft.com/office/drawing/2014/main" xmlns="" id="{5AE89CDC-95E7-4A59-9323-AC71FB68C4FF}"/>
              </a:ext>
            </a:extLst>
          </p:cNvPr>
          <p:cNvSpPr txBox="1"/>
          <p:nvPr/>
        </p:nvSpPr>
        <p:spPr>
          <a:xfrm>
            <a:off x="153510" y="2473358"/>
            <a:ext cx="2592555" cy="1323439"/>
          </a:xfrm>
          <a:prstGeom prst="rect">
            <a:avLst/>
          </a:prstGeom>
          <a:noFill/>
        </p:spPr>
        <p:txBody>
          <a:bodyPr wrap="square">
            <a:spAutoFit/>
          </a:bodyPr>
          <a:lstStyle/>
          <a:p>
            <a:pPr algn="just"/>
            <a:r>
              <a:rPr lang="es-CO" sz="2000" b="1" dirty="0">
                <a:solidFill>
                  <a:srgbClr val="002851"/>
                </a:solidFill>
                <a:ea typeface="+mj-ea"/>
                <a:cs typeface="+mj-cs"/>
              </a:rPr>
              <a:t>Perspectivas de la calidad del Aire en el Valle de Aburrá desde un  enfoque</a:t>
            </a:r>
            <a:r>
              <a:rPr lang="es-CO" sz="2000" b="1" dirty="0">
                <a:solidFill>
                  <a:srgbClr val="002851"/>
                </a:solidFill>
              </a:rPr>
              <a:t> </a:t>
            </a:r>
            <a:r>
              <a:rPr lang="es-CO" sz="2000" b="1" dirty="0">
                <a:solidFill>
                  <a:srgbClr val="002851"/>
                </a:solidFill>
                <a:ea typeface="+mj-ea"/>
                <a:cs typeface="+mj-cs"/>
              </a:rPr>
              <a:t>sistémico.</a:t>
            </a:r>
          </a:p>
        </p:txBody>
      </p:sp>
      <p:grpSp>
        <p:nvGrpSpPr>
          <p:cNvPr id="14" name="Grupo 13">
            <a:extLst>
              <a:ext uri="{FF2B5EF4-FFF2-40B4-BE49-F238E27FC236}">
                <a16:creationId xmlns:a16="http://schemas.microsoft.com/office/drawing/2014/main" xmlns="" id="{635B6219-1183-4B86-9DF0-9371A543D46B}"/>
              </a:ext>
            </a:extLst>
          </p:cNvPr>
          <p:cNvGrpSpPr/>
          <p:nvPr/>
        </p:nvGrpSpPr>
        <p:grpSpPr>
          <a:xfrm>
            <a:off x="2916245" y="1499976"/>
            <a:ext cx="1221962" cy="2226125"/>
            <a:chOff x="2830065" y="1657765"/>
            <a:chExt cx="1221962" cy="2331806"/>
          </a:xfrm>
        </p:grpSpPr>
        <p:sp>
          <p:nvSpPr>
            <p:cNvPr id="15" name="Rectángulo 14">
              <a:extLst>
                <a:ext uri="{FF2B5EF4-FFF2-40B4-BE49-F238E27FC236}">
                  <a16:creationId xmlns:a16="http://schemas.microsoft.com/office/drawing/2014/main" xmlns="" id="{EAEBCECC-014A-4881-AF2D-C989F4C92CE7}"/>
                </a:ext>
              </a:extLst>
            </p:cNvPr>
            <p:cNvSpPr/>
            <p:nvPr/>
          </p:nvSpPr>
          <p:spPr>
            <a:xfrm>
              <a:off x="2830065" y="1657765"/>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6" name="Rectángulo 15">
              <a:extLst>
                <a:ext uri="{FF2B5EF4-FFF2-40B4-BE49-F238E27FC236}">
                  <a16:creationId xmlns:a16="http://schemas.microsoft.com/office/drawing/2014/main" xmlns="" id="{26041804-5C1B-4621-8BE6-87B0DDB6FAB9}"/>
                </a:ext>
              </a:extLst>
            </p:cNvPr>
            <p:cNvSpPr/>
            <p:nvPr/>
          </p:nvSpPr>
          <p:spPr>
            <a:xfrm>
              <a:off x="2941882" y="1746302"/>
              <a:ext cx="1000686" cy="955134"/>
            </a:xfrm>
            <a:prstGeom prst="rect">
              <a:avLst/>
            </a:prstGeom>
            <a:blipFill>
              <a:blip r:embed="rId3"/>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17" name="Forma libre 14">
              <a:extLst>
                <a:ext uri="{FF2B5EF4-FFF2-40B4-BE49-F238E27FC236}">
                  <a16:creationId xmlns:a16="http://schemas.microsoft.com/office/drawing/2014/main" xmlns="" id="{2DBD8E95-3FD6-4622-9F67-9B836737336A}"/>
                </a:ext>
              </a:extLst>
            </p:cNvPr>
            <p:cNvSpPr/>
            <p:nvPr/>
          </p:nvSpPr>
          <p:spPr>
            <a:xfrm>
              <a:off x="2830065" y="2727226"/>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Generación y aprovechamiento del conocimiento científico y la tecnología</a:t>
              </a:r>
              <a:endParaRPr lang="en-US" sz="1200" dirty="0">
                <a:solidFill>
                  <a:schemeClr val="tx1"/>
                </a:solidFill>
              </a:endParaRPr>
            </a:p>
          </p:txBody>
        </p:sp>
        <p:sp>
          <p:nvSpPr>
            <p:cNvPr id="18" name="Elipse 17">
              <a:extLst>
                <a:ext uri="{FF2B5EF4-FFF2-40B4-BE49-F238E27FC236}">
                  <a16:creationId xmlns:a16="http://schemas.microsoft.com/office/drawing/2014/main" xmlns="" id="{3DA7715C-C0A8-47A1-85FE-ABC5B495AAEB}"/>
                </a:ext>
              </a:extLst>
            </p:cNvPr>
            <p:cNvSpPr/>
            <p:nvPr/>
          </p:nvSpPr>
          <p:spPr>
            <a:xfrm>
              <a:off x="2889604" y="1718698"/>
              <a:ext cx="161722" cy="161722"/>
            </a:xfrm>
            <a:prstGeom prst="ellipse">
              <a:avLst/>
            </a:prstGeom>
            <a:solidFill>
              <a:srgbClr val="3551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1</a:t>
              </a:r>
              <a:endParaRPr lang="es-ES_tradnl" sz="1600" dirty="0">
                <a:solidFill>
                  <a:schemeClr val="tx1"/>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xmlns="" id="{D13EB0BB-D318-41C1-85D2-73CE57B9CD52}"/>
              </a:ext>
            </a:extLst>
          </p:cNvPr>
          <p:cNvGrpSpPr/>
          <p:nvPr/>
        </p:nvGrpSpPr>
        <p:grpSpPr>
          <a:xfrm>
            <a:off x="4237259" y="1499976"/>
            <a:ext cx="1221962" cy="2226125"/>
            <a:chOff x="4157542" y="1657765"/>
            <a:chExt cx="1221962" cy="2331806"/>
          </a:xfrm>
        </p:grpSpPr>
        <p:sp>
          <p:nvSpPr>
            <p:cNvPr id="20" name="Rectángulo 19">
              <a:extLst>
                <a:ext uri="{FF2B5EF4-FFF2-40B4-BE49-F238E27FC236}">
                  <a16:creationId xmlns:a16="http://schemas.microsoft.com/office/drawing/2014/main" xmlns="" id="{D016C496-8B8F-432E-9391-0AA03CAB97FC}"/>
                </a:ext>
              </a:extLst>
            </p:cNvPr>
            <p:cNvSpPr/>
            <p:nvPr/>
          </p:nvSpPr>
          <p:spPr>
            <a:xfrm>
              <a:off x="4157542" y="1657765"/>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1" name="Rectángulo 20">
              <a:extLst>
                <a:ext uri="{FF2B5EF4-FFF2-40B4-BE49-F238E27FC236}">
                  <a16:creationId xmlns:a16="http://schemas.microsoft.com/office/drawing/2014/main" xmlns="" id="{8FE8E594-08F9-4E31-B455-5CF1D1D33174}"/>
                </a:ext>
              </a:extLst>
            </p:cNvPr>
            <p:cNvSpPr/>
            <p:nvPr/>
          </p:nvSpPr>
          <p:spPr>
            <a:xfrm>
              <a:off x="4269359" y="1746302"/>
              <a:ext cx="1000686" cy="955134"/>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22" name="Forma libre 17">
              <a:extLst>
                <a:ext uri="{FF2B5EF4-FFF2-40B4-BE49-F238E27FC236}">
                  <a16:creationId xmlns:a16="http://schemas.microsoft.com/office/drawing/2014/main" xmlns="" id="{D606AB55-2696-478E-86AC-1D77A17D82DC}"/>
                </a:ext>
              </a:extLst>
            </p:cNvPr>
            <p:cNvSpPr/>
            <p:nvPr/>
          </p:nvSpPr>
          <p:spPr>
            <a:xfrm>
              <a:off x="4157542" y="2727226"/>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Planeación y ordenamiento territorial con criterios de sostenibilidad</a:t>
              </a:r>
              <a:endParaRPr lang="en-US" sz="1200" dirty="0">
                <a:solidFill>
                  <a:schemeClr val="tx1"/>
                </a:solidFill>
              </a:endParaRPr>
            </a:p>
          </p:txBody>
        </p:sp>
        <p:sp>
          <p:nvSpPr>
            <p:cNvPr id="23" name="Elipse 22">
              <a:extLst>
                <a:ext uri="{FF2B5EF4-FFF2-40B4-BE49-F238E27FC236}">
                  <a16:creationId xmlns:a16="http://schemas.microsoft.com/office/drawing/2014/main" xmlns="" id="{87A0374C-7E1F-45E6-B733-ABF5C7FD83D3}"/>
                </a:ext>
              </a:extLst>
            </p:cNvPr>
            <p:cNvSpPr/>
            <p:nvPr/>
          </p:nvSpPr>
          <p:spPr>
            <a:xfrm>
              <a:off x="4205048" y="1718697"/>
              <a:ext cx="161722" cy="161722"/>
            </a:xfrm>
            <a:prstGeom prst="ellipse">
              <a:avLst/>
            </a:prstGeom>
            <a:solidFill>
              <a:srgbClr val="29B2C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2</a:t>
              </a:r>
              <a:endParaRPr lang="es-ES_tradnl" sz="1400" dirty="0">
                <a:solidFill>
                  <a:schemeClr val="tx1"/>
                </a:solidFill>
                <a:latin typeface="Arial" panose="020B0604020202020204" pitchFamily="34" charset="0"/>
                <a:cs typeface="Arial" panose="020B0604020202020204" pitchFamily="34" charset="0"/>
              </a:endParaRPr>
            </a:p>
          </p:txBody>
        </p:sp>
      </p:grpSp>
      <p:grpSp>
        <p:nvGrpSpPr>
          <p:cNvPr id="24" name="Grupo 23">
            <a:extLst>
              <a:ext uri="{FF2B5EF4-FFF2-40B4-BE49-F238E27FC236}">
                <a16:creationId xmlns:a16="http://schemas.microsoft.com/office/drawing/2014/main" xmlns="" id="{5A78037F-6855-4F32-8C3B-923695409BB5}"/>
              </a:ext>
            </a:extLst>
          </p:cNvPr>
          <p:cNvGrpSpPr/>
          <p:nvPr/>
        </p:nvGrpSpPr>
        <p:grpSpPr>
          <a:xfrm>
            <a:off x="5558190" y="1499976"/>
            <a:ext cx="1221962" cy="2226125"/>
            <a:chOff x="5485018" y="1657765"/>
            <a:chExt cx="1221962" cy="2331806"/>
          </a:xfrm>
        </p:grpSpPr>
        <p:sp>
          <p:nvSpPr>
            <p:cNvPr id="25" name="Rectángulo 24">
              <a:extLst>
                <a:ext uri="{FF2B5EF4-FFF2-40B4-BE49-F238E27FC236}">
                  <a16:creationId xmlns:a16="http://schemas.microsoft.com/office/drawing/2014/main" xmlns="" id="{8F3A08BB-85CE-4C4B-B612-B9A0E09B9D78}"/>
                </a:ext>
              </a:extLst>
            </p:cNvPr>
            <p:cNvSpPr/>
            <p:nvPr/>
          </p:nvSpPr>
          <p:spPr>
            <a:xfrm>
              <a:off x="5485018" y="1657765"/>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6" name="Rectángulo 25">
              <a:extLst>
                <a:ext uri="{FF2B5EF4-FFF2-40B4-BE49-F238E27FC236}">
                  <a16:creationId xmlns:a16="http://schemas.microsoft.com/office/drawing/2014/main" xmlns="" id="{02DCBD02-68D1-4E9D-8B23-CAA35C64D37D}"/>
                </a:ext>
              </a:extLst>
            </p:cNvPr>
            <p:cNvSpPr/>
            <p:nvPr/>
          </p:nvSpPr>
          <p:spPr>
            <a:xfrm>
              <a:off x="5596835" y="1746302"/>
              <a:ext cx="1000686" cy="955134"/>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27" name="Forma libre 20">
              <a:extLst>
                <a:ext uri="{FF2B5EF4-FFF2-40B4-BE49-F238E27FC236}">
                  <a16:creationId xmlns:a16="http://schemas.microsoft.com/office/drawing/2014/main" xmlns="" id="{EA05A829-B2D9-4683-A714-AFB7E5398673}"/>
                </a:ext>
              </a:extLst>
            </p:cNvPr>
            <p:cNvSpPr/>
            <p:nvPr/>
          </p:nvSpPr>
          <p:spPr>
            <a:xfrm>
              <a:off x="5485018" y="2727226"/>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100" dirty="0">
                  <a:solidFill>
                    <a:schemeClr val="tx1"/>
                  </a:solidFill>
                </a:rPr>
                <a:t>Reducir el impacto ambiental de los viajes motorizados y promover un modelo de movilidad más eficiente</a:t>
              </a:r>
              <a:endParaRPr lang="en-US" sz="1100" dirty="0">
                <a:solidFill>
                  <a:schemeClr val="tx1"/>
                </a:solidFill>
              </a:endParaRPr>
            </a:p>
          </p:txBody>
        </p:sp>
        <p:sp>
          <p:nvSpPr>
            <p:cNvPr id="28" name="Elipse 27">
              <a:extLst>
                <a:ext uri="{FF2B5EF4-FFF2-40B4-BE49-F238E27FC236}">
                  <a16:creationId xmlns:a16="http://schemas.microsoft.com/office/drawing/2014/main" xmlns="" id="{733B3109-86C9-44DE-923A-05A4EA565B68}"/>
                </a:ext>
              </a:extLst>
            </p:cNvPr>
            <p:cNvSpPr/>
            <p:nvPr/>
          </p:nvSpPr>
          <p:spPr>
            <a:xfrm>
              <a:off x="5558150" y="1718698"/>
              <a:ext cx="161722" cy="161722"/>
            </a:xfrm>
            <a:prstGeom prst="ellipse">
              <a:avLst/>
            </a:prstGeom>
            <a:solidFill>
              <a:srgbClr val="9AC8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3</a:t>
              </a:r>
              <a:endParaRPr lang="es-ES_tradnl" sz="1600" dirty="0">
                <a:solidFill>
                  <a:schemeClr val="tx1"/>
                </a:solidFill>
                <a:latin typeface="Arial" panose="020B0604020202020204" pitchFamily="34" charset="0"/>
                <a:cs typeface="Arial" panose="020B0604020202020204" pitchFamily="34" charset="0"/>
              </a:endParaRPr>
            </a:p>
          </p:txBody>
        </p:sp>
      </p:grpSp>
      <p:grpSp>
        <p:nvGrpSpPr>
          <p:cNvPr id="29" name="Grupo 28">
            <a:extLst>
              <a:ext uri="{FF2B5EF4-FFF2-40B4-BE49-F238E27FC236}">
                <a16:creationId xmlns:a16="http://schemas.microsoft.com/office/drawing/2014/main" xmlns="" id="{0CB595C6-CB98-4EA1-B4F7-087A53B5131D}"/>
              </a:ext>
            </a:extLst>
          </p:cNvPr>
          <p:cNvGrpSpPr/>
          <p:nvPr/>
        </p:nvGrpSpPr>
        <p:grpSpPr>
          <a:xfrm>
            <a:off x="6874354" y="1499976"/>
            <a:ext cx="1221962" cy="2226125"/>
            <a:chOff x="6812495" y="1657822"/>
            <a:chExt cx="1221962" cy="2331806"/>
          </a:xfrm>
        </p:grpSpPr>
        <p:sp>
          <p:nvSpPr>
            <p:cNvPr id="30" name="Rectángulo 29">
              <a:extLst>
                <a:ext uri="{FF2B5EF4-FFF2-40B4-BE49-F238E27FC236}">
                  <a16:creationId xmlns:a16="http://schemas.microsoft.com/office/drawing/2014/main" xmlns="" id="{3A4F814C-A43F-4B21-976A-7E616C52BCDA}"/>
                </a:ext>
              </a:extLst>
            </p:cNvPr>
            <p:cNvSpPr/>
            <p:nvPr/>
          </p:nvSpPr>
          <p:spPr>
            <a:xfrm>
              <a:off x="6812495" y="1657822"/>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1" name="Rectángulo 30">
              <a:extLst>
                <a:ext uri="{FF2B5EF4-FFF2-40B4-BE49-F238E27FC236}">
                  <a16:creationId xmlns:a16="http://schemas.microsoft.com/office/drawing/2014/main" xmlns="" id="{1C9ABCA9-D7A9-42A9-B30A-0642A3B7AA71}"/>
                </a:ext>
              </a:extLst>
            </p:cNvPr>
            <p:cNvSpPr/>
            <p:nvPr/>
          </p:nvSpPr>
          <p:spPr>
            <a:xfrm>
              <a:off x="6924312" y="1746359"/>
              <a:ext cx="1000686" cy="95513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32" name="Forma libre 23">
              <a:extLst>
                <a:ext uri="{FF2B5EF4-FFF2-40B4-BE49-F238E27FC236}">
                  <a16:creationId xmlns:a16="http://schemas.microsoft.com/office/drawing/2014/main" xmlns="" id="{713F1039-A995-489B-A47B-469C0C568A4D}"/>
                </a:ext>
              </a:extLst>
            </p:cNvPr>
            <p:cNvSpPr/>
            <p:nvPr/>
          </p:nvSpPr>
          <p:spPr>
            <a:xfrm>
              <a:off x="6812495" y="2727283"/>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Transformación hacia una movilidad eficiente y de bajas emisiones</a:t>
              </a:r>
              <a:endParaRPr lang="en-US" sz="1200" dirty="0">
                <a:solidFill>
                  <a:schemeClr val="tx1"/>
                </a:solidFill>
              </a:endParaRPr>
            </a:p>
          </p:txBody>
        </p:sp>
        <p:sp>
          <p:nvSpPr>
            <p:cNvPr id="33" name="Elipse 32">
              <a:extLst>
                <a:ext uri="{FF2B5EF4-FFF2-40B4-BE49-F238E27FC236}">
                  <a16:creationId xmlns:a16="http://schemas.microsoft.com/office/drawing/2014/main" xmlns="" id="{B390289A-71C1-4BAF-AE62-DEE41EFBD629}"/>
                </a:ext>
              </a:extLst>
            </p:cNvPr>
            <p:cNvSpPr/>
            <p:nvPr/>
          </p:nvSpPr>
          <p:spPr>
            <a:xfrm>
              <a:off x="6873593" y="1718754"/>
              <a:ext cx="161722" cy="161722"/>
            </a:xfrm>
            <a:prstGeom prst="ellipse">
              <a:avLst/>
            </a:prstGeom>
            <a:solidFill>
              <a:srgbClr val="10645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4</a:t>
              </a:r>
              <a:endParaRPr lang="es-ES_tradnl" sz="1400" dirty="0">
                <a:solidFill>
                  <a:schemeClr val="tx1"/>
                </a:solidFill>
                <a:latin typeface="Arial" panose="020B0604020202020204" pitchFamily="34" charset="0"/>
                <a:cs typeface="Arial" panose="020B0604020202020204" pitchFamily="34" charset="0"/>
              </a:endParaRPr>
            </a:p>
          </p:txBody>
        </p:sp>
      </p:grpSp>
      <p:grpSp>
        <p:nvGrpSpPr>
          <p:cNvPr id="34" name="Grupo 33">
            <a:extLst>
              <a:ext uri="{FF2B5EF4-FFF2-40B4-BE49-F238E27FC236}">
                <a16:creationId xmlns:a16="http://schemas.microsoft.com/office/drawing/2014/main" xmlns="" id="{343B5806-3FBA-4294-B39E-F0052807EB7C}"/>
              </a:ext>
            </a:extLst>
          </p:cNvPr>
          <p:cNvGrpSpPr/>
          <p:nvPr/>
        </p:nvGrpSpPr>
        <p:grpSpPr>
          <a:xfrm>
            <a:off x="8208133" y="1499976"/>
            <a:ext cx="1221963" cy="2226125"/>
            <a:chOff x="8139971" y="1657822"/>
            <a:chExt cx="1221963" cy="2331806"/>
          </a:xfrm>
        </p:grpSpPr>
        <p:sp>
          <p:nvSpPr>
            <p:cNvPr id="35" name="Rectángulo 34">
              <a:extLst>
                <a:ext uri="{FF2B5EF4-FFF2-40B4-BE49-F238E27FC236}">
                  <a16:creationId xmlns:a16="http://schemas.microsoft.com/office/drawing/2014/main" xmlns="" id="{3A520443-4BF6-40E5-B869-47D1E13A9DBC}"/>
                </a:ext>
              </a:extLst>
            </p:cNvPr>
            <p:cNvSpPr/>
            <p:nvPr/>
          </p:nvSpPr>
          <p:spPr>
            <a:xfrm>
              <a:off x="8139971" y="1657822"/>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36" name="Rectángulo 35">
              <a:extLst>
                <a:ext uri="{FF2B5EF4-FFF2-40B4-BE49-F238E27FC236}">
                  <a16:creationId xmlns:a16="http://schemas.microsoft.com/office/drawing/2014/main" xmlns="" id="{D8D17D94-BDF2-48BB-8AAD-3EFAB04EFDF3}"/>
                </a:ext>
              </a:extLst>
            </p:cNvPr>
            <p:cNvSpPr/>
            <p:nvPr/>
          </p:nvSpPr>
          <p:spPr>
            <a:xfrm>
              <a:off x="8251789" y="1746359"/>
              <a:ext cx="1000686" cy="955134"/>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37" name="Forma libre 26">
              <a:extLst>
                <a:ext uri="{FF2B5EF4-FFF2-40B4-BE49-F238E27FC236}">
                  <a16:creationId xmlns:a16="http://schemas.microsoft.com/office/drawing/2014/main" xmlns="" id="{C57870A6-DC77-4A23-A37E-D29531717A78}"/>
                </a:ext>
              </a:extLst>
            </p:cNvPr>
            <p:cNvSpPr/>
            <p:nvPr/>
          </p:nvSpPr>
          <p:spPr>
            <a:xfrm>
              <a:off x="8139972" y="2727283"/>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Industria y servicios, competitivos y de bajas emisiones</a:t>
              </a:r>
              <a:endParaRPr lang="en-US" sz="1200" dirty="0">
                <a:solidFill>
                  <a:schemeClr val="tx1"/>
                </a:solidFill>
              </a:endParaRPr>
            </a:p>
          </p:txBody>
        </p:sp>
        <p:sp>
          <p:nvSpPr>
            <p:cNvPr id="38" name="Elipse 37">
              <a:extLst>
                <a:ext uri="{FF2B5EF4-FFF2-40B4-BE49-F238E27FC236}">
                  <a16:creationId xmlns:a16="http://schemas.microsoft.com/office/drawing/2014/main" xmlns="" id="{8C9F25CD-0F9F-49C0-9F2C-253186AE36BA}"/>
                </a:ext>
              </a:extLst>
            </p:cNvPr>
            <p:cNvSpPr/>
            <p:nvPr/>
          </p:nvSpPr>
          <p:spPr>
            <a:xfrm>
              <a:off x="8210231" y="1717422"/>
              <a:ext cx="161722" cy="161722"/>
            </a:xfrm>
            <a:prstGeom prst="ellipse">
              <a:avLst/>
            </a:prstGeom>
            <a:solidFill>
              <a:srgbClr val="FDC1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5</a:t>
              </a:r>
              <a:endParaRPr lang="es-ES_tradnl" sz="1400" dirty="0">
                <a:solidFill>
                  <a:schemeClr val="tx1"/>
                </a:solidFill>
                <a:latin typeface="Arial" panose="020B0604020202020204" pitchFamily="34" charset="0"/>
                <a:cs typeface="Arial" panose="020B0604020202020204" pitchFamily="34" charset="0"/>
              </a:endParaRPr>
            </a:p>
          </p:txBody>
        </p:sp>
      </p:grpSp>
      <p:grpSp>
        <p:nvGrpSpPr>
          <p:cNvPr id="39" name="Grupo 38">
            <a:extLst>
              <a:ext uri="{FF2B5EF4-FFF2-40B4-BE49-F238E27FC236}">
                <a16:creationId xmlns:a16="http://schemas.microsoft.com/office/drawing/2014/main" xmlns="" id="{AEB27C07-7C8A-4A25-BEE6-9F5D7E387701}"/>
              </a:ext>
            </a:extLst>
          </p:cNvPr>
          <p:cNvGrpSpPr/>
          <p:nvPr/>
        </p:nvGrpSpPr>
        <p:grpSpPr>
          <a:xfrm>
            <a:off x="2907436" y="3760194"/>
            <a:ext cx="1221962" cy="2226125"/>
            <a:chOff x="2830065" y="4111747"/>
            <a:chExt cx="1221962" cy="2331806"/>
          </a:xfrm>
        </p:grpSpPr>
        <p:sp>
          <p:nvSpPr>
            <p:cNvPr id="40" name="Rectángulo 39">
              <a:extLst>
                <a:ext uri="{FF2B5EF4-FFF2-40B4-BE49-F238E27FC236}">
                  <a16:creationId xmlns:a16="http://schemas.microsoft.com/office/drawing/2014/main" xmlns="" id="{12A9EA37-952B-4035-941B-6C0A27043016}"/>
                </a:ext>
              </a:extLst>
            </p:cNvPr>
            <p:cNvSpPr/>
            <p:nvPr/>
          </p:nvSpPr>
          <p:spPr>
            <a:xfrm>
              <a:off x="2830065" y="4111747"/>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45" name="Rectángulo 44">
              <a:extLst>
                <a:ext uri="{FF2B5EF4-FFF2-40B4-BE49-F238E27FC236}">
                  <a16:creationId xmlns:a16="http://schemas.microsoft.com/office/drawing/2014/main" xmlns="" id="{72D2C3BA-EDFF-4787-9505-814EFA4CACC0}"/>
                </a:ext>
              </a:extLst>
            </p:cNvPr>
            <p:cNvSpPr/>
            <p:nvPr/>
          </p:nvSpPr>
          <p:spPr>
            <a:xfrm>
              <a:off x="2941882" y="4200283"/>
              <a:ext cx="1000686" cy="955134"/>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48" name="Forma libre 29">
              <a:extLst>
                <a:ext uri="{FF2B5EF4-FFF2-40B4-BE49-F238E27FC236}">
                  <a16:creationId xmlns:a16="http://schemas.microsoft.com/office/drawing/2014/main" xmlns="" id="{01184D4B-99EC-4CBF-A399-6E01DF6B0F95}"/>
                </a:ext>
              </a:extLst>
            </p:cNvPr>
            <p:cNvSpPr/>
            <p:nvPr/>
          </p:nvSpPr>
          <p:spPr>
            <a:xfrm>
              <a:off x="2830065" y="5181208"/>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Incremento de espacios públicos verdes y arbolado urbano </a:t>
              </a:r>
              <a:endParaRPr lang="en-US" sz="1200" dirty="0">
                <a:solidFill>
                  <a:schemeClr val="tx1"/>
                </a:solidFill>
              </a:endParaRPr>
            </a:p>
          </p:txBody>
        </p:sp>
        <p:sp>
          <p:nvSpPr>
            <p:cNvPr id="49" name="Elipse 48">
              <a:extLst>
                <a:ext uri="{FF2B5EF4-FFF2-40B4-BE49-F238E27FC236}">
                  <a16:creationId xmlns:a16="http://schemas.microsoft.com/office/drawing/2014/main" xmlns="" id="{81A23B26-6560-4B31-B8A6-DA26C828B982}"/>
                </a:ext>
              </a:extLst>
            </p:cNvPr>
            <p:cNvSpPr/>
            <p:nvPr/>
          </p:nvSpPr>
          <p:spPr>
            <a:xfrm>
              <a:off x="2880029" y="4172680"/>
              <a:ext cx="161722" cy="161722"/>
            </a:xfrm>
            <a:prstGeom prst="ellipse">
              <a:avLst/>
            </a:prstGeom>
            <a:solidFill>
              <a:srgbClr val="F2793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6</a:t>
              </a:r>
              <a:endParaRPr lang="es-ES_tradnl" sz="1600" dirty="0">
                <a:solidFill>
                  <a:schemeClr val="tx1"/>
                </a:solidFill>
                <a:latin typeface="Arial" panose="020B0604020202020204" pitchFamily="34" charset="0"/>
                <a:cs typeface="Arial" panose="020B0604020202020204" pitchFamily="34" charset="0"/>
              </a:endParaRPr>
            </a:p>
          </p:txBody>
        </p:sp>
      </p:grpSp>
      <p:grpSp>
        <p:nvGrpSpPr>
          <p:cNvPr id="50" name="Grupo 49">
            <a:extLst>
              <a:ext uri="{FF2B5EF4-FFF2-40B4-BE49-F238E27FC236}">
                <a16:creationId xmlns:a16="http://schemas.microsoft.com/office/drawing/2014/main" xmlns="" id="{B8420F88-03D6-4C0F-9AC1-2843E37AD722}"/>
              </a:ext>
            </a:extLst>
          </p:cNvPr>
          <p:cNvGrpSpPr/>
          <p:nvPr/>
        </p:nvGrpSpPr>
        <p:grpSpPr>
          <a:xfrm>
            <a:off x="4229129" y="3760194"/>
            <a:ext cx="1221962" cy="2226125"/>
            <a:chOff x="4157542" y="4111747"/>
            <a:chExt cx="1221962" cy="2331806"/>
          </a:xfrm>
        </p:grpSpPr>
        <p:sp>
          <p:nvSpPr>
            <p:cNvPr id="51" name="Rectángulo 50">
              <a:extLst>
                <a:ext uri="{FF2B5EF4-FFF2-40B4-BE49-F238E27FC236}">
                  <a16:creationId xmlns:a16="http://schemas.microsoft.com/office/drawing/2014/main" xmlns="" id="{C6AF4C31-D73B-4007-A965-04D17140E0E8}"/>
                </a:ext>
              </a:extLst>
            </p:cNvPr>
            <p:cNvSpPr/>
            <p:nvPr/>
          </p:nvSpPr>
          <p:spPr>
            <a:xfrm>
              <a:off x="4157542" y="4111747"/>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52" name="Rectángulo 51">
              <a:extLst>
                <a:ext uri="{FF2B5EF4-FFF2-40B4-BE49-F238E27FC236}">
                  <a16:creationId xmlns:a16="http://schemas.microsoft.com/office/drawing/2014/main" xmlns="" id="{C09EDF7D-0E16-472C-98D3-69FBB4494C15}"/>
                </a:ext>
              </a:extLst>
            </p:cNvPr>
            <p:cNvSpPr/>
            <p:nvPr/>
          </p:nvSpPr>
          <p:spPr>
            <a:xfrm>
              <a:off x="4269359" y="4200283"/>
              <a:ext cx="1000686" cy="955134"/>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53" name="Forma libre 32">
              <a:extLst>
                <a:ext uri="{FF2B5EF4-FFF2-40B4-BE49-F238E27FC236}">
                  <a16:creationId xmlns:a16="http://schemas.microsoft.com/office/drawing/2014/main" xmlns="" id="{4E83AF85-0871-4F72-BB74-B79DC64B12BB}"/>
                </a:ext>
              </a:extLst>
            </p:cNvPr>
            <p:cNvSpPr/>
            <p:nvPr/>
          </p:nvSpPr>
          <p:spPr>
            <a:xfrm>
              <a:off x="4157542" y="5181208"/>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Efectividad y cobertura en el control y sanciones a agentes contaminantes</a:t>
              </a:r>
              <a:endParaRPr lang="en-US" sz="1200" dirty="0">
                <a:solidFill>
                  <a:schemeClr val="tx1"/>
                </a:solidFill>
              </a:endParaRPr>
            </a:p>
          </p:txBody>
        </p:sp>
        <p:sp>
          <p:nvSpPr>
            <p:cNvPr id="54" name="Elipse 53">
              <a:extLst>
                <a:ext uri="{FF2B5EF4-FFF2-40B4-BE49-F238E27FC236}">
                  <a16:creationId xmlns:a16="http://schemas.microsoft.com/office/drawing/2014/main" xmlns="" id="{F061F5DB-D58C-43FA-8B88-F9C33536291A}"/>
                </a:ext>
              </a:extLst>
            </p:cNvPr>
            <p:cNvSpPr/>
            <p:nvPr/>
          </p:nvSpPr>
          <p:spPr>
            <a:xfrm>
              <a:off x="4195474" y="4172679"/>
              <a:ext cx="161722" cy="161722"/>
            </a:xfrm>
            <a:prstGeom prst="ellipse">
              <a:avLst/>
            </a:prstGeom>
            <a:solidFill>
              <a:srgbClr val="EC42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7</a:t>
              </a:r>
              <a:endParaRPr lang="es-ES_tradnl" sz="1400" dirty="0">
                <a:solidFill>
                  <a:schemeClr val="tx1"/>
                </a:solidFill>
                <a:latin typeface="Arial" panose="020B0604020202020204" pitchFamily="34" charset="0"/>
                <a:cs typeface="Arial" panose="020B0604020202020204" pitchFamily="34" charset="0"/>
              </a:endParaRPr>
            </a:p>
          </p:txBody>
        </p:sp>
      </p:grpSp>
      <p:grpSp>
        <p:nvGrpSpPr>
          <p:cNvPr id="55" name="Grupo 54">
            <a:extLst>
              <a:ext uri="{FF2B5EF4-FFF2-40B4-BE49-F238E27FC236}">
                <a16:creationId xmlns:a16="http://schemas.microsoft.com/office/drawing/2014/main" xmlns="" id="{224F905A-351A-43B6-800A-48232ABDD54E}"/>
              </a:ext>
            </a:extLst>
          </p:cNvPr>
          <p:cNvGrpSpPr/>
          <p:nvPr/>
        </p:nvGrpSpPr>
        <p:grpSpPr>
          <a:xfrm>
            <a:off x="5570199" y="3760194"/>
            <a:ext cx="1221962" cy="2226125"/>
            <a:chOff x="5485018" y="4111747"/>
            <a:chExt cx="1221962" cy="2331806"/>
          </a:xfrm>
        </p:grpSpPr>
        <p:sp>
          <p:nvSpPr>
            <p:cNvPr id="56" name="Rectángulo 55">
              <a:extLst>
                <a:ext uri="{FF2B5EF4-FFF2-40B4-BE49-F238E27FC236}">
                  <a16:creationId xmlns:a16="http://schemas.microsoft.com/office/drawing/2014/main" xmlns="" id="{4E99A850-8684-4091-B699-B321560EC894}"/>
                </a:ext>
              </a:extLst>
            </p:cNvPr>
            <p:cNvSpPr/>
            <p:nvPr/>
          </p:nvSpPr>
          <p:spPr>
            <a:xfrm>
              <a:off x="5485018" y="4111747"/>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57" name="Rectángulo 56">
              <a:extLst>
                <a:ext uri="{FF2B5EF4-FFF2-40B4-BE49-F238E27FC236}">
                  <a16:creationId xmlns:a16="http://schemas.microsoft.com/office/drawing/2014/main" xmlns="" id="{52CFAB4F-BE3A-4BD9-8F75-EB40878C9BF2}"/>
                </a:ext>
              </a:extLst>
            </p:cNvPr>
            <p:cNvSpPr/>
            <p:nvPr/>
          </p:nvSpPr>
          <p:spPr>
            <a:xfrm>
              <a:off x="5596835" y="4200283"/>
              <a:ext cx="1000686" cy="955134"/>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58" name="Forma libre 35">
              <a:extLst>
                <a:ext uri="{FF2B5EF4-FFF2-40B4-BE49-F238E27FC236}">
                  <a16:creationId xmlns:a16="http://schemas.microsoft.com/office/drawing/2014/main" xmlns="" id="{0E8B4E24-640D-42C9-9217-89258F342CB4}"/>
                </a:ext>
              </a:extLst>
            </p:cNvPr>
            <p:cNvSpPr/>
            <p:nvPr/>
          </p:nvSpPr>
          <p:spPr>
            <a:xfrm>
              <a:off x="5485018" y="5181208"/>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Atención oportuna y eficaz a episodios críticos de contaminación del aire</a:t>
              </a:r>
              <a:endParaRPr lang="en-US" sz="1200" dirty="0">
                <a:solidFill>
                  <a:schemeClr val="tx1"/>
                </a:solidFill>
              </a:endParaRPr>
            </a:p>
          </p:txBody>
        </p:sp>
        <p:sp>
          <p:nvSpPr>
            <p:cNvPr id="59" name="Elipse 58">
              <a:extLst>
                <a:ext uri="{FF2B5EF4-FFF2-40B4-BE49-F238E27FC236}">
                  <a16:creationId xmlns:a16="http://schemas.microsoft.com/office/drawing/2014/main" xmlns="" id="{3FE43990-0D75-4FD4-B165-0D427212701B}"/>
                </a:ext>
              </a:extLst>
            </p:cNvPr>
            <p:cNvSpPr/>
            <p:nvPr/>
          </p:nvSpPr>
          <p:spPr>
            <a:xfrm>
              <a:off x="5548574" y="4172680"/>
              <a:ext cx="161722" cy="161722"/>
            </a:xfrm>
            <a:prstGeom prst="ellipse">
              <a:avLst/>
            </a:prstGeom>
            <a:solidFill>
              <a:srgbClr val="B258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8</a:t>
              </a:r>
              <a:endParaRPr lang="es-ES_tradnl" sz="1600" dirty="0">
                <a:solidFill>
                  <a:schemeClr val="tx1"/>
                </a:solidFill>
                <a:latin typeface="Arial" panose="020B0604020202020204" pitchFamily="34" charset="0"/>
                <a:cs typeface="Arial" panose="020B0604020202020204" pitchFamily="34" charset="0"/>
              </a:endParaRPr>
            </a:p>
          </p:txBody>
        </p:sp>
      </p:grpSp>
      <p:grpSp>
        <p:nvGrpSpPr>
          <p:cNvPr id="60" name="Grupo 59">
            <a:extLst>
              <a:ext uri="{FF2B5EF4-FFF2-40B4-BE49-F238E27FC236}">
                <a16:creationId xmlns:a16="http://schemas.microsoft.com/office/drawing/2014/main" xmlns="" id="{262CE08C-6E88-4674-99A6-9662EF9EED23}"/>
              </a:ext>
            </a:extLst>
          </p:cNvPr>
          <p:cNvGrpSpPr/>
          <p:nvPr/>
        </p:nvGrpSpPr>
        <p:grpSpPr>
          <a:xfrm>
            <a:off x="6896467" y="3760194"/>
            <a:ext cx="1221962" cy="2226125"/>
            <a:chOff x="6812495" y="4111804"/>
            <a:chExt cx="1221962" cy="2331806"/>
          </a:xfrm>
        </p:grpSpPr>
        <p:sp>
          <p:nvSpPr>
            <p:cNvPr id="61" name="Rectángulo 60">
              <a:extLst>
                <a:ext uri="{FF2B5EF4-FFF2-40B4-BE49-F238E27FC236}">
                  <a16:creationId xmlns:a16="http://schemas.microsoft.com/office/drawing/2014/main" xmlns="" id="{4B5B4B9C-60F9-4718-9105-78E1918E4F8D}"/>
                </a:ext>
              </a:extLst>
            </p:cNvPr>
            <p:cNvSpPr/>
            <p:nvPr/>
          </p:nvSpPr>
          <p:spPr>
            <a:xfrm>
              <a:off x="6812495" y="4111804"/>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62" name="Rectángulo 61">
              <a:extLst>
                <a:ext uri="{FF2B5EF4-FFF2-40B4-BE49-F238E27FC236}">
                  <a16:creationId xmlns:a16="http://schemas.microsoft.com/office/drawing/2014/main" xmlns="" id="{05A062A0-5014-4EA0-8A68-60E7954FAAA2}"/>
                </a:ext>
              </a:extLst>
            </p:cNvPr>
            <p:cNvSpPr/>
            <p:nvPr/>
          </p:nvSpPr>
          <p:spPr>
            <a:xfrm>
              <a:off x="6924312" y="4200340"/>
              <a:ext cx="1000686" cy="955134"/>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63" name="Forma libre 38">
              <a:extLst>
                <a:ext uri="{FF2B5EF4-FFF2-40B4-BE49-F238E27FC236}">
                  <a16:creationId xmlns:a16="http://schemas.microsoft.com/office/drawing/2014/main" xmlns="" id="{20F446F9-CDD1-428A-8CFA-BD219739AD9C}"/>
                </a:ext>
              </a:extLst>
            </p:cNvPr>
            <p:cNvSpPr/>
            <p:nvPr/>
          </p:nvSpPr>
          <p:spPr>
            <a:xfrm>
              <a:off x="6812495" y="5181265"/>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Protección y transformación de zonas sensibles a la contaminación</a:t>
              </a:r>
              <a:endParaRPr lang="en-US" sz="1200" dirty="0">
                <a:solidFill>
                  <a:schemeClr val="tx1"/>
                </a:solidFill>
              </a:endParaRPr>
            </a:p>
          </p:txBody>
        </p:sp>
        <p:sp>
          <p:nvSpPr>
            <p:cNvPr id="64" name="Elipse 63">
              <a:extLst>
                <a:ext uri="{FF2B5EF4-FFF2-40B4-BE49-F238E27FC236}">
                  <a16:creationId xmlns:a16="http://schemas.microsoft.com/office/drawing/2014/main" xmlns="" id="{0C164766-339B-4F6D-93A3-3AA2C91E55E9}"/>
                </a:ext>
              </a:extLst>
            </p:cNvPr>
            <p:cNvSpPr/>
            <p:nvPr/>
          </p:nvSpPr>
          <p:spPr>
            <a:xfrm>
              <a:off x="6864019" y="4172736"/>
              <a:ext cx="161722" cy="161722"/>
            </a:xfrm>
            <a:prstGeom prst="ellipse">
              <a:avLst/>
            </a:prstGeom>
            <a:solidFill>
              <a:srgbClr val="89592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1100" dirty="0">
                  <a:solidFill>
                    <a:schemeClr val="tx1"/>
                  </a:solidFill>
                  <a:latin typeface="Arial" panose="020B0604020202020204" pitchFamily="34" charset="0"/>
                  <a:cs typeface="Arial" panose="020B0604020202020204" pitchFamily="34" charset="0"/>
                </a:rPr>
                <a:t>9</a:t>
              </a:r>
              <a:endParaRPr lang="es-ES_tradnl" sz="1400" dirty="0">
                <a:solidFill>
                  <a:schemeClr val="tx1"/>
                </a:solidFill>
                <a:latin typeface="Arial" panose="020B0604020202020204" pitchFamily="34" charset="0"/>
                <a:cs typeface="Arial" panose="020B0604020202020204" pitchFamily="34" charset="0"/>
              </a:endParaRPr>
            </a:p>
          </p:txBody>
        </p:sp>
      </p:grpSp>
      <p:grpSp>
        <p:nvGrpSpPr>
          <p:cNvPr id="65" name="Grupo 64">
            <a:extLst>
              <a:ext uri="{FF2B5EF4-FFF2-40B4-BE49-F238E27FC236}">
                <a16:creationId xmlns:a16="http://schemas.microsoft.com/office/drawing/2014/main" xmlns="" id="{5B2C0F04-E282-49BC-82E5-F86396B6F1C6}"/>
              </a:ext>
            </a:extLst>
          </p:cNvPr>
          <p:cNvGrpSpPr/>
          <p:nvPr/>
        </p:nvGrpSpPr>
        <p:grpSpPr>
          <a:xfrm>
            <a:off x="8225186" y="3760194"/>
            <a:ext cx="1221963" cy="2226125"/>
            <a:chOff x="8139971" y="4111804"/>
            <a:chExt cx="1221963" cy="2331806"/>
          </a:xfrm>
        </p:grpSpPr>
        <p:sp>
          <p:nvSpPr>
            <p:cNvPr id="66" name="Rectángulo 65">
              <a:extLst>
                <a:ext uri="{FF2B5EF4-FFF2-40B4-BE49-F238E27FC236}">
                  <a16:creationId xmlns:a16="http://schemas.microsoft.com/office/drawing/2014/main" xmlns="" id="{91D189A1-E0F7-4F3E-ABEB-3A156FBBE57F}"/>
                </a:ext>
              </a:extLst>
            </p:cNvPr>
            <p:cNvSpPr/>
            <p:nvPr/>
          </p:nvSpPr>
          <p:spPr>
            <a:xfrm>
              <a:off x="8139971" y="4111804"/>
              <a:ext cx="1221962" cy="2331806"/>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67" name="Rectángulo 66">
              <a:extLst>
                <a:ext uri="{FF2B5EF4-FFF2-40B4-BE49-F238E27FC236}">
                  <a16:creationId xmlns:a16="http://schemas.microsoft.com/office/drawing/2014/main" xmlns="" id="{9EB44A2F-C7F2-448C-9F32-3B4CC66B9A45}"/>
                </a:ext>
              </a:extLst>
            </p:cNvPr>
            <p:cNvSpPr/>
            <p:nvPr/>
          </p:nvSpPr>
          <p:spPr>
            <a:xfrm>
              <a:off x="8251789" y="4200340"/>
              <a:ext cx="1000686" cy="955134"/>
            </a:xfrm>
            <a:prstGeom prst="rect">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CO"/>
            </a:p>
          </p:txBody>
        </p:sp>
        <p:sp>
          <p:nvSpPr>
            <p:cNvPr id="68" name="Forma libre 41">
              <a:extLst>
                <a:ext uri="{FF2B5EF4-FFF2-40B4-BE49-F238E27FC236}">
                  <a16:creationId xmlns:a16="http://schemas.microsoft.com/office/drawing/2014/main" xmlns="" id="{E6B3AE45-97FC-4BB1-AB26-15977E8BC97F}"/>
                </a:ext>
              </a:extLst>
            </p:cNvPr>
            <p:cNvSpPr/>
            <p:nvPr/>
          </p:nvSpPr>
          <p:spPr>
            <a:xfrm>
              <a:off x="8139972" y="5181265"/>
              <a:ext cx="1221962" cy="1262345"/>
            </a:xfrm>
            <a:custGeom>
              <a:avLst/>
              <a:gdLst>
                <a:gd name="connsiteX0" fmla="*/ 0 w 1809289"/>
                <a:gd name="connsiteY0" fmla="*/ 0 h 717340"/>
                <a:gd name="connsiteX1" fmla="*/ 1809289 w 1809289"/>
                <a:gd name="connsiteY1" fmla="*/ 0 h 717340"/>
                <a:gd name="connsiteX2" fmla="*/ 1809289 w 1809289"/>
                <a:gd name="connsiteY2" fmla="*/ 717340 h 717340"/>
                <a:gd name="connsiteX3" fmla="*/ 0 w 1809289"/>
                <a:gd name="connsiteY3" fmla="*/ 717340 h 717340"/>
                <a:gd name="connsiteX4" fmla="*/ 0 w 1809289"/>
                <a:gd name="connsiteY4" fmla="*/ 0 h 717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289" h="717340">
                  <a:moveTo>
                    <a:pt x="0" y="0"/>
                  </a:moveTo>
                  <a:lnTo>
                    <a:pt x="1809289" y="0"/>
                  </a:lnTo>
                  <a:lnTo>
                    <a:pt x="1809289" y="717340"/>
                  </a:lnTo>
                  <a:lnTo>
                    <a:pt x="0" y="7173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algn="ctr" defTabSz="488950">
                <a:lnSpc>
                  <a:spcPct val="90000"/>
                </a:lnSpc>
                <a:spcBef>
                  <a:spcPct val="0"/>
                </a:spcBef>
                <a:spcAft>
                  <a:spcPct val="35000"/>
                </a:spcAft>
              </a:pPr>
              <a:r>
                <a:rPr lang="es-ES_tradnl" sz="1200" dirty="0">
                  <a:solidFill>
                    <a:schemeClr val="tx1"/>
                  </a:solidFill>
                </a:rPr>
                <a:t>Sistema de cargas y beneficios</a:t>
              </a:r>
              <a:endParaRPr lang="en-US" sz="1200" dirty="0">
                <a:solidFill>
                  <a:schemeClr val="tx1"/>
                </a:solidFill>
              </a:endParaRPr>
            </a:p>
          </p:txBody>
        </p:sp>
        <p:sp>
          <p:nvSpPr>
            <p:cNvPr id="69" name="Elipse 68">
              <a:extLst>
                <a:ext uri="{FF2B5EF4-FFF2-40B4-BE49-F238E27FC236}">
                  <a16:creationId xmlns:a16="http://schemas.microsoft.com/office/drawing/2014/main" xmlns="" id="{9BCCAAE7-82F3-44CF-92E0-FAB6F166AD9B}"/>
                </a:ext>
              </a:extLst>
            </p:cNvPr>
            <p:cNvSpPr/>
            <p:nvPr/>
          </p:nvSpPr>
          <p:spPr>
            <a:xfrm>
              <a:off x="8200656" y="4171403"/>
              <a:ext cx="161722" cy="161722"/>
            </a:xfrm>
            <a:prstGeom prst="ellipse">
              <a:avLst/>
            </a:prstGeom>
            <a:solidFill>
              <a:srgbClr val="9495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s-ES_tradnl" sz="800" dirty="0">
                  <a:solidFill>
                    <a:schemeClr val="tx1"/>
                  </a:solidFill>
                  <a:latin typeface="Arial" panose="020B0604020202020204" pitchFamily="34" charset="0"/>
                  <a:cs typeface="Arial" panose="020B0604020202020204" pitchFamily="34" charset="0"/>
                </a:rPr>
                <a:t>10</a:t>
              </a:r>
              <a:endParaRPr lang="es-ES_tradnl" sz="1000" dirty="0">
                <a:solidFill>
                  <a:schemeClr val="tx1"/>
                </a:solidFill>
                <a:latin typeface="Arial" panose="020B0604020202020204" pitchFamily="34" charset="0"/>
                <a:cs typeface="Arial" panose="020B0604020202020204" pitchFamily="34" charset="0"/>
              </a:endParaRPr>
            </a:p>
          </p:txBody>
        </p:sp>
      </p:grpSp>
      <p:pic>
        <p:nvPicPr>
          <p:cNvPr id="70" name="Picture 12">
            <a:extLst>
              <a:ext uri="{FF2B5EF4-FFF2-40B4-BE49-F238E27FC236}">
                <a16:creationId xmlns:a16="http://schemas.microsoft.com/office/drawing/2014/main" xmlns="" id="{F7FB0778-82CC-49AF-981D-130CCF36B3E4}"/>
              </a:ext>
            </a:extLst>
          </p:cNvPr>
          <p:cNvPicPr/>
          <p:nvPr/>
        </p:nvPicPr>
        <p:blipFill>
          <a:blip r:embed="rId13"/>
          <a:stretch>
            <a:fillRect/>
          </a:stretch>
        </p:blipFill>
        <p:spPr>
          <a:xfrm rot="16200000">
            <a:off x="8324285" y="3213032"/>
            <a:ext cx="4448959" cy="807941"/>
          </a:xfrm>
          <a:prstGeom prst="rect">
            <a:avLst/>
          </a:prstGeom>
        </p:spPr>
      </p:pic>
      <p:sp>
        <p:nvSpPr>
          <p:cNvPr id="6" name="CuadroTexto 5">
            <a:extLst>
              <a:ext uri="{FF2B5EF4-FFF2-40B4-BE49-F238E27FC236}">
                <a16:creationId xmlns:a16="http://schemas.microsoft.com/office/drawing/2014/main" xmlns="" id="{78ACC963-1F74-4F66-BE43-827F153C65B3}"/>
              </a:ext>
            </a:extLst>
          </p:cNvPr>
          <p:cNvSpPr txBox="1"/>
          <p:nvPr/>
        </p:nvSpPr>
        <p:spPr>
          <a:xfrm>
            <a:off x="2916246" y="5981483"/>
            <a:ext cx="6530902" cy="369332"/>
          </a:xfrm>
          <a:prstGeom prst="rect">
            <a:avLst/>
          </a:prstGeom>
          <a:noFill/>
        </p:spPr>
        <p:txBody>
          <a:bodyPr wrap="square" rtlCol="0">
            <a:spAutoFit/>
          </a:bodyPr>
          <a:lstStyle/>
          <a:p>
            <a:pPr algn="ctr"/>
            <a:r>
              <a:rPr lang="es-CO" b="1" dirty="0"/>
              <a:t>Ejes temáticos</a:t>
            </a:r>
          </a:p>
        </p:txBody>
      </p:sp>
      <p:sp>
        <p:nvSpPr>
          <p:cNvPr id="71" name="CuadroTexto 70">
            <a:extLst>
              <a:ext uri="{FF2B5EF4-FFF2-40B4-BE49-F238E27FC236}">
                <a16:creationId xmlns:a16="http://schemas.microsoft.com/office/drawing/2014/main" xmlns="" id="{9738803D-BC03-4C74-A944-FB7ABCAEFAA3}"/>
              </a:ext>
            </a:extLst>
          </p:cNvPr>
          <p:cNvSpPr txBox="1"/>
          <p:nvPr/>
        </p:nvSpPr>
        <p:spPr>
          <a:xfrm rot="16200000">
            <a:off x="7743342" y="3415525"/>
            <a:ext cx="4317165" cy="369332"/>
          </a:xfrm>
          <a:prstGeom prst="rect">
            <a:avLst/>
          </a:prstGeom>
          <a:noFill/>
        </p:spPr>
        <p:txBody>
          <a:bodyPr wrap="square" rtlCol="0">
            <a:spAutoFit/>
          </a:bodyPr>
          <a:lstStyle/>
          <a:p>
            <a:pPr algn="ctr"/>
            <a:r>
              <a:rPr lang="es-CO" b="1" dirty="0"/>
              <a:t>Ejes transversales</a:t>
            </a:r>
          </a:p>
        </p:txBody>
      </p:sp>
      <p:sp>
        <p:nvSpPr>
          <p:cNvPr id="72" name="CuadroTexto 71">
            <a:extLst>
              <a:ext uri="{FF2B5EF4-FFF2-40B4-BE49-F238E27FC236}">
                <a16:creationId xmlns:a16="http://schemas.microsoft.com/office/drawing/2014/main" xmlns="" id="{941865F8-7C33-433A-B0F4-784040666B8E}"/>
              </a:ext>
            </a:extLst>
          </p:cNvPr>
          <p:cNvSpPr txBox="1"/>
          <p:nvPr/>
        </p:nvSpPr>
        <p:spPr>
          <a:xfrm>
            <a:off x="575102" y="6437501"/>
            <a:ext cx="5690232" cy="246221"/>
          </a:xfrm>
          <a:prstGeom prst="rect">
            <a:avLst/>
          </a:prstGeom>
          <a:noFill/>
        </p:spPr>
        <p:txBody>
          <a:bodyPr wrap="square">
            <a:spAutoFit/>
          </a:bodyPr>
          <a:lstStyle/>
          <a:p>
            <a:r>
              <a:rPr lang="es-CO" sz="1000" dirty="0">
                <a:solidFill>
                  <a:schemeClr val="tx1">
                    <a:lumMod val="50000"/>
                    <a:lumOff val="50000"/>
                  </a:schemeClr>
                </a:solidFill>
              </a:rPr>
              <a:t>PIGECA: </a:t>
            </a:r>
            <a:r>
              <a:rPr lang="es-CO" sz="1000" dirty="0">
                <a:solidFill>
                  <a:schemeClr val="tx1">
                    <a:lumMod val="50000"/>
                    <a:lumOff val="50000"/>
                  </a:schemeClr>
                </a:solidFill>
                <a:hlinkClick r:id="rId14">
                  <a:extLst>
                    <a:ext uri="{A12FA001-AC4F-418D-AE19-62706E023703}">
                      <ahyp:hlinkClr xmlns:ahyp="http://schemas.microsoft.com/office/drawing/2018/hyperlinkcolor" xmlns="" val="tx"/>
                    </a:ext>
                  </a:extLst>
                </a:hlinkClick>
              </a:rPr>
              <a:t>https://www.metropol.gov.co/ambiental/calidad-del-aire/Paginas/Gestion-integral/PIGECA.aspx</a:t>
            </a:r>
            <a:endParaRPr lang="es-CO" sz="1000" dirty="0">
              <a:solidFill>
                <a:schemeClr val="tx1">
                  <a:lumMod val="50000"/>
                  <a:lumOff val="50000"/>
                </a:schemeClr>
              </a:solidFill>
            </a:endParaRPr>
          </a:p>
        </p:txBody>
      </p:sp>
    </p:spTree>
    <p:extLst>
      <p:ext uri="{BB962C8B-B14F-4D97-AF65-F5344CB8AC3E}">
        <p14:creationId xmlns:p14="http://schemas.microsoft.com/office/powerpoint/2010/main" val="16868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anim calcmode="lin" valueType="num">
                                      <p:cBhvr>
                                        <p:cTn id="38" dur="500" fill="hold"/>
                                        <p:tgtEl>
                                          <p:spTgt spid="39"/>
                                        </p:tgtEl>
                                        <p:attrNameLst>
                                          <p:attrName>ppt_x</p:attrName>
                                        </p:attrNameLst>
                                      </p:cBhvr>
                                      <p:tavLst>
                                        <p:tav tm="0">
                                          <p:val>
                                            <p:strVal val="#ppt_x"/>
                                          </p:val>
                                        </p:tav>
                                        <p:tav tm="100000">
                                          <p:val>
                                            <p:strVal val="#ppt_x"/>
                                          </p:val>
                                        </p:tav>
                                      </p:tavLst>
                                    </p:anim>
                                    <p:anim calcmode="lin" valueType="num">
                                      <p:cBhvr>
                                        <p:cTn id="39" dur="500" fill="hold"/>
                                        <p:tgtEl>
                                          <p:spTgt spid="3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anim calcmode="lin" valueType="num">
                                      <p:cBhvr>
                                        <p:cTn id="44" dur="500" fill="hold"/>
                                        <p:tgtEl>
                                          <p:spTgt spid="50"/>
                                        </p:tgtEl>
                                        <p:attrNameLst>
                                          <p:attrName>ppt_x</p:attrName>
                                        </p:attrNameLst>
                                      </p:cBhvr>
                                      <p:tavLst>
                                        <p:tav tm="0">
                                          <p:val>
                                            <p:strVal val="#ppt_x"/>
                                          </p:val>
                                        </p:tav>
                                        <p:tav tm="100000">
                                          <p:val>
                                            <p:strVal val="#ppt_x"/>
                                          </p:val>
                                        </p:tav>
                                      </p:tavLst>
                                    </p:anim>
                                    <p:anim calcmode="lin" valueType="num">
                                      <p:cBhvr>
                                        <p:cTn id="45" dur="500" fill="hold"/>
                                        <p:tgtEl>
                                          <p:spTgt spid="5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anim calcmode="lin" valueType="num">
                                      <p:cBhvr>
                                        <p:cTn id="50" dur="500" fill="hold"/>
                                        <p:tgtEl>
                                          <p:spTgt spid="55"/>
                                        </p:tgtEl>
                                        <p:attrNameLst>
                                          <p:attrName>ppt_x</p:attrName>
                                        </p:attrNameLst>
                                      </p:cBhvr>
                                      <p:tavLst>
                                        <p:tav tm="0">
                                          <p:val>
                                            <p:strVal val="#ppt_x"/>
                                          </p:val>
                                        </p:tav>
                                        <p:tav tm="100000">
                                          <p:val>
                                            <p:strVal val="#ppt_x"/>
                                          </p:val>
                                        </p:tav>
                                      </p:tavLst>
                                    </p:anim>
                                    <p:anim calcmode="lin" valueType="num">
                                      <p:cBhvr>
                                        <p:cTn id="51" dur="500" fill="hold"/>
                                        <p:tgtEl>
                                          <p:spTgt spid="55"/>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anim calcmode="lin" valueType="num">
                                      <p:cBhvr>
                                        <p:cTn id="56" dur="500" fill="hold"/>
                                        <p:tgtEl>
                                          <p:spTgt spid="60"/>
                                        </p:tgtEl>
                                        <p:attrNameLst>
                                          <p:attrName>ppt_x</p:attrName>
                                        </p:attrNameLst>
                                      </p:cBhvr>
                                      <p:tavLst>
                                        <p:tav tm="0">
                                          <p:val>
                                            <p:strVal val="#ppt_x"/>
                                          </p:val>
                                        </p:tav>
                                        <p:tav tm="100000">
                                          <p:val>
                                            <p:strVal val="#ppt_x"/>
                                          </p:val>
                                        </p:tav>
                                      </p:tavLst>
                                    </p:anim>
                                    <p:anim calcmode="lin" valueType="num">
                                      <p:cBhvr>
                                        <p:cTn id="57" dur="500" fill="hold"/>
                                        <p:tgtEl>
                                          <p:spTgt spid="60"/>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anim calcmode="lin" valueType="num">
                                      <p:cBhvr>
                                        <p:cTn id="62" dur="500" fill="hold"/>
                                        <p:tgtEl>
                                          <p:spTgt spid="65"/>
                                        </p:tgtEl>
                                        <p:attrNameLst>
                                          <p:attrName>ppt_x</p:attrName>
                                        </p:attrNameLst>
                                      </p:cBhvr>
                                      <p:tavLst>
                                        <p:tav tm="0">
                                          <p:val>
                                            <p:strVal val="#ppt_x"/>
                                          </p:val>
                                        </p:tav>
                                        <p:tav tm="100000">
                                          <p:val>
                                            <p:strVal val="#ppt_x"/>
                                          </p:val>
                                        </p:tav>
                                      </p:tavLst>
                                    </p:anim>
                                    <p:anim calcmode="lin" valueType="num">
                                      <p:cBhvr>
                                        <p:cTn id="63" dur="5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cc4027c-0dba-4532-9fb4-b8757925179a">
      <UserInfo>
        <DisplayName>Albeiro Alcides Rojas Buriticá</DisplayName>
        <AccountId>1681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C06879CCD5258648804B2B296A6EDA4A" ma:contentTypeVersion="1" ma:contentTypeDescription="Crear nuevo documento." ma:contentTypeScope="" ma:versionID="027b013e2445b2eb1a5c79f079a283a9">
  <xsd:schema xmlns:xsd="http://www.w3.org/2001/XMLSchema" xmlns:xs="http://www.w3.org/2001/XMLSchema" xmlns:p="http://schemas.microsoft.com/office/2006/metadata/properties" xmlns:ns2="6cc4027c-0dba-4532-9fb4-b8757925179a" targetNamespace="http://schemas.microsoft.com/office/2006/metadata/properties" ma:root="true" ma:fieldsID="39fb7011216b686a4eacb79ad2b3be1c" ns2:_="">
    <xsd:import namespace="6cc4027c-0dba-4532-9fb4-b8757925179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4027c-0dba-4532-9fb4-b8757925179a"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47C753-2E10-4B0F-A8A2-4A8BB46AA578}">
  <ds:schemaRefs>
    <ds:schemaRef ds:uri="http://schemas.microsoft.com/office/2006/documentManagement/types"/>
    <ds:schemaRef ds:uri="6cc4027c-0dba-4532-9fb4-b8757925179a"/>
    <ds:schemaRef ds:uri="http://www.w3.org/XML/1998/namespace"/>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E90A23F-2BD9-4B03-B4AB-FDA2710D8532}">
  <ds:schemaRefs>
    <ds:schemaRef ds:uri="http://schemas.microsoft.com/sharepoint/v3/contenttype/forms"/>
  </ds:schemaRefs>
</ds:datastoreItem>
</file>

<file path=customXml/itemProps3.xml><?xml version="1.0" encoding="utf-8"?>
<ds:datastoreItem xmlns:ds="http://schemas.openxmlformats.org/officeDocument/2006/customXml" ds:itemID="{951E3C10-0E25-45A8-83D9-9B1416447E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c4027c-0dba-4532-9fb4-b87579251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6339</TotalTime>
  <Words>1764</Words>
  <Application>Microsoft Office PowerPoint</Application>
  <PresentationFormat>Personalizado</PresentationFormat>
  <Paragraphs>313</Paragraphs>
  <Slides>21</Slides>
  <Notes>15</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Diseño personalizado</vt:lpstr>
      <vt:lpstr>Presentación de PowerPoint</vt:lpstr>
      <vt:lpstr> Contaminación del aire en el mundo</vt:lpstr>
      <vt:lpstr>Presentación de PowerPoint</vt:lpstr>
      <vt:lpstr>Presentación de PowerPoint</vt:lpstr>
      <vt:lpstr>Aportes de fuentes externas 2023</vt:lpstr>
      <vt:lpstr> Hitos calidad del aire en el Valle de Aburrá</vt:lpstr>
      <vt:lpstr> Hitos calidad del aire en el Valle de Aburrá</vt:lpstr>
      <vt:lpstr> Evolución de la calidad del aire en el Valle de Aburrá</vt:lpstr>
      <vt:lpstr>Plan Integral de Gestión de la Calidad del Aire (2017-2030)</vt:lpstr>
      <vt:lpstr>Presentación de PowerPoint</vt:lpstr>
      <vt:lpstr>Atención Oportuna de Episodios de Contaminación  Atmosférica (POECA)</vt:lpstr>
      <vt:lpstr>Presentación de PowerPoint</vt:lpstr>
      <vt:lpstr>Presentación de PowerPoint</vt:lpstr>
      <vt:lpstr>Calidad del aire oriente antioqueño y el Valle de Aburrá</vt:lpstr>
      <vt:lpstr>Programas complementarios - Plan Siembra Aburrá</vt:lpstr>
      <vt:lpstr>Presentación de PowerPoint</vt:lpstr>
      <vt:lpstr>Programas complementarios - Parches verdes</vt:lpstr>
      <vt:lpstr>Presentación de PowerPoint</vt:lpstr>
      <vt:lpstr>Gestión del cambio climático</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Alonso Montoya Lopez</dc:creator>
  <cp:lastModifiedBy>ana.arbelaez</cp:lastModifiedBy>
  <cp:revision>324</cp:revision>
  <dcterms:created xsi:type="dcterms:W3CDTF">2021-01-15T18:50:19Z</dcterms:created>
  <dcterms:modified xsi:type="dcterms:W3CDTF">2023-09-07T21:02:29Z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0x010100C06879CCD5258648804B2B296A6EDA4A</vt:lpwstr>
  </property>
</Properties>
</file>