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1062" r:id="rId2"/>
    <p:sldId id="1080" r:id="rId3"/>
    <p:sldId id="259" r:id="rId4"/>
    <p:sldId id="264" r:id="rId5"/>
    <p:sldId id="489" r:id="rId6"/>
    <p:sldId id="1064" r:id="rId7"/>
    <p:sldId id="1063" r:id="rId8"/>
    <p:sldId id="1078" r:id="rId9"/>
    <p:sldId id="1065" r:id="rId10"/>
    <p:sldId id="1067" r:id="rId11"/>
    <p:sldId id="1068" r:id="rId12"/>
    <p:sldId id="1061" r:id="rId13"/>
    <p:sldId id="1073" r:id="rId14"/>
    <p:sldId id="1070" r:id="rId15"/>
    <p:sldId id="1072" r:id="rId16"/>
    <p:sldId id="1079" r:id="rId17"/>
    <p:sldId id="1037" r:id="rId18"/>
    <p:sldId id="1085" r:id="rId19"/>
    <p:sldId id="1086" r:id="rId20"/>
    <p:sldId id="1038" r:id="rId21"/>
    <p:sldId id="1040" r:id="rId22"/>
    <p:sldId id="477" r:id="rId23"/>
  </p:sldIdLst>
  <p:sldSz cx="12192000" cy="6858000"/>
  <p:notesSz cx="6888163" cy="10020300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anose="020B0604020202020204" pitchFamily="34" charset="0"/>
      <p:regular r:id="rId34"/>
      <p:bold r:id="rId35"/>
      <p:italic r:id="rId36"/>
      <p:boldItalic r:id="rId3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9"/>
    <a:srgbClr val="4DA834"/>
    <a:srgbClr val="BABC1C"/>
    <a:srgbClr val="E8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EMPRESAS PARTICIPANTES EN PROGRESA 2001-2022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 de empresas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2011</c:v>
                </c:pt>
                <c:pt idx="10">
                  <c:v>2013</c:v>
                </c:pt>
                <c:pt idx="11">
                  <c:v>2017</c:v>
                </c:pt>
                <c:pt idx="12">
                  <c:v>2019</c:v>
                </c:pt>
                <c:pt idx="13">
                  <c:v>2022</c:v>
                </c:pt>
              </c:numCache>
            </c:numRef>
          </c:cat>
          <c:val>
            <c:numRef>
              <c:f>Hoja1!$B$2:$B$15</c:f>
              <c:numCache>
                <c:formatCode>General</c:formatCode>
                <c:ptCount val="14"/>
                <c:pt idx="0">
                  <c:v>11</c:v>
                </c:pt>
                <c:pt idx="1">
                  <c:v>17</c:v>
                </c:pt>
                <c:pt idx="2">
                  <c:v>16</c:v>
                </c:pt>
                <c:pt idx="3">
                  <c:v>20</c:v>
                </c:pt>
                <c:pt idx="4">
                  <c:v>29</c:v>
                </c:pt>
                <c:pt idx="5">
                  <c:v>31</c:v>
                </c:pt>
                <c:pt idx="6">
                  <c:v>37</c:v>
                </c:pt>
                <c:pt idx="7">
                  <c:v>33</c:v>
                </c:pt>
                <c:pt idx="8">
                  <c:v>35</c:v>
                </c:pt>
                <c:pt idx="9">
                  <c:v>41</c:v>
                </c:pt>
                <c:pt idx="10">
                  <c:v>38</c:v>
                </c:pt>
                <c:pt idx="11">
                  <c:v>30</c:v>
                </c:pt>
                <c:pt idx="12">
                  <c:v>36</c:v>
                </c:pt>
                <c:pt idx="1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A-472C-86D0-A645DF5B0F8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25240368"/>
        <c:axId val="1213081360"/>
      </c:barChart>
      <c:catAx>
        <c:axId val="142524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3081360"/>
        <c:crosses val="autoZero"/>
        <c:auto val="1"/>
        <c:lblAlgn val="ctr"/>
        <c:lblOffset val="100"/>
        <c:noMultiLvlLbl val="0"/>
      </c:catAx>
      <c:valAx>
        <c:axId val="12130813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2524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'C:\Users\camil\Desktop\[fijas industrias.xlsx]Hoja2'!$C$3</c:f>
              <c:strCache>
                <c:ptCount val="1"/>
                <c:pt idx="0">
                  <c:v>Consumo (m3)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'C:\Users\camil\Desktop\[fijas industrias.xlsx]Hoja2'!$B$4:$B$7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'C:\Users\camil\Desktop\[fijas industrias.xlsx]Hoja2'!$C$4:$C$7</c:f>
              <c:numCache>
                <c:formatCode>General</c:formatCode>
                <c:ptCount val="4"/>
                <c:pt idx="0">
                  <c:v>409.92</c:v>
                </c:pt>
                <c:pt idx="1">
                  <c:v>83</c:v>
                </c:pt>
                <c:pt idx="2">
                  <c:v>84.8</c:v>
                </c:pt>
                <c:pt idx="3">
                  <c:v>65.430000000000007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C-4377-9200-6B554FE4E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346976"/>
        <c:axId val="505347456"/>
      </c:barChart>
      <c:lineChart>
        <c:grouping val="standard"/>
        <c:varyColors val="0"/>
        <c:ser>
          <c:idx val="1"/>
          <c:order val="1"/>
          <c:tx>
            <c:strRef>
              <c:f>'C:\Users\camil\Desktop\[fijas industrias.xlsx]Hoja2'!$D$3</c:f>
              <c:strCache>
                <c:ptCount val="1"/>
                <c:pt idx="0">
                  <c:v>Huella (TonCO2e)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'C:\Users\camil\Desktop\[fijas industrias.xlsx]Hoja2'!$B$4:$B$7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'C:\Users\camil\Desktop\[fijas industrias.xlsx]Hoja2'!$D$4:$D$7</c:f>
              <c:numCache>
                <c:formatCode>General</c:formatCode>
                <c:ptCount val="4"/>
                <c:pt idx="0">
                  <c:v>0.81</c:v>
                </c:pt>
                <c:pt idx="1">
                  <c:v>0.16</c:v>
                </c:pt>
                <c:pt idx="2">
                  <c:v>0.17</c:v>
                </c:pt>
                <c:pt idx="3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3C-4377-9200-6B554FE4E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5355616"/>
        <c:axId val="505353696"/>
      </c:lineChart>
      <c:catAx>
        <c:axId val="50534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5347456"/>
        <c:crosses val="autoZero"/>
        <c:auto val="1"/>
        <c:lblAlgn val="ctr"/>
        <c:lblOffset val="100"/>
        <c:noMultiLvlLbl val="0"/>
      </c:catAx>
      <c:valAx>
        <c:axId val="50534745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m3 Gas Natural Genérico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5346976"/>
        <c:crosses val="autoZero"/>
        <c:crossBetween val="between"/>
      </c:valAx>
      <c:valAx>
        <c:axId val="5053536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 CO2e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5355616"/>
        <c:crosses val="max"/>
        <c:crossBetween val="between"/>
      </c:valAx>
      <c:catAx>
        <c:axId val="505355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5353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71177146096314"/>
          <c:y val="5.6666651793529713E-2"/>
          <c:w val="0.69210515235249481"/>
          <c:h val="0.77975543838439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'C:\Users\camil\Desktop\[fijas industrias.xlsx]Hoja2'!$C$21</c:f>
              <c:strCache>
                <c:ptCount val="1"/>
                <c:pt idx="0">
                  <c:v>Consumo (kWh)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'C:\Users\camil\Desktop\[fijas industrias.xlsx]Hoja2'!$B$22:$B$25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'C:\Users\camil\Desktop\[fijas industrias.xlsx]Hoja2'!$C$22:$C$25</c:f>
              <c:numCache>
                <c:formatCode>General</c:formatCode>
                <c:ptCount val="4"/>
                <c:pt idx="0">
                  <c:v>7573292</c:v>
                </c:pt>
                <c:pt idx="1">
                  <c:v>6749387</c:v>
                </c:pt>
                <c:pt idx="2">
                  <c:v>6178804.4100000001</c:v>
                </c:pt>
                <c:pt idx="3">
                  <c:v>6433738.2000000002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0-4BC1-9AFA-1B3571B50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684912"/>
        <c:axId val="427038256"/>
      </c:barChart>
      <c:lineChart>
        <c:grouping val="standard"/>
        <c:varyColors val="0"/>
        <c:ser>
          <c:idx val="1"/>
          <c:order val="1"/>
          <c:tx>
            <c:strRef>
              <c:f>'C:\Users\camil\Desktop\[fijas industrias.xlsx]Hoja2'!$D$21</c:f>
              <c:strCache>
                <c:ptCount val="1"/>
                <c:pt idx="0">
                  <c:v>Huella (TonCO2e)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'C:\Users\camil\Desktop\[fijas industrias.xlsx]Hoja2'!$B$22:$B$25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'C:\Users\camil\Desktop\[fijas industrias.xlsx]Hoja2'!$D$22:$D$25</c:f>
              <c:numCache>
                <c:formatCode>General</c:formatCode>
                <c:ptCount val="4"/>
                <c:pt idx="0">
                  <c:v>1257.17</c:v>
                </c:pt>
                <c:pt idx="1">
                  <c:v>1370.13</c:v>
                </c:pt>
                <c:pt idx="2">
                  <c:v>140.56</c:v>
                </c:pt>
                <c:pt idx="3">
                  <c:v>12.65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A0-4BC1-9AFA-1B3571B50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046896"/>
        <c:axId val="427046416"/>
      </c:lineChart>
      <c:catAx>
        <c:axId val="49768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7038256"/>
        <c:crosses val="autoZero"/>
        <c:auto val="1"/>
        <c:lblAlgn val="ctr"/>
        <c:lblOffset val="100"/>
        <c:noMultiLvlLbl val="0"/>
      </c:catAx>
      <c:valAx>
        <c:axId val="427038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>
                    <a:solidFill>
                      <a:schemeClr val="tx2">
                        <a:lumMod val="75000"/>
                      </a:schemeClr>
                    </a:solidFill>
                  </a:rPr>
                  <a:t>Kwh</a:t>
                </a:r>
              </a:p>
            </c:rich>
          </c:tx>
          <c:layout>
            <c:manualLayout>
              <c:xMode val="edge"/>
              <c:yMode val="edge"/>
              <c:x val="1.4134278240130258E-2"/>
              <c:y val="0.405544250513320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7684912"/>
        <c:crosses val="autoZero"/>
        <c:crossBetween val="between"/>
      </c:valAx>
      <c:valAx>
        <c:axId val="4270464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>
                    <a:solidFill>
                      <a:srgbClr val="C00000"/>
                    </a:solidFill>
                  </a:rPr>
                  <a:t>Ton CO2e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7046896"/>
        <c:crosses val="max"/>
        <c:crossBetween val="between"/>
      </c:valAx>
      <c:catAx>
        <c:axId val="42704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70464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78652311519312"/>
          <c:y val="8.1771735238431148E-2"/>
          <c:w val="0.69588783674775068"/>
          <c:h val="0.70892266990796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'C:\Users\camil\Desktop\[fijas industrias.xlsx]Hoja2'!$C$40</c:f>
              <c:strCache>
                <c:ptCount val="1"/>
                <c:pt idx="0">
                  <c:v>Generación (kg)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'C:\Users\camil\Desktop\[fijas industrias.xlsx]Hoja2'!$B$41:$B$44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'C:\Users\camil\Desktop\[fijas industrias.xlsx]Hoja2'!$C$41:$C$44</c:f>
              <c:numCache>
                <c:formatCode>General</c:formatCode>
                <c:ptCount val="4"/>
                <c:pt idx="0">
                  <c:v>99610</c:v>
                </c:pt>
                <c:pt idx="1">
                  <c:v>74390</c:v>
                </c:pt>
                <c:pt idx="2">
                  <c:v>71335</c:v>
                </c:pt>
                <c:pt idx="3">
                  <c:v>62940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C-47B5-9ED2-E7EC8738C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5648224"/>
        <c:axId val="1005643424"/>
      </c:barChart>
      <c:lineChart>
        <c:grouping val="standard"/>
        <c:varyColors val="0"/>
        <c:ser>
          <c:idx val="1"/>
          <c:order val="1"/>
          <c:tx>
            <c:strRef>
              <c:f>'C:\Users\camil\Desktop\[fijas industrias.xlsx]Hoja2'!$D$40</c:f>
              <c:strCache>
                <c:ptCount val="1"/>
                <c:pt idx="0">
                  <c:v>Huella (TonCO2e)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'C:\Users\camil\Desktop\[fijas industrias.xlsx]Hoja2'!$D$41:$D$44</c:f>
              <c:numCache>
                <c:formatCode>General</c:formatCode>
                <c:ptCount val="4"/>
                <c:pt idx="0">
                  <c:v>146.15</c:v>
                </c:pt>
                <c:pt idx="1">
                  <c:v>109.15</c:v>
                </c:pt>
                <c:pt idx="2">
                  <c:v>104.67</c:v>
                </c:pt>
                <c:pt idx="3">
                  <c:v>92.35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2C-47B5-9ED2-E7EC8738C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5662144"/>
        <c:axId val="1005641984"/>
      </c:lineChart>
      <c:catAx>
        <c:axId val="10056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05643424"/>
        <c:crosses val="autoZero"/>
        <c:auto val="1"/>
        <c:lblAlgn val="ctr"/>
        <c:lblOffset val="100"/>
        <c:noMultiLvlLbl val="0"/>
      </c:catAx>
      <c:valAx>
        <c:axId val="100564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Kg residuos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05648224"/>
        <c:crosses val="autoZero"/>
        <c:crossBetween val="between"/>
      </c:valAx>
      <c:valAx>
        <c:axId val="10056419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TonCO2e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05662144"/>
        <c:crosses val="max"/>
        <c:crossBetween val="between"/>
      </c:valAx>
      <c:catAx>
        <c:axId val="10056621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05641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09953-EFA9-4CC4-A014-637DC6CFF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8D14B4-3308-449E-BF85-31F3623D1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2B6C89-F94E-4E73-88FE-C04D96BB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69DD5-569C-401A-BFB7-BA80FAD3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E8F4B8-1F14-4048-91A3-2E8BCC57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914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C4390-7F86-40F7-984D-4828BFF8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6830B5-05DC-4A88-A01D-A066B513E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8D8E0-21FC-4946-8BD3-AF1A3176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B1CD6C-A3CA-4557-957E-12166D60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2DC03A-79F4-46B9-BF70-BA4BCB3B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431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600C3C-F7D8-45A0-B0B4-6F2A9B13D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8CBE5E-DA46-461F-BB8B-EFF0E645F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CCFD9-747A-48C0-94DF-631449B8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BF4A11-4CBE-4457-BA5B-5553087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22F69-9B2F-4319-844F-BE4E91B7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846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C14DF-B7D7-4582-A546-84C8168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1668D0-6A5F-49EC-8C3F-8D587B3DF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7720E-B675-4C7E-902C-2B19E71A4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26918C-0AD9-46BB-A376-F8438B3E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902A3-53B4-44E7-B4D7-1DDEC90E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078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466B4-EB59-48A0-A214-ADE5D89E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7A15EE-2345-4929-9751-5B8C4630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E442E0-7681-4C3D-B150-A1210ED9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19AC9-A952-449A-9946-5B5F8476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6E4B3-CEDD-47D6-8E93-2AFEA925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535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A2123-C70F-48C3-B1EF-94105627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69263D-7C7F-461C-B11A-E5C3F3CF5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2DDB5-DA5F-4E1E-B10F-E898DF3C0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7F3498-178B-478D-B69C-20B52C67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B3D1BE-DF6B-431C-BC2F-393F2AB1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C5D512-1331-4AA5-800B-0C201ACF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4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478BF-D5D6-4E51-B046-D8C21601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F75CF8-751A-4EDD-BEBE-84EA8EE02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0A18BE-BDE8-4BE7-8FB7-8A51BDCA3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F50D36-9ECC-42E9-82F2-3B681E508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A19C24-A1B8-4A8D-A08D-85110292A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192280-F88B-459F-BF69-A1D7DAE9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48AC4C-9B3E-4D46-8BED-CC29FAF4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755E0B-75A6-438F-8CE9-4D0256CD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74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8E1EC-B7AD-4A1C-A979-6A60F636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F949732-D197-40EF-9995-D00406F4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F7B15A-8C8B-4349-921B-ECA80526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608F50-8FD3-40F5-A134-2483A153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79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43755E-8588-4487-83E6-DFA2D64B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C2107B-8D66-49BD-899F-B528E6A1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D1F86-7447-453B-AA7C-97EF927C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56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5B58C-4C3C-43AE-9753-EC157261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4112D2-4056-40E7-A5A6-99560B35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1B583C-E038-40D5-9D57-065C7B29A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80875F-7EF1-475E-8657-10B35AAE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BC0ADA-36C6-4C0B-811A-C33E0B6E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E9E880-74B9-489C-A349-4A91C2A1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877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FA5D4-A60D-4893-946B-9E8DD9F6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938AB0-EE26-4BB0-B491-60714A845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EF1ABB-D806-4AB1-9DED-36039A0A7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9D58DB-79E8-4FB2-94BE-8E9F06DA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F76910-B55C-49CB-AD36-B4510523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165289-2CCF-4B9C-9ABE-D6D9E460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910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E18915-2591-4D30-AF0B-15D4E674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9C07D4-00C8-484A-9DAB-D7EC1CD25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5319B0-9D04-4495-A4DB-D868CB3AE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E89AC-56AC-4A6E-90B0-84A155F08BBA}" type="datetimeFigureOut">
              <a:rPr lang="es-CO" smtClean="0"/>
              <a:t>23/08/23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65A49-F9EC-4B00-B1B6-8B39557CA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0BAF39-E63C-41A1-A3A8-267147031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98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C09AF6-BC9F-4D9E-9D08-C18C0C1F0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8626"/>
            <a:ext cx="1218963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670EF8-8EAD-4BEA-A8EF-C0D5B23AA6E1}"/>
              </a:ext>
            </a:extLst>
          </p:cNvPr>
          <p:cNvSpPr txBox="1"/>
          <p:nvPr/>
        </p:nvSpPr>
        <p:spPr>
          <a:xfrm>
            <a:off x="2776329" y="2151983"/>
            <a:ext cx="6639339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s-MX" sz="3200" b="1" dirty="0">
                <a:solidFill>
                  <a:srgbClr val="007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C</a:t>
            </a:r>
            <a:r>
              <a:rPr lang="es-MX" sz="2400" b="1" dirty="0">
                <a:solidFill>
                  <a:srgbClr val="007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ORNARE y Los </a:t>
            </a:r>
            <a:r>
              <a:rPr lang="es-MX" sz="3200" b="1" dirty="0">
                <a:solidFill>
                  <a:srgbClr val="007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E</a:t>
            </a:r>
            <a:r>
              <a:rPr lang="es-MX" sz="2400" b="1" dirty="0">
                <a:solidFill>
                  <a:srgbClr val="007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MPRESARIOS DEL ORIENTE Antioqueño.</a:t>
            </a:r>
            <a:endParaRPr lang="es-CO" sz="2400" b="1" dirty="0">
              <a:solidFill>
                <a:srgbClr val="007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D378422-5076-43F5-BE81-36FCDE7E2D8A}"/>
              </a:ext>
            </a:extLst>
          </p:cNvPr>
          <p:cNvCxnSpPr/>
          <p:nvPr/>
        </p:nvCxnSpPr>
        <p:spPr>
          <a:xfrm>
            <a:off x="3326294" y="2003388"/>
            <a:ext cx="5459895" cy="0"/>
          </a:xfrm>
          <a:prstGeom prst="line">
            <a:avLst/>
          </a:prstGeom>
          <a:ln>
            <a:solidFill>
              <a:srgbClr val="007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A17EF88-2FE6-4753-B3F6-3E283F9F74BC}"/>
              </a:ext>
            </a:extLst>
          </p:cNvPr>
          <p:cNvCxnSpPr/>
          <p:nvPr/>
        </p:nvCxnSpPr>
        <p:spPr>
          <a:xfrm>
            <a:off x="3353496" y="2853131"/>
            <a:ext cx="5459895" cy="0"/>
          </a:xfrm>
          <a:prstGeom prst="line">
            <a:avLst/>
          </a:prstGeom>
          <a:ln>
            <a:solidFill>
              <a:srgbClr val="007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2E447CB-4364-4D54-8B38-F1E495BEBFAA}"/>
              </a:ext>
            </a:extLst>
          </p:cNvPr>
          <p:cNvSpPr/>
          <p:nvPr/>
        </p:nvSpPr>
        <p:spPr>
          <a:xfrm>
            <a:off x="2286001" y="3077970"/>
            <a:ext cx="7789652" cy="1092198"/>
          </a:xfrm>
          <a:prstGeom prst="roundRect">
            <a:avLst>
              <a:gd name="adj" fmla="val 1504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LEGADO por LA SOSTENIBILIDAD del TERRITORIO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CA1D260A-98CF-42BC-A09A-D9BA5FFA5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495" y="6194915"/>
            <a:ext cx="314325" cy="37147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B9D8E67-0CFB-4E05-81CE-B1B8B2A3E9D4}"/>
              </a:ext>
            </a:extLst>
          </p:cNvPr>
          <p:cNvSpPr txBox="1"/>
          <p:nvPr/>
        </p:nvSpPr>
        <p:spPr>
          <a:xfrm>
            <a:off x="3615590" y="4584928"/>
            <a:ext cx="516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Auditorio Guayacán II, Hotel Movich</a:t>
            </a:r>
          </a:p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Rionegro, Antioquia</a:t>
            </a:r>
            <a:endParaRPr lang="es-CO" sz="2400" b="1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57BAED-E77A-4F49-BE4A-E6284DEADAA3}"/>
              </a:ext>
            </a:extLst>
          </p:cNvPr>
          <p:cNvSpPr txBox="1"/>
          <p:nvPr/>
        </p:nvSpPr>
        <p:spPr>
          <a:xfrm>
            <a:off x="4502995" y="5357010"/>
            <a:ext cx="3191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Agosto 23 de 2023</a:t>
            </a:r>
          </a:p>
        </p:txBody>
      </p:sp>
    </p:spTree>
    <p:extLst>
      <p:ext uri="{BB962C8B-B14F-4D97-AF65-F5344CB8AC3E}">
        <p14:creationId xmlns:p14="http://schemas.microsoft.com/office/powerpoint/2010/main" val="64598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010" cy="6858000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B9CE52-943C-4560-A2D6-E4F73D38B524}"/>
              </a:ext>
            </a:extLst>
          </p:cNvPr>
          <p:cNvSpPr/>
          <p:nvPr/>
        </p:nvSpPr>
        <p:spPr>
          <a:xfrm>
            <a:off x="2171830" y="512386"/>
            <a:ext cx="166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/>
              <a:t>1995 - 2005</a:t>
            </a:r>
            <a:endParaRPr lang="es-CO" sz="2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1CC934-124E-4575-8AC4-69D4BF6DE2D2}"/>
              </a:ext>
            </a:extLst>
          </p:cNvPr>
          <p:cNvSpPr/>
          <p:nvPr/>
        </p:nvSpPr>
        <p:spPr>
          <a:xfrm>
            <a:off x="321139" y="1806032"/>
            <a:ext cx="5522684" cy="3046988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Implementación de</a:t>
            </a:r>
            <a:r>
              <a:rPr lang="es-MX" sz="1600" b="1" dirty="0">
                <a:latin typeface="Arial Narrow" panose="020B0606020202030204" pitchFamily="34" charset="0"/>
              </a:rPr>
              <a:t> </a:t>
            </a:r>
            <a:r>
              <a:rPr lang="es-MX" sz="16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tasas retributivas</a:t>
            </a:r>
            <a:r>
              <a:rPr lang="es-MX" sz="1600" dirty="0">
                <a:latin typeface="Arial Narrow" panose="020B0606020202030204" pitchFamily="34" charset="0"/>
              </a:rPr>
              <a:t>, gracias a resultados de monitoreo y medición del </a:t>
            </a:r>
            <a:r>
              <a:rPr lang="es-MX" sz="1600" dirty="0" err="1">
                <a:latin typeface="Arial Narrow" panose="020B0606020202030204" pitchFamily="34" charset="0"/>
              </a:rPr>
              <a:t>Qual</a:t>
            </a:r>
            <a:r>
              <a:rPr lang="es-MX" sz="1600" dirty="0">
                <a:latin typeface="Arial Narrow" panose="020B0606020202030204" pitchFamily="34" charset="0"/>
              </a:rPr>
              <a:t> 2E (1997) (*)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Diagnóstico de Reconversión Industrial para 40 empresas (1997</a:t>
            </a:r>
            <a:r>
              <a:rPr lang="es-ES_tradnl" sz="1600" dirty="0">
                <a:latin typeface="Arial Narrow" panose="020B0606020202030204" pitchFamily="34" charset="0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600" dirty="0">
                <a:latin typeface="Arial Narrow" panose="020B0606020202030204" pitchFamily="34" charset="0"/>
              </a:rPr>
              <a:t>Diagnóstico ambiental del </a:t>
            </a:r>
            <a:r>
              <a:rPr lang="es-ES_tradnl" sz="1600" u="sng" dirty="0">
                <a:latin typeface="Arial Narrow" panose="020B0606020202030204" pitchFamily="34" charset="0"/>
              </a:rPr>
              <a:t>Subsector Lechero </a:t>
            </a:r>
            <a:r>
              <a:rPr lang="es-ES_tradnl" sz="1600" dirty="0">
                <a:latin typeface="Arial Narrow" panose="020B0606020202030204" pitchFamily="34" charset="0"/>
              </a:rPr>
              <a:t>en el Departamento de Antioquia, 10.200 Hatos Lecheros. (2000-2001)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600" dirty="0">
                <a:latin typeface="Arial Narrow" panose="020B0606020202030204" pitchFamily="34" charset="0"/>
              </a:rPr>
              <a:t>Diagnóstico ambiental </a:t>
            </a:r>
            <a:r>
              <a:rPr lang="es-ES_tradnl" sz="1600" u="sng" dirty="0">
                <a:latin typeface="Arial Narrow" panose="020B0606020202030204" pitchFamily="34" charset="0"/>
              </a:rPr>
              <a:t>subsector Acuícola </a:t>
            </a:r>
            <a:r>
              <a:rPr lang="es-ES_tradnl" sz="1600" dirty="0">
                <a:latin typeface="Arial Narrow" panose="020B0606020202030204" pitchFamily="34" charset="0"/>
              </a:rPr>
              <a:t>del Departamento, 18 granjas (2000)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600" b="1" u="sng" dirty="0">
                <a:latin typeface="Arial Narrow" panose="020B0606020202030204" pitchFamily="34" charset="0"/>
              </a:rPr>
              <a:t>Módulos, cartillas y manuales de manejo ambiental </a:t>
            </a:r>
            <a:r>
              <a:rPr lang="es-ES_tradnl" sz="1600" dirty="0">
                <a:latin typeface="Arial Narrow" panose="020B0606020202030204" pitchFamily="34" charset="0"/>
              </a:rPr>
              <a:t>y productivo en todos los sectores.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Diplomado cero emisiones - Metodología Zeri – (Universidad Eafit, 2000)</a:t>
            </a:r>
            <a:r>
              <a:rPr lang="es-ES_tradnl" sz="1600" dirty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3C313A-25AA-4015-8422-8670BE3CD609}"/>
              </a:ext>
            </a:extLst>
          </p:cNvPr>
          <p:cNvSpPr/>
          <p:nvPr/>
        </p:nvSpPr>
        <p:spPr>
          <a:xfrm>
            <a:off x="4087045" y="258470"/>
            <a:ext cx="4621823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Firma Acuerdos de Producción más Limpia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Sectores Industrial, Floricultor, Porcícola, Avícola, Fiquero, Acuícola, Lechero y Panelero.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B3A646-A9BD-4FFC-94A2-2ECD6D1777A7}"/>
              </a:ext>
            </a:extLst>
          </p:cNvPr>
          <p:cNvSpPr/>
          <p:nvPr/>
        </p:nvSpPr>
        <p:spPr>
          <a:xfrm>
            <a:off x="6095505" y="1798147"/>
            <a:ext cx="5658678" cy="3785652"/>
          </a:xfrm>
          <a:prstGeom prst="rect">
            <a:avLst/>
          </a:prstGeom>
          <a:noFill/>
          <a:ln>
            <a:solidFill>
              <a:srgbClr val="4DA834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Implementación de </a:t>
            </a:r>
            <a:r>
              <a:rPr lang="es-MX" sz="1600" b="1" u="sng" dirty="0">
                <a:latin typeface="Arial Narrow" panose="020B0606020202030204" pitchFamily="34" charset="0"/>
              </a:rPr>
              <a:t>tecnologías como el riego </a:t>
            </a:r>
            <a:r>
              <a:rPr lang="es-MX" sz="1600" dirty="0">
                <a:latin typeface="Arial Narrow" panose="020B0606020202030204" pitchFamily="34" charset="0"/>
              </a:rPr>
              <a:t>por goteo y plástico </a:t>
            </a:r>
            <a:r>
              <a:rPr lang="es-MX" sz="1600" dirty="0" err="1">
                <a:latin typeface="Arial Narrow" panose="020B0606020202030204" pitchFamily="34" charset="0"/>
              </a:rPr>
              <a:t>mulch</a:t>
            </a:r>
            <a:endParaRPr lang="es-MX" sz="16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Reducción de 200 a 100 Kg-Ha/año ingrediente activo de agroquímicos.  Reduccion categorias toxicologicas.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Arranque bodega ANDI-ASOCOLFLORES en convenio con Cornare para almacenamiento y procesamiento de residuos sólidos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Puesta en funcionamiento incinerador para residuos de cajas de flor.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u="sng" dirty="0">
                <a:latin typeface="Arial Narrow" panose="020B0606020202030204" pitchFamily="34" charset="0"/>
              </a:rPr>
              <a:t>Implementación planes de fertilización nitrogenada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Instalación de 3 biodigestores en granjas porcícolas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Construcción 1800 tanques de fermentación para el beneficio ecológico del fique.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Construcción y arranque planta demostrativa beneficio integral del fique (Alejandría).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b="1" dirty="0">
                <a:latin typeface="Arial Narrow" panose="020B0606020202030204" pitchFamily="34" charset="0"/>
              </a:rPr>
              <a:t>Implementación del programa 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PROGRESA</a:t>
            </a:r>
            <a:r>
              <a:rPr lang="es-MX" sz="1600" b="1" dirty="0">
                <a:latin typeface="Arial Narrow" panose="020B0606020202030204" pitchFamily="34" charset="0"/>
              </a:rPr>
              <a:t> (2001</a:t>
            </a:r>
            <a:r>
              <a:rPr lang="es-MX" sz="1600" dirty="0">
                <a:latin typeface="Arial Narrow" panose="020B0606020202030204" pitchFamily="34" charset="0"/>
              </a:rPr>
              <a:t>)</a:t>
            </a:r>
            <a:endParaRPr lang="es-CO" sz="1600" dirty="0">
              <a:latin typeface="Arial Narrow" panose="020B0606020202030204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EB7358E-FCFD-4571-A2D3-AA12F8FBC701}"/>
              </a:ext>
            </a:extLst>
          </p:cNvPr>
          <p:cNvSpPr/>
          <p:nvPr/>
        </p:nvSpPr>
        <p:spPr>
          <a:xfrm>
            <a:off x="2171830" y="384313"/>
            <a:ext cx="1661032" cy="689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a la derecha con bandas 10">
            <a:extLst>
              <a:ext uri="{FF2B5EF4-FFF2-40B4-BE49-F238E27FC236}">
                <a16:creationId xmlns:a16="http://schemas.microsoft.com/office/drawing/2014/main" id="{E0C60C4C-5A49-4085-8328-F5E5F6BFC29D}"/>
              </a:ext>
            </a:extLst>
          </p:cNvPr>
          <p:cNvSpPr/>
          <p:nvPr/>
        </p:nvSpPr>
        <p:spPr>
          <a:xfrm rot="5400000">
            <a:off x="2735969" y="1248405"/>
            <a:ext cx="511511" cy="447358"/>
          </a:xfrm>
          <a:prstGeom prst="stripedRightArrow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EA69842-7559-4276-A6E8-5FD71E23A955}"/>
              </a:ext>
            </a:extLst>
          </p:cNvPr>
          <p:cNvSpPr/>
          <p:nvPr/>
        </p:nvSpPr>
        <p:spPr>
          <a:xfrm>
            <a:off x="1138689" y="512387"/>
            <a:ext cx="396814" cy="471030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8D23E4DF-3FF1-41E9-A758-CEE2E8431630}"/>
              </a:ext>
            </a:extLst>
          </p:cNvPr>
          <p:cNvSpPr/>
          <p:nvPr/>
        </p:nvSpPr>
        <p:spPr>
          <a:xfrm>
            <a:off x="828136" y="1059286"/>
            <a:ext cx="638355" cy="689113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83E00F6-0933-4789-A4F2-5E2763D5264A}"/>
              </a:ext>
            </a:extLst>
          </p:cNvPr>
          <p:cNvSpPr txBox="1"/>
          <p:nvPr/>
        </p:nvSpPr>
        <p:spPr>
          <a:xfrm>
            <a:off x="353688" y="5089591"/>
            <a:ext cx="552268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 Narrow" panose="020B0606020202030204" pitchFamily="34" charset="0"/>
              </a:rPr>
              <a:t>(*) RECONOCIMIENTO de parte del Ministerio de Ambiente.</a:t>
            </a:r>
          </a:p>
        </p:txBody>
      </p:sp>
    </p:spTree>
    <p:extLst>
      <p:ext uri="{BB962C8B-B14F-4D97-AF65-F5344CB8AC3E}">
        <p14:creationId xmlns:p14="http://schemas.microsoft.com/office/powerpoint/2010/main" val="200494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010" cy="6858000"/>
          </a:xfrm>
          <a:prstGeom prst="rect">
            <a:avLst/>
          </a:prstGeom>
          <a:ln>
            <a:noFill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127D48E-C1D6-4C4D-BC78-C35B8F7E55F2}"/>
              </a:ext>
            </a:extLst>
          </p:cNvPr>
          <p:cNvSpPr/>
          <p:nvPr/>
        </p:nvSpPr>
        <p:spPr>
          <a:xfrm>
            <a:off x="479294" y="2855816"/>
            <a:ext cx="2161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2006 - 2015</a:t>
            </a:r>
            <a:br>
              <a:rPr lang="es-MX" sz="2400" dirty="0"/>
            </a:br>
            <a:endParaRPr lang="es-CO" sz="2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C58E00A-5AD4-4C61-9ADA-020D3DFEF833}"/>
              </a:ext>
            </a:extLst>
          </p:cNvPr>
          <p:cNvSpPr/>
          <p:nvPr/>
        </p:nvSpPr>
        <p:spPr>
          <a:xfrm>
            <a:off x="2357587" y="1332841"/>
            <a:ext cx="9158680" cy="4015535"/>
          </a:xfrm>
          <a:prstGeom prst="rect">
            <a:avLst/>
          </a:prstGeom>
          <a:noFill/>
          <a:ln>
            <a:solidFill>
              <a:srgbClr val="4DA8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Estudio: tratamiento de </a:t>
            </a:r>
            <a:r>
              <a:rPr lang="es-ES_tradnl" sz="19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aguas residuales producto del tinturado </a:t>
            </a:r>
            <a:r>
              <a:rPr lang="es-ES_tradn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de Flor para la empresa C.I Cultivos San Nicolás, y construcción humedal horizontal de flujo subsuperficial (2006).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Convenio Universidad de Antioquia: </a:t>
            </a:r>
            <a:r>
              <a:rPr lang="es-ES_tradnl" sz="19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Investigación y diseño de sistema de tratamiento para afluentes del teñido de flores</a:t>
            </a:r>
            <a:r>
              <a:rPr lang="es-ES_tradnl" sz="1900" dirty="0">
                <a:solidFill>
                  <a:schemeClr val="tx1"/>
                </a:solidFill>
                <a:latin typeface="Arial Narrow" panose="020B0606020202030204" pitchFamily="34" charset="0"/>
              </a:rPr>
              <a:t>. (2008).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9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Sistema de contabilidad ambiental</a:t>
            </a: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, con análisis del balance financiero y valoración del </a:t>
            </a:r>
            <a:r>
              <a:rPr lang="es-MX" sz="1900" u="sng" dirty="0">
                <a:solidFill>
                  <a:schemeClr val="tx1"/>
                </a:solidFill>
                <a:latin typeface="Arial Narrow" panose="020B0606020202030204" pitchFamily="34" charset="0"/>
              </a:rPr>
              <a:t>ciclo de vida en el producto </a:t>
            </a: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emblema de la empresa (2007).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Acompañamiento en la Conformación de </a:t>
            </a:r>
            <a:r>
              <a:rPr lang="es-MX" sz="1900" b="1" dirty="0">
                <a:solidFill>
                  <a:srgbClr val="FF0000"/>
                </a:solidFill>
                <a:latin typeface="Arial Narrow" panose="020B0606020202030204" pitchFamily="34" charset="0"/>
              </a:rPr>
              <a:t>Departamentos de Gestión Ambiental.  (2008)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37</a:t>
            </a:r>
            <a:r>
              <a:rPr lang="es-MX" sz="19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empresas certificadas en ISO 14.001</a:t>
            </a: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. (2009)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9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Firma Acuerdos de Eficiencia</a:t>
            </a: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 y de Voluntades con diferentes sectores Productivos. (Café, Fique, Aguacate, Ganaderos, entre otros) (2012-2015)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900" dirty="0">
                <a:solidFill>
                  <a:schemeClr val="tx1"/>
                </a:solidFill>
                <a:latin typeface="Arial Narrow" panose="020B0606020202030204" pitchFamily="34" charset="0"/>
              </a:rPr>
              <a:t>Capacitación: Indicadores GRI (Global Reporting Initiative), metodología GEI (Gases Efecto Invernadero), Cambio Climático, medición Huella de Carbono, planes de reducción de emisiones.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48E58EA-E458-4C14-9092-3DD44146EAC8}"/>
              </a:ext>
            </a:extLst>
          </p:cNvPr>
          <p:cNvSpPr/>
          <p:nvPr/>
        </p:nvSpPr>
        <p:spPr>
          <a:xfrm>
            <a:off x="479294" y="2743198"/>
            <a:ext cx="1601297" cy="7288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19D2621-EF02-453B-B72E-7E184946501F}"/>
              </a:ext>
            </a:extLst>
          </p:cNvPr>
          <p:cNvSpPr/>
          <p:nvPr/>
        </p:nvSpPr>
        <p:spPr>
          <a:xfrm>
            <a:off x="1112809" y="1530301"/>
            <a:ext cx="422693" cy="5055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5577F10E-F54F-4804-8A2D-D46B27CACA0F}"/>
              </a:ext>
            </a:extLst>
          </p:cNvPr>
          <p:cNvSpPr/>
          <p:nvPr/>
        </p:nvSpPr>
        <p:spPr>
          <a:xfrm>
            <a:off x="828136" y="2146208"/>
            <a:ext cx="638355" cy="689113"/>
          </a:xfrm>
          <a:prstGeom prst="arc">
            <a:avLst/>
          </a:pr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470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B9CE52-943C-4560-A2D6-E4F73D38B524}"/>
              </a:ext>
            </a:extLst>
          </p:cNvPr>
          <p:cNvSpPr/>
          <p:nvPr/>
        </p:nvSpPr>
        <p:spPr>
          <a:xfrm>
            <a:off x="2189696" y="446684"/>
            <a:ext cx="166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/>
              <a:t>2016 - 2019</a:t>
            </a:r>
            <a:endParaRPr lang="es-CO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27D48E-C1D6-4C4D-BC78-C35B8F7E55F2}"/>
              </a:ext>
            </a:extLst>
          </p:cNvPr>
          <p:cNvSpPr/>
          <p:nvPr/>
        </p:nvSpPr>
        <p:spPr>
          <a:xfrm>
            <a:off x="8439885" y="446685"/>
            <a:ext cx="156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/>
              <a:t>2020-2023</a:t>
            </a:r>
            <a:endParaRPr lang="es-CO" sz="2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C58E00A-5AD4-4C61-9ADA-020D3DFEF833}"/>
              </a:ext>
            </a:extLst>
          </p:cNvPr>
          <p:cNvSpPr/>
          <p:nvPr/>
        </p:nvSpPr>
        <p:spPr>
          <a:xfrm>
            <a:off x="6073287" y="1289387"/>
            <a:ext cx="5512906" cy="4354175"/>
          </a:xfrm>
          <a:prstGeom prst="rect">
            <a:avLst/>
          </a:prstGeom>
          <a:solidFill>
            <a:schemeClr val="bg1"/>
          </a:solidFill>
          <a:ln w="3175">
            <a:solidFill>
              <a:srgbClr val="4DA83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/>
                </a:solidFill>
                <a:latin typeface="Arial Narrow" panose="020B0606020202030204" pitchFamily="34" charset="0"/>
              </a:rPr>
              <a:t>Convenio con CEO: Identificar y priorizar </a:t>
            </a:r>
            <a:r>
              <a:rPr lang="es-MX" sz="16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Oportunidades de Mejora enfocadas en la adopción de tecnologías de eficiencia energética</a:t>
            </a:r>
            <a:r>
              <a:rPr lang="es-MX" sz="1600" dirty="0">
                <a:solidFill>
                  <a:schemeClr val="tx1"/>
                </a:solidFill>
                <a:latin typeface="Arial Narrow" panose="020B0606020202030204" pitchFamily="34" charset="0"/>
              </a:rPr>
              <a:t>, energías renovables y reducción de emisiones de GEI, en </a:t>
            </a:r>
            <a:r>
              <a:rPr lang="es-MX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24</a:t>
            </a:r>
            <a:r>
              <a:rPr lang="es-MX" sz="1600" dirty="0">
                <a:solidFill>
                  <a:schemeClr val="tx1"/>
                </a:solidFill>
                <a:latin typeface="Arial Narrow" panose="020B0606020202030204" pitchFamily="34" charset="0"/>
              </a:rPr>
              <a:t> empresas </a:t>
            </a:r>
            <a:r>
              <a:rPr lang="es-MX" sz="1600" dirty="0">
                <a:latin typeface="Arial Narrow" panose="020B0606020202030204" pitchFamily="34" charset="0"/>
              </a:rPr>
              <a:t>del sector industrial.</a:t>
            </a:r>
            <a:endParaRPr lang="es-MX" sz="16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C00000"/>
                </a:solidFill>
              </a:rPr>
              <a:t>Construcción de la MRV/Puesta en Servicio</a:t>
            </a:r>
            <a:r>
              <a:rPr lang="es-MX" sz="16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chemeClr val="tx1"/>
                </a:solidFill>
              </a:rPr>
              <a:t>Apoyo a empresas para la certificación en carbono neutro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/>
                </a:solidFill>
              </a:rPr>
              <a:t>Medición de huella de carbono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/>
                </a:solidFill>
              </a:rPr>
              <a:t>Convenio con ASOCOLFLORES: Establecer y valorar los factores de emisión para los procesos de compostaje en la floricultura y valoración de la reducción de emisiones por el uso en el cultivo 2022.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00B0F0"/>
                </a:solidFill>
              </a:rPr>
              <a:t>Renovación de Acuerdos de Crecimiento verde </a:t>
            </a:r>
            <a:r>
              <a:rPr lang="es-MX" sz="1600" dirty="0">
                <a:solidFill>
                  <a:schemeClr val="tx1"/>
                </a:solidFill>
              </a:rPr>
              <a:t>y Desarrollo Sostenible Compatible con el Clima con 92 Empresas. (Industrial, Floricultor y Constructor).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/>
                </a:solidFill>
                <a:latin typeface="Arial Narrow" panose="020B0606020202030204" pitchFamily="34" charset="0"/>
              </a:rPr>
              <a:t>Convenio con CEO para impulsar procesos de </a:t>
            </a:r>
            <a:r>
              <a:rPr lang="es-MX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Economía circular en seis(6) grandes Empresas.</a:t>
            </a:r>
            <a:r>
              <a:rPr lang="es-MX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8D8A069-18FD-4238-BC3B-0D3D5E9CCA68}"/>
              </a:ext>
            </a:extLst>
          </p:cNvPr>
          <p:cNvSpPr/>
          <p:nvPr/>
        </p:nvSpPr>
        <p:spPr>
          <a:xfrm>
            <a:off x="321139" y="1717125"/>
            <a:ext cx="5322424" cy="35394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dirty="0">
                <a:solidFill>
                  <a:srgbClr val="006C39"/>
                </a:solidFill>
                <a:latin typeface="Arial Narrow" panose="020B0606020202030204" pitchFamily="34" charset="0"/>
              </a:rPr>
              <a:t>Gestión integral de los residuos líquidos y sólidos con adecuada valoración</a:t>
            </a:r>
            <a:r>
              <a:rPr lang="es-MX" sz="1600" dirty="0">
                <a:latin typeface="Arial Narrow" panose="020B060602020203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u="sng" dirty="0">
                <a:latin typeface="Arial Narrow" panose="020B0606020202030204" pitchFamily="34" charset="0"/>
              </a:rPr>
              <a:t>Implementación de programas ambientales como ahorro y uso eficiente del agua</a:t>
            </a:r>
            <a:r>
              <a:rPr lang="es-MX" sz="1600" dirty="0">
                <a:latin typeface="Arial Narrow" panose="020B0606020202030204" pitchFamily="34" charset="0"/>
              </a:rPr>
              <a:t>, uso racional de la energía y manejo seguro de insumos químicos.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Acciones tendientes a la producción más limpia como la </a:t>
            </a:r>
            <a:r>
              <a:rPr lang="es-MX" sz="1600" u="sng" dirty="0">
                <a:solidFill>
                  <a:srgbClr val="FF0000"/>
                </a:solidFill>
                <a:latin typeface="Arial Narrow" panose="020B0606020202030204" pitchFamily="34" charset="0"/>
              </a:rPr>
              <a:t>utilización de aguas lluvias</a:t>
            </a:r>
            <a:r>
              <a:rPr lang="es-MX" sz="1600" dirty="0">
                <a:latin typeface="Arial Narrow" panose="020B0606020202030204" pitchFamily="34" charset="0"/>
              </a:rPr>
              <a:t>, </a:t>
            </a:r>
            <a:r>
              <a:rPr lang="es-MX" sz="1600" u="sng" dirty="0">
                <a:latin typeface="Arial Narrow" panose="020B0606020202030204" pitchFamily="34" charset="0"/>
              </a:rPr>
              <a:t>uso de energía solar</a:t>
            </a:r>
            <a:r>
              <a:rPr lang="es-MX" sz="1600" dirty="0">
                <a:latin typeface="Arial Narrow" panose="020B0606020202030204" pitchFamily="34" charset="0"/>
              </a:rPr>
              <a:t>, </a:t>
            </a:r>
            <a:r>
              <a:rPr lang="es-MX" sz="16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luz natural</a:t>
            </a:r>
            <a:r>
              <a:rPr lang="es-MX" sz="1600" dirty="0">
                <a:latin typeface="Arial Narrow" panose="020B0606020202030204" pitchFamily="34" charset="0"/>
              </a:rPr>
              <a:t>, </a:t>
            </a:r>
            <a:r>
              <a:rPr lang="es-MX" sz="1600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cambio de combustibles por más limpios</a:t>
            </a:r>
            <a:r>
              <a:rPr lang="es-MX" sz="1600" dirty="0">
                <a:latin typeface="Arial Narrow" panose="020B0606020202030204" pitchFamily="34" charset="0"/>
              </a:rPr>
              <a:t>, instalación </a:t>
            </a:r>
            <a:r>
              <a:rPr lang="es-MX" sz="1600" u="sng" dirty="0">
                <a:latin typeface="Arial Narrow" panose="020B0606020202030204" pitchFamily="34" charset="0"/>
              </a:rPr>
              <a:t>de equipos de bajo consumo</a:t>
            </a:r>
            <a:r>
              <a:rPr lang="es-MX" sz="1600" dirty="0">
                <a:latin typeface="Arial Narrow" panose="020B0606020202030204" pitchFamily="34" charset="0"/>
              </a:rPr>
              <a:t> y </a:t>
            </a:r>
            <a:r>
              <a:rPr lang="es-MX" sz="1600" u="sng" dirty="0">
                <a:solidFill>
                  <a:srgbClr val="0070C0"/>
                </a:solidFill>
                <a:latin typeface="Arial Narrow" panose="020B0606020202030204" pitchFamily="34" charset="0"/>
              </a:rPr>
              <a:t>reutilización de agua </a:t>
            </a:r>
            <a:r>
              <a:rPr lang="es-MX" sz="1600" dirty="0">
                <a:latin typeface="Arial Narrow" panose="020B0606020202030204" pitchFamily="34" charset="0"/>
              </a:rPr>
              <a:t>en los procesos productivos, entre otros.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b="1" u="sng" dirty="0">
                <a:solidFill>
                  <a:srgbClr val="C00000"/>
                </a:solidFill>
              </a:rPr>
              <a:t>Gestión del Cambio climático.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/>
              <a:t> </a:t>
            </a:r>
            <a:r>
              <a:rPr lang="es-MX" sz="1600" b="1" dirty="0">
                <a:latin typeface="Arial Narrow" panose="020B0606020202030204" pitchFamily="34" charset="0"/>
              </a:rPr>
              <a:t>El 96% de las empresas cuentan con programas sociales externos formulados, implementados y con seguimiento con cobertura local, municipal y regional.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7DE5989-6B30-4EFB-A15B-9D5E549098B5}"/>
              </a:ext>
            </a:extLst>
          </p:cNvPr>
          <p:cNvSpPr/>
          <p:nvPr/>
        </p:nvSpPr>
        <p:spPr>
          <a:xfrm>
            <a:off x="1993168" y="257789"/>
            <a:ext cx="2054087" cy="8394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626F852-F5DA-4E00-8812-D1DBE3757B13}"/>
              </a:ext>
            </a:extLst>
          </p:cNvPr>
          <p:cNvSpPr/>
          <p:nvPr/>
        </p:nvSpPr>
        <p:spPr>
          <a:xfrm>
            <a:off x="8439884" y="257789"/>
            <a:ext cx="1562419" cy="8394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8A9A947F-CD0A-40C2-988E-D5ECAD1D0F69}"/>
              </a:ext>
            </a:extLst>
          </p:cNvPr>
          <p:cNvSpPr/>
          <p:nvPr/>
        </p:nvSpPr>
        <p:spPr>
          <a:xfrm>
            <a:off x="500336" y="878134"/>
            <a:ext cx="638355" cy="689113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20A311DB-262F-4551-A770-53F74CB3E4B9}"/>
              </a:ext>
            </a:extLst>
          </p:cNvPr>
          <p:cNvSpPr/>
          <p:nvPr/>
        </p:nvSpPr>
        <p:spPr>
          <a:xfrm>
            <a:off x="6898246" y="849377"/>
            <a:ext cx="638355" cy="689113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3421C34-05BE-42FE-9503-714211851103}"/>
              </a:ext>
            </a:extLst>
          </p:cNvPr>
          <p:cNvSpPr/>
          <p:nvPr/>
        </p:nvSpPr>
        <p:spPr>
          <a:xfrm>
            <a:off x="819514" y="303397"/>
            <a:ext cx="388184" cy="505530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36124B9-D27C-4489-8C91-79C8C513A4E8}"/>
              </a:ext>
            </a:extLst>
          </p:cNvPr>
          <p:cNvSpPr/>
          <p:nvPr/>
        </p:nvSpPr>
        <p:spPr>
          <a:xfrm>
            <a:off x="7217423" y="303397"/>
            <a:ext cx="399701" cy="505530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54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9"/>
            <a:ext cx="1219101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2238C4B-4207-44B9-97B7-02008E7DE4D9}"/>
              </a:ext>
            </a:extLst>
          </p:cNvPr>
          <p:cNvSpPr txBox="1"/>
          <p:nvPr/>
        </p:nvSpPr>
        <p:spPr>
          <a:xfrm>
            <a:off x="1595881" y="311787"/>
            <a:ext cx="8387645" cy="892552"/>
          </a:xfrm>
          <a:prstGeom prst="rect">
            <a:avLst/>
          </a:prstGeom>
          <a:solidFill>
            <a:srgbClr val="006C3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95661">
              <a:defRPr/>
            </a:pPr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Gestión ambiental y social permanente, encaminada al mejoramiento continuo: </a:t>
            </a:r>
            <a:r>
              <a:rPr lang="es-E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Programa PROGRESA</a:t>
            </a:r>
            <a:endParaRPr lang="es-CO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FDC892-4436-4318-8A6D-A2F1ABA78340}"/>
              </a:ext>
            </a:extLst>
          </p:cNvPr>
          <p:cNvSpPr txBox="1"/>
          <p:nvPr/>
        </p:nvSpPr>
        <p:spPr>
          <a:xfrm>
            <a:off x="5684615" y="1785118"/>
            <a:ext cx="60214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Reconocimiento a las compañías que</a:t>
            </a:r>
            <a:r>
              <a:rPr lang="es-MX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</a:p>
          <a:p>
            <a:pPr algn="just"/>
            <a:endParaRPr lang="es-MX" sz="20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 Direccionamiento estratégico en el cual está presente el componente ambiental y de gestión del cambio climático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Implementan acciones y propuestas de </a:t>
            </a:r>
            <a:r>
              <a:rPr lang="es-MX" sz="2000" b="1" u="sng" dirty="0">
                <a:solidFill>
                  <a:srgbClr val="006C39"/>
                </a:solidFill>
                <a:latin typeface="Arial Narrow" panose="020B0606020202030204" pitchFamily="34" charset="0"/>
              </a:rPr>
              <a:t>innovación tecnológica</a:t>
            </a:r>
            <a:r>
              <a:rPr lang="es-MX" sz="2000" u="sng" dirty="0">
                <a:latin typeface="Arial Narrow" panose="020B0606020202030204" pitchFamily="34" charset="0"/>
              </a:rPr>
              <a:t> </a:t>
            </a:r>
            <a:r>
              <a:rPr lang="es-MX" sz="2000" dirty="0">
                <a:latin typeface="Arial Narrow" panose="020B0606020202030204" pitchFamily="34" charset="0"/>
              </a:rPr>
              <a:t>para una producción Más limpia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Un uso racional de los recursos naturales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Disminución de los gases efecto invernadero GEI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Responsabilidad social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Arial Narrow" panose="020B0606020202030204" pitchFamily="34" charset="0"/>
              </a:rPr>
              <a:t>Articulación con los planes integrales de gestión del </a:t>
            </a:r>
            <a:endParaRPr lang="es-CO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4CE230A-1228-428A-A216-EC54201A04CE}"/>
              </a:ext>
            </a:extLst>
          </p:cNvPr>
          <p:cNvGraphicFramePr/>
          <p:nvPr>
            <p:extLst/>
          </p:nvPr>
        </p:nvGraphicFramePr>
        <p:xfrm>
          <a:off x="335559" y="3573542"/>
          <a:ext cx="4918611" cy="242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36738600-4592-4E3E-A950-B0BDFB66D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67"/>
          <a:stretch/>
        </p:blipFill>
        <p:spPr>
          <a:xfrm>
            <a:off x="335559" y="1460932"/>
            <a:ext cx="4918611" cy="196806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200594-583D-4319-A996-E5234B8FBEA3}"/>
              </a:ext>
            </a:extLst>
          </p:cNvPr>
          <p:cNvSpPr txBox="1"/>
          <p:nvPr/>
        </p:nvSpPr>
        <p:spPr>
          <a:xfrm>
            <a:off x="5589729" y="5158598"/>
            <a:ext cx="6266712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PRINCIPIOS</a:t>
            </a:r>
            <a:r>
              <a:rPr lang="es-CO" dirty="0"/>
              <a:t>: Reducción, Adaptación, Efectividad, Equidad, Buena Fe y Solidaridad.</a:t>
            </a:r>
          </a:p>
        </p:txBody>
      </p:sp>
    </p:spTree>
    <p:extLst>
      <p:ext uri="{BB962C8B-B14F-4D97-AF65-F5344CB8AC3E}">
        <p14:creationId xmlns:p14="http://schemas.microsoft.com/office/powerpoint/2010/main" val="1944700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A4BD75B-1F9C-47BB-A9B6-1D0B5866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1865"/>
            <a:ext cx="12191010" cy="6858000"/>
          </a:xfrm>
          <a:prstGeom prst="rect">
            <a:avLst/>
          </a:prstGeom>
        </p:spPr>
      </p:pic>
      <p:sp>
        <p:nvSpPr>
          <p:cNvPr id="13" name="Título 4">
            <a:extLst>
              <a:ext uri="{FF2B5EF4-FFF2-40B4-BE49-F238E27FC236}">
                <a16:creationId xmlns:a16="http://schemas.microsoft.com/office/drawing/2014/main" id="{4924F40D-48A8-4EF1-B77D-0E96096F7C5E}"/>
              </a:ext>
            </a:extLst>
          </p:cNvPr>
          <p:cNvSpPr txBox="1">
            <a:spLocks/>
          </p:cNvSpPr>
          <p:nvPr/>
        </p:nvSpPr>
        <p:spPr>
          <a:xfrm>
            <a:off x="-219807" y="2699582"/>
            <a:ext cx="12192000" cy="540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endParaRPr lang="es-ES" sz="4000" b="1" spc="50" dirty="0">
              <a:ln w="12700" cmpd="sng">
                <a:solidFill>
                  <a:schemeClr val="bg1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Imagen 24">
            <a:extLst>
              <a:ext uri="{FF2B5EF4-FFF2-40B4-BE49-F238E27FC236}">
                <a16:creationId xmlns:a16="http://schemas.microsoft.com/office/drawing/2014/main" id="{53567435-209C-4E90-BF61-A551E806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8" y="5232285"/>
            <a:ext cx="7207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3">
            <a:extLst>
              <a:ext uri="{FF2B5EF4-FFF2-40B4-BE49-F238E27FC236}">
                <a16:creationId xmlns:a16="http://schemas.microsoft.com/office/drawing/2014/main" id="{4DED9A42-323C-44AD-A851-B653D5D2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53" y="5249538"/>
            <a:ext cx="63023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5">
            <a:extLst>
              <a:ext uri="{FF2B5EF4-FFF2-40B4-BE49-F238E27FC236}">
                <a16:creationId xmlns:a16="http://schemas.microsoft.com/office/drawing/2014/main" id="{ECDE830F-795A-4C84-8D63-9CD471A9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59" y="5158708"/>
            <a:ext cx="720725" cy="7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master panda.jpg">
            <a:extLst>
              <a:ext uri="{FF2B5EF4-FFF2-40B4-BE49-F238E27FC236}">
                <a16:creationId xmlns:a16="http://schemas.microsoft.com/office/drawing/2014/main" id="{BA98E1AA-F7C2-4659-A444-B69861A8D1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63" y="5103202"/>
            <a:ext cx="570349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BEFFD73-43D3-41D0-A823-CB9B769F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67" y="3846603"/>
            <a:ext cx="30007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90C7F30E-7C21-4C4C-A84E-9D40B91035A1}"/>
              </a:ext>
            </a:extLst>
          </p:cNvPr>
          <p:cNvSpPr/>
          <p:nvPr/>
        </p:nvSpPr>
        <p:spPr>
          <a:xfrm>
            <a:off x="1590528" y="304677"/>
            <a:ext cx="8538377" cy="956350"/>
          </a:xfrm>
          <a:prstGeom prst="rect">
            <a:avLst/>
          </a:prstGeom>
          <a:solidFill>
            <a:srgbClr val="006C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Construcción y formulación del </a:t>
            </a:r>
            <a:r>
              <a:rPr lang="es-CO" altLang="es-CO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plan de crecimiento verde </a:t>
            </a:r>
            <a:r>
              <a:rPr lang="es-CO" altLang="es-CO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y desarrollo compatible con el clima para el Oriente antioqueño</a:t>
            </a:r>
            <a:endParaRPr lang="es-CO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7936B3-A2F6-4A42-8DD4-A176BD7EAAA7}"/>
              </a:ext>
            </a:extLst>
          </p:cNvPr>
          <p:cNvSpPr txBox="1"/>
          <p:nvPr/>
        </p:nvSpPr>
        <p:spPr>
          <a:xfrm>
            <a:off x="5149972" y="1647652"/>
            <a:ext cx="6323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Visión</a:t>
            </a:r>
            <a:r>
              <a:rPr lang="es-ES" dirty="0">
                <a:latin typeface="Arial Narrow" panose="020B0606020202030204" pitchFamily="34" charset="0"/>
              </a:rPr>
              <a:t>: En 2032, el Oriente antioqueño será una región más competitiva, equitativa y socialmente incluyente, que habrá impulsado su </a:t>
            </a:r>
            <a:r>
              <a:rPr lang="es-ES" b="1" u="sng" dirty="0">
                <a:latin typeface="Arial Narrow" panose="020B0606020202030204" pitchFamily="34" charset="0"/>
              </a:rPr>
              <a:t>desarrollo de forma compatible con las nuevas condiciones climáticas</a:t>
            </a:r>
            <a:r>
              <a:rPr lang="es-ES" dirty="0">
                <a:latin typeface="Arial Narrow" panose="020B0606020202030204" pitchFamily="34" charset="0"/>
              </a:rPr>
              <a:t>, reduciendo sus emisiones de gases de efecto invernadero (GEI), y tendrá manejo integral del recurso hídrico, promoviendo el empoderamiento de la población y respetando las tradiciones culturales, el paisaje y la protección de los recursos naturales. 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60371A70-B199-47C8-9DB5-7A011732662F}"/>
              </a:ext>
            </a:extLst>
          </p:cNvPr>
          <p:cNvPicPr/>
          <p:nvPr/>
        </p:nvPicPr>
        <p:blipFill rotWithShape="1">
          <a:blip r:embed="rId8"/>
          <a:srcRect l="40865" t="23910" r="26328" b="22492"/>
          <a:stretch/>
        </p:blipFill>
        <p:spPr bwMode="auto">
          <a:xfrm>
            <a:off x="857918" y="1627003"/>
            <a:ext cx="3814191" cy="3063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24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314287"/>
            <a:ext cx="1219101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862DDF-A6D4-4B52-9E1C-D870D8C57DB4}"/>
              </a:ext>
            </a:extLst>
          </p:cNvPr>
          <p:cNvSpPr txBox="1"/>
          <p:nvPr/>
        </p:nvSpPr>
        <p:spPr>
          <a:xfrm>
            <a:off x="735545" y="1112596"/>
            <a:ext cx="39391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Inversiones enfocadas a: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Reducción de emisiones atmosféricas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Reducción de residuos</a:t>
            </a:r>
            <a:endParaRPr lang="es-CO" u="sng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Reducción de descargas de residuos líquidos o vertimientos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Reducción de consumos de agua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Conservación y mejoramiento del medioambiente.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Optimización de Equipos.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0C5881-5C6D-41B8-8854-5581ED7B0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" t="11323"/>
          <a:stretch/>
        </p:blipFill>
        <p:spPr>
          <a:xfrm>
            <a:off x="5296621" y="1630231"/>
            <a:ext cx="6273443" cy="304837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6FFA5A2-75DA-486F-8AC5-19D0A9B380E8}"/>
              </a:ext>
            </a:extLst>
          </p:cNvPr>
          <p:cNvSpPr/>
          <p:nvPr/>
        </p:nvSpPr>
        <p:spPr>
          <a:xfrm>
            <a:off x="5429350" y="4766104"/>
            <a:ext cx="611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(Art. 255 del </a:t>
            </a:r>
            <a:r>
              <a:rPr lang="es-CO" sz="12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Estatuto Tributario</a:t>
            </a:r>
            <a:r>
              <a:rPr lang="es-CO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adicionado por el artículo 103 de la Ley 1819 de 2016, Decreto 2205 de 2017 y Resolución 509 de 2018)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3D5FD3-CD3B-4CAD-9CCC-2C8D1F0F6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63" y="3837122"/>
            <a:ext cx="2887477" cy="192451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3040EBE-594C-4DAC-9EED-5E3BE5512C92}"/>
              </a:ext>
            </a:extLst>
          </p:cNvPr>
          <p:cNvSpPr/>
          <p:nvPr/>
        </p:nvSpPr>
        <p:spPr>
          <a:xfrm>
            <a:off x="3191777" y="107820"/>
            <a:ext cx="5015098" cy="5909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>
              <a:lnSpc>
                <a:spcPct val="80000"/>
              </a:lnSpc>
              <a:defRPr/>
            </a:pPr>
            <a:r>
              <a:rPr lang="es-ES" sz="2800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Acceso a Incentivos Tributarios</a:t>
            </a:r>
            <a:endParaRPr lang="es-CO" sz="2800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EE063E-68E3-4799-991A-E503A18D09CE}"/>
              </a:ext>
            </a:extLst>
          </p:cNvPr>
          <p:cNvSpPr txBox="1"/>
          <p:nvPr/>
        </p:nvSpPr>
        <p:spPr>
          <a:xfrm>
            <a:off x="6400798" y="5374259"/>
            <a:ext cx="281221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Cerca de $70.000 millones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1BCFB1-7A0F-4F17-AE01-76AF293E61BC}"/>
              </a:ext>
            </a:extLst>
          </p:cNvPr>
          <p:cNvSpPr txBox="1"/>
          <p:nvPr/>
        </p:nvSpPr>
        <p:spPr>
          <a:xfrm>
            <a:off x="5822827" y="905774"/>
            <a:ext cx="524486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 Narrow" panose="020B0606020202030204" pitchFamily="34" charset="0"/>
              </a:rPr>
              <a:t>Certificaciones en exenciones de Renta por Inversiones Ambientales</a:t>
            </a:r>
          </a:p>
        </p:txBody>
      </p:sp>
    </p:spTree>
    <p:extLst>
      <p:ext uri="{BB962C8B-B14F-4D97-AF65-F5344CB8AC3E}">
        <p14:creationId xmlns:p14="http://schemas.microsoft.com/office/powerpoint/2010/main" val="2859775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589"/>
            <a:ext cx="1219101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044475-9032-4B10-8146-61C1C082B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1" y="1742535"/>
            <a:ext cx="3059686" cy="4130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6585516-7BB0-43C1-B2BB-AEFE2A8E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16" y="1336566"/>
            <a:ext cx="2998525" cy="3950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8F1209-1625-4E76-84B9-FC9CD1530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05" y="460582"/>
            <a:ext cx="3316012" cy="4292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F993BA-4D24-4765-8218-32F704D66770}"/>
              </a:ext>
            </a:extLst>
          </p:cNvPr>
          <p:cNvSpPr txBox="1"/>
          <p:nvPr/>
        </p:nvSpPr>
        <p:spPr>
          <a:xfrm>
            <a:off x="646984" y="224290"/>
            <a:ext cx="5943600" cy="892552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no hacer un </a:t>
            </a:r>
            <a:r>
              <a:rPr lang="es-CO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RECONOCIMIENTO 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parte de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ORNARE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11AB822-9B41-4E4D-9A94-A53BF89843F2}"/>
              </a:ext>
            </a:extLst>
          </p:cNvPr>
          <p:cNvSpPr/>
          <p:nvPr/>
        </p:nvSpPr>
        <p:spPr>
          <a:xfrm>
            <a:off x="10895162" y="2277375"/>
            <a:ext cx="698740" cy="707366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FCB84D7-0671-43E3-887A-995324D02825}"/>
              </a:ext>
            </a:extLst>
          </p:cNvPr>
          <p:cNvCxnSpPr/>
          <p:nvPr/>
        </p:nvCxnSpPr>
        <p:spPr>
          <a:xfrm>
            <a:off x="11197087" y="1673527"/>
            <a:ext cx="0" cy="534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AEBFDE0-4B06-4975-9EB5-D4A63F05946B}"/>
              </a:ext>
            </a:extLst>
          </p:cNvPr>
          <p:cNvCxnSpPr/>
          <p:nvPr/>
        </p:nvCxnSpPr>
        <p:spPr>
          <a:xfrm>
            <a:off x="11248847" y="3062377"/>
            <a:ext cx="0" cy="759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11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4328BD-7A51-40DC-BFD9-3B588877CFE4}"/>
              </a:ext>
            </a:extLst>
          </p:cNvPr>
          <p:cNvSpPr/>
          <p:nvPr/>
        </p:nvSpPr>
        <p:spPr>
          <a:xfrm>
            <a:off x="1992692" y="45835"/>
            <a:ext cx="7608498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Las Empresas del Oriente y su Apuesta por el Desarrollo Sostenible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F0E80E3-E49F-49F5-8F25-126C85FFF7BE}"/>
              </a:ext>
            </a:extLst>
          </p:cNvPr>
          <p:cNvSpPr/>
          <p:nvPr/>
        </p:nvSpPr>
        <p:spPr>
          <a:xfrm>
            <a:off x="809273" y="1915997"/>
            <a:ext cx="10275670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CO" b="1" u="sng" dirty="0">
                <a:latin typeface="Arial Narrow" panose="020B0606020202030204" pitchFamily="34" charset="0"/>
              </a:rPr>
              <a:t>Inmunizar</a:t>
            </a:r>
            <a:r>
              <a:rPr lang="es-CO" b="1" dirty="0">
                <a:latin typeface="Arial Narrow" panose="020B0606020202030204" pitchFamily="34" charset="0"/>
              </a:rPr>
              <a:t>, Pintuco, </a:t>
            </a:r>
            <a:r>
              <a:rPr lang="es-CO" b="1" u="sng" dirty="0">
                <a:latin typeface="Arial Narrow" panose="020B0606020202030204" pitchFamily="34" charset="0"/>
              </a:rPr>
              <a:t>Crystal S.A.S</a:t>
            </a:r>
            <a:r>
              <a:rPr lang="es-CO" b="1" dirty="0">
                <a:latin typeface="Arial Narrow" panose="020B0606020202030204" pitchFamily="34" charset="0"/>
              </a:rPr>
              <a:t>, Laboratorios Ecar, </a:t>
            </a:r>
            <a:r>
              <a:rPr lang="es-CO" b="1" u="sng" dirty="0">
                <a:latin typeface="Arial Narrow" panose="020B0606020202030204" pitchFamily="34" charset="0"/>
              </a:rPr>
              <a:t>Grif­th Foods</a:t>
            </a:r>
            <a:r>
              <a:rPr lang="es-CO" b="1" dirty="0">
                <a:latin typeface="Arial Narrow" panose="020B0606020202030204" pitchFamily="34" charset="0"/>
              </a:rPr>
              <a:t>, Clínica Somer, </a:t>
            </a:r>
            <a:r>
              <a:rPr lang="es-CO" b="1" u="sng" dirty="0">
                <a:latin typeface="Arial Narrow" panose="020B0606020202030204" pitchFamily="34" charset="0"/>
              </a:rPr>
              <a:t>Compañía Nacional de Chocolates</a:t>
            </a:r>
            <a:r>
              <a:rPr lang="es-CO" b="1" dirty="0">
                <a:latin typeface="Arial Narrow" panose="020B0606020202030204" pitchFamily="34" charset="0"/>
              </a:rPr>
              <a:t>, Delifor, </a:t>
            </a:r>
            <a:r>
              <a:rPr lang="es-CO" b="1" u="sng" dirty="0">
                <a:latin typeface="Arial Narrow" panose="020B0606020202030204" pitchFamily="34" charset="0"/>
              </a:rPr>
              <a:t>Grupo Familia S.A</a:t>
            </a:r>
            <a:r>
              <a:rPr lang="es-CO" b="1" dirty="0">
                <a:latin typeface="Arial Narrow" panose="020B0606020202030204" pitchFamily="34" charset="0"/>
              </a:rPr>
              <a:t>, Industrias Cadi, </a:t>
            </a:r>
            <a:r>
              <a:rPr lang="es-CO" b="1" u="sng" dirty="0">
                <a:latin typeface="Arial Narrow" panose="020B0606020202030204" pitchFamily="34" charset="0"/>
              </a:rPr>
              <a:t>Constructora Contex</a:t>
            </a:r>
            <a:r>
              <a:rPr lang="es-CO" b="1" dirty="0">
                <a:latin typeface="Arial Narrow" panose="020B0606020202030204" pitchFamily="34" charset="0"/>
              </a:rPr>
              <a:t>, Tintatex, </a:t>
            </a:r>
            <a:r>
              <a:rPr lang="es-CO" b="1" u="sng" dirty="0">
                <a:latin typeface="Arial Narrow" panose="020B0606020202030204" pitchFamily="34" charset="0"/>
              </a:rPr>
              <a:t>Groupe SEB</a:t>
            </a:r>
            <a:r>
              <a:rPr lang="es-CO" b="1" dirty="0">
                <a:latin typeface="Arial Narrow" panose="020B0606020202030204" pitchFamily="34" charset="0"/>
              </a:rPr>
              <a:t>, Suministros de Colombia S.A -Sumicol- y </a:t>
            </a:r>
            <a:r>
              <a:rPr lang="es-CO" b="1" u="sng" dirty="0">
                <a:latin typeface="Arial Narrow" panose="020B0606020202030204" pitchFamily="34" charset="0"/>
              </a:rPr>
              <a:t>MANE Colombia</a:t>
            </a:r>
            <a:r>
              <a:rPr lang="es-CO" b="1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DD0C8119-5B7B-453A-97A6-E21DB30CC316}"/>
              </a:ext>
            </a:extLst>
          </p:cNvPr>
          <p:cNvSpPr/>
          <p:nvPr/>
        </p:nvSpPr>
        <p:spPr>
          <a:xfrm>
            <a:off x="4856675" y="1354350"/>
            <a:ext cx="2355012" cy="423621"/>
          </a:xfrm>
          <a:prstGeom prst="flowChartAlternateProcess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PRIMERA EDICIÓN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A0AEF3A-6849-4EF0-B154-FA5076E19B92}"/>
              </a:ext>
            </a:extLst>
          </p:cNvPr>
          <p:cNvCxnSpPr/>
          <p:nvPr/>
        </p:nvCxnSpPr>
        <p:spPr>
          <a:xfrm>
            <a:off x="4304575" y="1759787"/>
            <a:ext cx="48307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7BC0837-6FE8-41F9-80CC-89B646BDFD3D}"/>
              </a:ext>
            </a:extLst>
          </p:cNvPr>
          <p:cNvCxnSpPr/>
          <p:nvPr/>
        </p:nvCxnSpPr>
        <p:spPr>
          <a:xfrm>
            <a:off x="7254817" y="1388864"/>
            <a:ext cx="59522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171EA8-7153-486E-8086-331A001A432D}"/>
              </a:ext>
            </a:extLst>
          </p:cNvPr>
          <p:cNvSpPr txBox="1"/>
          <p:nvPr/>
        </p:nvSpPr>
        <p:spPr>
          <a:xfrm>
            <a:off x="515978" y="3183157"/>
            <a:ext cx="5496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Acciones destacadas</a:t>
            </a:r>
            <a:r>
              <a:rPr lang="es-CO" dirty="0">
                <a:latin typeface="Arial Narrow" panose="020B0606020202030204" pitchFamily="34" charset="0"/>
              </a:rPr>
              <a:t>: </a:t>
            </a:r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CAMBIO CLIMATICO </a:t>
            </a:r>
            <a:r>
              <a:rPr lang="es-CO" dirty="0">
                <a:latin typeface="Arial Narrow" panose="020B0606020202030204" pitchFamily="34" charset="0"/>
              </a:rPr>
              <a:t>[ Implementación de Sistemas de paneles solares; lámparas solares; Cambios de bombilla LED; Certificación en carbono neutro (Compensación de Huella de Carbono a través de Banco2); </a:t>
            </a:r>
          </a:p>
          <a:p>
            <a:pPr algn="just"/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ECONOMIA CIRCULAR </a:t>
            </a:r>
            <a:r>
              <a:rPr lang="es-CO" dirty="0">
                <a:latin typeface="Arial Narrow" panose="020B0606020202030204" pitchFamily="34" charset="0"/>
              </a:rPr>
              <a:t>[ cierre de ciclo productivo; Campañas de reciclaje, reutilización y reducción de plásticos de un solo uso; </a:t>
            </a:r>
            <a:r>
              <a:rPr lang="es-MX" dirty="0">
                <a:latin typeface="Arial Narrow" panose="020B0606020202030204" pitchFamily="34" charset="0"/>
              </a:rPr>
              <a:t>Cero papel; Reconversión de materiales ].</a:t>
            </a:r>
          </a:p>
          <a:p>
            <a:pPr algn="just"/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TECNOLOGIAs avanzadas en TTO de AR  </a:t>
            </a:r>
            <a:r>
              <a:rPr lang="es-MX" dirty="0">
                <a:latin typeface="Arial Narrow" panose="020B0606020202030204" pitchFamily="34" charset="0"/>
              </a:rPr>
              <a:t>[ </a:t>
            </a:r>
            <a:r>
              <a:rPr lang="es-CO" dirty="0">
                <a:latin typeface="Arial Narrow" panose="020B0606020202030204" pitchFamily="34" charset="0"/>
              </a:rPr>
              <a:t>Tratamiento biológico con tecnología MBR; Reuso y </a:t>
            </a:r>
            <a:r>
              <a:rPr lang="es-MX" dirty="0">
                <a:latin typeface="Arial Narrow" panose="020B0606020202030204" pitchFamily="34" charset="0"/>
              </a:rPr>
              <a:t>R</a:t>
            </a:r>
            <a:r>
              <a:rPr lang="es-CO" dirty="0">
                <a:latin typeface="Arial Narrow" panose="020B0606020202030204" pitchFamily="34" charset="0"/>
              </a:rPr>
              <a:t>ecirculación de Aguas; Optimizadores de consumos ]; Aprovechamiento de Aguas Lluvias.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30F5D8A-2508-4241-AC9F-BDF168CD4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65" y="2995537"/>
            <a:ext cx="2530069" cy="15022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B63273D-E900-4177-AC48-0CCE6BEE7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70" y="2995536"/>
            <a:ext cx="2467151" cy="141408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3E3243B-C68D-46F2-A432-27A5BD95C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65" y="4653991"/>
            <a:ext cx="2530069" cy="15770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110BAC-2F23-4565-B873-109FC9D95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71" y="4653991"/>
            <a:ext cx="2467152" cy="157705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9739B71B-9ED4-4213-A1B4-9CF04E34856E}"/>
              </a:ext>
            </a:extLst>
          </p:cNvPr>
          <p:cNvSpPr/>
          <p:nvPr/>
        </p:nvSpPr>
        <p:spPr>
          <a:xfrm>
            <a:off x="8134709" y="1354360"/>
            <a:ext cx="638353" cy="37091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20623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4328BD-7A51-40DC-BFD9-3B588877CFE4}"/>
              </a:ext>
            </a:extLst>
          </p:cNvPr>
          <p:cNvSpPr/>
          <p:nvPr/>
        </p:nvSpPr>
        <p:spPr>
          <a:xfrm>
            <a:off x="1992692" y="45835"/>
            <a:ext cx="7608498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Las Empresas del Oriente y su Apuesta por el Desarrollo Sostenible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F0E80E3-E49F-49F5-8F25-126C85FFF7BE}"/>
              </a:ext>
            </a:extLst>
          </p:cNvPr>
          <p:cNvSpPr/>
          <p:nvPr/>
        </p:nvSpPr>
        <p:spPr>
          <a:xfrm>
            <a:off x="515978" y="1803859"/>
            <a:ext cx="11000286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CO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Experiencias de </a:t>
            </a:r>
            <a:r>
              <a:rPr lang="es-CO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Asocolflores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Argos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Caltek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Alión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Arclad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Eurocerámica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Crystal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Colhilados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New </a:t>
            </a:r>
            <a:r>
              <a:rPr lang="es-CO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Stetic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Adiquim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Flores El Capiro, </a:t>
            </a:r>
            <a:r>
              <a:rPr lang="es-CO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Flores El Trigal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Empacor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Hospital San Vicente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, Universidad Católica de Oriente y </a:t>
            </a:r>
            <a:r>
              <a:rPr lang="es-CO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Salvamentos Sura</a:t>
            </a:r>
            <a:r>
              <a:rPr lang="es-CO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DD0C8119-5B7B-453A-97A6-E21DB30CC316}"/>
              </a:ext>
            </a:extLst>
          </p:cNvPr>
          <p:cNvSpPr/>
          <p:nvPr/>
        </p:nvSpPr>
        <p:spPr>
          <a:xfrm>
            <a:off x="4856675" y="1276715"/>
            <a:ext cx="2355012" cy="423621"/>
          </a:xfrm>
          <a:prstGeom prst="flowChartAlternateProcess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 EDICIÓN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A0AEF3A-6849-4EF0-B154-FA5076E19B92}"/>
              </a:ext>
            </a:extLst>
          </p:cNvPr>
          <p:cNvCxnSpPr/>
          <p:nvPr/>
        </p:nvCxnSpPr>
        <p:spPr>
          <a:xfrm>
            <a:off x="4304575" y="1682153"/>
            <a:ext cx="4830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7BC0837-6FE8-41F9-80CC-89B646BDFD3D}"/>
              </a:ext>
            </a:extLst>
          </p:cNvPr>
          <p:cNvCxnSpPr/>
          <p:nvPr/>
        </p:nvCxnSpPr>
        <p:spPr>
          <a:xfrm>
            <a:off x="7254817" y="1319856"/>
            <a:ext cx="5952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171EA8-7153-486E-8086-331A001A432D}"/>
              </a:ext>
            </a:extLst>
          </p:cNvPr>
          <p:cNvSpPr txBox="1"/>
          <p:nvPr/>
        </p:nvSpPr>
        <p:spPr>
          <a:xfrm>
            <a:off x="515978" y="2846734"/>
            <a:ext cx="54966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Acciones destacadas</a:t>
            </a:r>
            <a:r>
              <a:rPr lang="es-CO" dirty="0">
                <a:latin typeface="Arial Narrow" panose="020B0606020202030204" pitchFamily="34" charset="0"/>
              </a:rPr>
              <a:t>: </a:t>
            </a:r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CAMBIO CLIMATICO </a:t>
            </a:r>
            <a:r>
              <a:rPr lang="es-CO" dirty="0">
                <a:latin typeface="Arial Narrow" panose="020B0606020202030204" pitchFamily="34" charset="0"/>
              </a:rPr>
              <a:t>[Modernización de equipos y trasformación de procesos; </a:t>
            </a:r>
            <a:r>
              <a:rPr lang="es-CO" u="sng" dirty="0">
                <a:latin typeface="Arial Narrow" panose="020B0606020202030204" pitchFamily="34" charset="0"/>
              </a:rPr>
              <a:t>Uso de vehículos eléctricos</a:t>
            </a:r>
            <a:r>
              <a:rPr lang="es-CO" dirty="0">
                <a:latin typeface="Arial Narrow" panose="020B0606020202030204" pitchFamily="34" charset="0"/>
              </a:rPr>
              <a:t>; Implementación de Sistemas de paneles solares; Cambios de bombilla LED; Certificación en carbono neutro (Compensación de Huella de Carbono a través de Banco2); </a:t>
            </a:r>
            <a:r>
              <a:rPr lang="es-CO" u="sng" dirty="0">
                <a:latin typeface="Arial Narrow" panose="020B0606020202030204" pitchFamily="34" charset="0"/>
              </a:rPr>
              <a:t>Producción de biogás</a:t>
            </a:r>
            <a:r>
              <a:rPr lang="es-CO" dirty="0">
                <a:latin typeface="Arial Narrow" panose="020B0606020202030204" pitchFamily="34" charset="0"/>
              </a:rPr>
              <a:t>; </a:t>
            </a:r>
            <a:r>
              <a:rPr lang="es-CO" u="sng" dirty="0">
                <a:solidFill>
                  <a:srgbClr val="FF0000"/>
                </a:solidFill>
                <a:latin typeface="Arial Narrow" panose="020B0606020202030204" pitchFamily="34" charset="0"/>
              </a:rPr>
              <a:t>Pago por servicios ambientales y apoyo a familias guardabosques</a:t>
            </a:r>
          </a:p>
          <a:p>
            <a:pPr algn="just"/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ECONOMIA CIRCULAR </a:t>
            </a:r>
            <a:r>
              <a:rPr lang="es-CO" dirty="0">
                <a:latin typeface="Arial Narrow" panose="020B0606020202030204" pitchFamily="34" charset="0"/>
              </a:rPr>
              <a:t>[ </a:t>
            </a:r>
            <a:r>
              <a:rPr lang="es-CO" u="sng" dirty="0">
                <a:latin typeface="Arial Narrow" panose="020B0606020202030204" pitchFamily="34" charset="0"/>
              </a:rPr>
              <a:t>Apoyo a recicladores</a:t>
            </a:r>
            <a:r>
              <a:rPr lang="es-CO" dirty="0">
                <a:latin typeface="Arial Narrow" panose="020B0606020202030204" pitchFamily="34" charset="0"/>
              </a:rPr>
              <a:t>; cierre de ciclo productivo; Campañas de reciclaje, reutilización y reducción de plásticos de un solo uso; </a:t>
            </a:r>
            <a:r>
              <a:rPr lang="es-MX" dirty="0">
                <a:latin typeface="Arial Narrow" panose="020B0606020202030204" pitchFamily="34" charset="0"/>
              </a:rPr>
              <a:t>Cero papel; </a:t>
            </a:r>
            <a:r>
              <a:rPr lang="es-MX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Reconversión de materiales</a:t>
            </a:r>
            <a:r>
              <a:rPr lang="es-MX" dirty="0">
                <a:latin typeface="Arial Narrow" panose="020B0606020202030204" pitchFamily="34" charset="0"/>
              </a:rPr>
              <a:t> ].</a:t>
            </a:r>
          </a:p>
          <a:p>
            <a:pPr algn="just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GESTION INTEGRAL del AGUA </a:t>
            </a:r>
            <a:r>
              <a:rPr lang="es-CO" dirty="0">
                <a:latin typeface="Arial Narrow" panose="020B0606020202030204" pitchFamily="34" charset="0"/>
              </a:rPr>
              <a:t>[Sistemas de Riego por goteo; Sistema de colectas de agua lluvia; </a:t>
            </a:r>
            <a:r>
              <a:rPr lang="es-CO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Reuso y </a:t>
            </a:r>
            <a:r>
              <a:rPr lang="es-MX" b="1" dirty="0">
                <a:solidFill>
                  <a:schemeClr val="accent2"/>
                </a:solidFill>
                <a:latin typeface="Arial Narrow" panose="020B0606020202030204" pitchFamily="34" charset="0"/>
              </a:rPr>
              <a:t>R</a:t>
            </a:r>
            <a:r>
              <a:rPr lang="es-CO" b="1" dirty="0">
                <a:solidFill>
                  <a:schemeClr val="accent2"/>
                </a:solidFill>
                <a:latin typeface="Arial Narrow" panose="020B0606020202030204" pitchFamily="34" charset="0"/>
              </a:rPr>
              <a:t>ecirculación de Aguas;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26D297-92C5-4E4F-892A-710C77CE8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88" y="2846734"/>
            <a:ext cx="2622794" cy="17485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CCADFA-362D-4760-A6C5-BE0ACB208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34" y="2873660"/>
            <a:ext cx="2632930" cy="16536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C4F24-B031-4418-9F14-4011EE0D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88" y="4714808"/>
            <a:ext cx="2622794" cy="15996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33FD8EF-E08D-4BFE-8D19-EB7DCBF5A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33" y="4631575"/>
            <a:ext cx="2632929" cy="1682919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F5FBF19F-720C-494E-B8A3-14F6F2BD14D2}"/>
              </a:ext>
            </a:extLst>
          </p:cNvPr>
          <p:cNvSpPr/>
          <p:nvPr/>
        </p:nvSpPr>
        <p:spPr>
          <a:xfrm>
            <a:off x="8134709" y="1319856"/>
            <a:ext cx="638353" cy="370919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70201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4328BD-7A51-40DC-BFD9-3B588877CFE4}"/>
              </a:ext>
            </a:extLst>
          </p:cNvPr>
          <p:cNvSpPr/>
          <p:nvPr/>
        </p:nvSpPr>
        <p:spPr>
          <a:xfrm>
            <a:off x="1992692" y="45835"/>
            <a:ext cx="7608498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Las Empresas del Oriente y su Apuesta por el Desarrollo Sostenible</a:t>
            </a:r>
            <a:endParaRPr lang="es-CO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DD0C8119-5B7B-453A-97A6-E21DB30CC316}"/>
              </a:ext>
            </a:extLst>
          </p:cNvPr>
          <p:cNvSpPr/>
          <p:nvPr/>
        </p:nvSpPr>
        <p:spPr>
          <a:xfrm>
            <a:off x="4856675" y="1276715"/>
            <a:ext cx="2355012" cy="423621"/>
          </a:xfrm>
          <a:prstGeom prst="flowChartAlternateProcess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TERCERA EDICIÓN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A0AEF3A-6849-4EF0-B154-FA5076E19B92}"/>
              </a:ext>
            </a:extLst>
          </p:cNvPr>
          <p:cNvCxnSpPr/>
          <p:nvPr/>
        </p:nvCxnSpPr>
        <p:spPr>
          <a:xfrm>
            <a:off x="4304575" y="1682153"/>
            <a:ext cx="48307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7BC0837-6FE8-41F9-80CC-89B646BDFD3D}"/>
              </a:ext>
            </a:extLst>
          </p:cNvPr>
          <p:cNvCxnSpPr/>
          <p:nvPr/>
        </p:nvCxnSpPr>
        <p:spPr>
          <a:xfrm>
            <a:off x="7254817" y="1319856"/>
            <a:ext cx="59522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171EA8-7153-486E-8086-331A001A432D}"/>
              </a:ext>
            </a:extLst>
          </p:cNvPr>
          <p:cNvSpPr txBox="1"/>
          <p:nvPr/>
        </p:nvSpPr>
        <p:spPr>
          <a:xfrm>
            <a:off x="189781" y="2760468"/>
            <a:ext cx="58228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Acciones destacadas</a:t>
            </a:r>
            <a:r>
              <a:rPr lang="es-CO" dirty="0">
                <a:latin typeface="Arial Narrow" panose="020B0606020202030204" pitchFamily="34" charset="0"/>
              </a:rPr>
              <a:t>: </a:t>
            </a:r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CAMBIO CLIMATICO </a:t>
            </a:r>
            <a:r>
              <a:rPr lang="es-CO" dirty="0">
                <a:latin typeface="Arial Narrow" panose="020B0606020202030204" pitchFamily="34" charset="0"/>
              </a:rPr>
              <a:t>[</a:t>
            </a:r>
            <a:r>
              <a:rPr lang="es-MX" dirty="0">
                <a:latin typeface="Arial Narrow" panose="020B0606020202030204" pitchFamily="34" charset="0"/>
              </a:rPr>
              <a:t>R</a:t>
            </a:r>
            <a:r>
              <a:rPr lang="es-CO" dirty="0">
                <a:latin typeface="Arial Narrow" panose="020B0606020202030204" pitchFamily="34" charset="0"/>
              </a:rPr>
              <a:t>educcion huella de carbono; </a:t>
            </a:r>
            <a:r>
              <a:rPr lang="es-MX" dirty="0">
                <a:latin typeface="Arial Narrow" panose="020B0606020202030204" pitchFamily="34" charset="0"/>
              </a:rPr>
              <a:t>P</a:t>
            </a:r>
            <a:r>
              <a:rPr lang="es-CO" dirty="0">
                <a:latin typeface="Arial Narrow" panose="020B0606020202030204" pitchFamily="34" charset="0"/>
              </a:rPr>
              <a:t>ago por servicios ambientales BanCO2; </a:t>
            </a:r>
            <a:r>
              <a:rPr lang="es-MX" b="1" u="sng" dirty="0">
                <a:latin typeface="Arial Narrow" panose="020B0606020202030204" pitchFamily="34" charset="0"/>
              </a:rPr>
              <a:t>D</a:t>
            </a:r>
            <a:r>
              <a:rPr lang="es-CO" b="1" u="sng" dirty="0">
                <a:latin typeface="Arial Narrow" panose="020B0606020202030204" pitchFamily="34" charset="0"/>
              </a:rPr>
              <a:t>isminución en peso y calibre de materiales</a:t>
            </a:r>
            <a:r>
              <a:rPr lang="es-CO" dirty="0">
                <a:latin typeface="Arial Narrow" panose="020B0606020202030204" pitchFamily="34" charset="0"/>
              </a:rPr>
              <a:t>: </a:t>
            </a:r>
            <a:r>
              <a:rPr lang="es-CO" b="1" u="sng" dirty="0">
                <a:latin typeface="Arial Narrow" panose="020B0606020202030204" pitchFamily="34" charset="0"/>
              </a:rPr>
              <a:t>ahorro en materias primas</a:t>
            </a:r>
            <a:r>
              <a:rPr lang="es-CO" dirty="0">
                <a:latin typeface="Arial Narrow" panose="020B0606020202030204" pitchFamily="34" charset="0"/>
              </a:rPr>
              <a:t>; </a:t>
            </a:r>
            <a:r>
              <a:rPr lang="es-MX" dirty="0">
                <a:latin typeface="Arial Narrow" panose="020B0606020202030204" pitchFamily="34" charset="0"/>
              </a:rPr>
              <a:t>E</a:t>
            </a:r>
            <a:r>
              <a:rPr lang="es-CO" dirty="0">
                <a:latin typeface="Arial Narrow" panose="020B0606020202030204" pitchFamily="34" charset="0"/>
              </a:rPr>
              <a:t>stimulo a la movilidad con vehículo eléctrico; Implementación de Sistemas de paneles solares; Cambios de bombilla LED; certificación en carbono neutro (Compensación de huella de carbono a través de Banco2); </a:t>
            </a:r>
          </a:p>
          <a:p>
            <a:pPr algn="just"/>
            <a:r>
              <a:rPr lang="es-CO" b="1" dirty="0">
                <a:solidFill>
                  <a:srgbClr val="00B0F0"/>
                </a:solidFill>
                <a:latin typeface="Arial Narrow" panose="020B0606020202030204" pitchFamily="34" charset="0"/>
              </a:rPr>
              <a:t>ECONOMIA CIRCULAR </a:t>
            </a:r>
            <a:r>
              <a:rPr lang="es-CO" dirty="0">
                <a:latin typeface="Arial Narrow" panose="020B0606020202030204" pitchFamily="34" charset="0"/>
              </a:rPr>
              <a:t>[</a:t>
            </a:r>
            <a:r>
              <a:rPr lang="es-MX" b="1" dirty="0">
                <a:solidFill>
                  <a:schemeClr val="accent2"/>
                </a:solidFill>
                <a:latin typeface="Arial Narrow" panose="020B0606020202030204" pitchFamily="34" charset="0"/>
              </a:rPr>
              <a:t>S</a:t>
            </a:r>
            <a:r>
              <a:rPr lang="es-CO" b="1" dirty="0">
                <a:solidFill>
                  <a:schemeClr val="accent2"/>
                </a:solidFill>
                <a:latin typeface="Arial Narrow" panose="020B0606020202030204" pitchFamily="34" charset="0"/>
              </a:rPr>
              <a:t>ustitucion materiales de difícil reciclabilidad</a:t>
            </a:r>
            <a:r>
              <a:rPr lang="es-CO" dirty="0">
                <a:latin typeface="Arial Narrow" panose="020B0606020202030204" pitchFamily="34" charset="0"/>
              </a:rPr>
              <a:t>; </a:t>
            </a:r>
            <a:r>
              <a:rPr lang="es-CO" b="1" u="sng" dirty="0">
                <a:latin typeface="Arial Narrow" panose="020B0606020202030204" pitchFamily="34" charset="0"/>
              </a:rPr>
              <a:t>cierre de ciclo productivo</a:t>
            </a:r>
            <a:r>
              <a:rPr lang="es-CO" dirty="0">
                <a:latin typeface="Arial Narrow" panose="020B0606020202030204" pitchFamily="34" charset="0"/>
              </a:rPr>
              <a:t>; campañas de reciclaje, reutilización y reducción de plásticos de un solo uso; c</a:t>
            </a:r>
            <a:r>
              <a:rPr lang="es-MX" dirty="0">
                <a:latin typeface="Arial Narrow" panose="020B0606020202030204" pitchFamily="34" charset="0"/>
              </a:rPr>
              <a:t>ero papel; reconversión de materiales ].</a:t>
            </a:r>
          </a:p>
          <a:p>
            <a:pPr algn="just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GESTION INTEGRAL del AGUA </a:t>
            </a:r>
            <a:r>
              <a:rPr lang="es-CO" dirty="0">
                <a:latin typeface="Arial Narrow" panose="020B0606020202030204" pitchFamily="34" charset="0"/>
              </a:rPr>
              <a:t>[Sistemas de Riego por goteo; Aprovechamiento de agua lluvia; Reuso y </a:t>
            </a:r>
            <a:r>
              <a:rPr lang="es-MX" dirty="0">
                <a:latin typeface="Arial Narrow" panose="020B0606020202030204" pitchFamily="34" charset="0"/>
              </a:rPr>
              <a:t>R</a:t>
            </a:r>
            <a:r>
              <a:rPr lang="es-CO" dirty="0">
                <a:latin typeface="Arial Narrow" panose="020B0606020202030204" pitchFamily="34" charset="0"/>
              </a:rPr>
              <a:t>ecirculación de Aguas; uso eficiente y ahorro del agua.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E266429-8362-4690-B75C-BE6404836462}"/>
              </a:ext>
            </a:extLst>
          </p:cNvPr>
          <p:cNvSpPr/>
          <p:nvPr/>
        </p:nvSpPr>
        <p:spPr>
          <a:xfrm>
            <a:off x="236802" y="1730548"/>
            <a:ext cx="11708903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b="1" u="sng" dirty="0">
                <a:latin typeface="Arial Narrow" panose="020B0606020202030204" pitchFamily="34" charset="0"/>
              </a:rPr>
              <a:t>Auteco Mobility</a:t>
            </a:r>
            <a:r>
              <a:rPr lang="es-ES" b="1" dirty="0">
                <a:latin typeface="Arial Narrow" panose="020B0606020202030204" pitchFamily="34" charset="0"/>
              </a:rPr>
              <a:t>, Natura y Avon, Jardines de San Nicolás, </a:t>
            </a:r>
            <a:r>
              <a:rPr lang="es-ES" b="1" u="sng" dirty="0">
                <a:latin typeface="Arial Narrow" panose="020B0606020202030204" pitchFamily="34" charset="0"/>
              </a:rPr>
              <a:t>Metal Acrílico S.A</a:t>
            </a:r>
            <a:r>
              <a:rPr lang="es-ES" b="1" dirty="0">
                <a:latin typeface="Arial Narrow" panose="020B0606020202030204" pitchFamily="34" charset="0"/>
              </a:rPr>
              <a:t>. Manoplas, Ecotintex, </a:t>
            </a:r>
            <a:r>
              <a:rPr lang="es-ES" b="1" u="sng" dirty="0">
                <a:latin typeface="Arial Narrow" panose="020B0606020202030204" pitchFamily="34" charset="0"/>
              </a:rPr>
              <a:t>Smurfit Kappa</a:t>
            </a:r>
            <a:r>
              <a:rPr lang="es-ES" b="1" dirty="0">
                <a:latin typeface="Arial Narrow" panose="020B0606020202030204" pitchFamily="34" charset="0"/>
              </a:rPr>
              <a:t>, Flores Silvestres, </a:t>
            </a:r>
            <a:r>
              <a:rPr lang="es-ES" b="1" u="sng" dirty="0">
                <a:latin typeface="Arial Narrow" panose="020B0606020202030204" pitchFamily="34" charset="0"/>
              </a:rPr>
              <a:t>Panamericana de Alimentos</a:t>
            </a:r>
            <a:r>
              <a:rPr lang="es-ES" b="1" dirty="0">
                <a:latin typeface="Arial Narrow" panose="020B0606020202030204" pitchFamily="34" charset="0"/>
              </a:rPr>
              <a:t>, Auralac, </a:t>
            </a:r>
            <a:r>
              <a:rPr lang="es-ES" b="1" u="sng" dirty="0">
                <a:latin typeface="Arial Narrow" panose="020B0606020202030204" pitchFamily="34" charset="0"/>
              </a:rPr>
              <a:t>PepsiCo</a:t>
            </a:r>
            <a:r>
              <a:rPr lang="es-ES" b="1" dirty="0">
                <a:latin typeface="Arial Narrow" panose="020B0606020202030204" pitchFamily="34" charset="0"/>
              </a:rPr>
              <a:t>, Transformaciones Girasol, Jardines del Portal, </a:t>
            </a:r>
            <a:r>
              <a:rPr lang="es-ES" b="1" u="sng" dirty="0">
                <a:latin typeface="Arial Narrow" panose="020B0606020202030204" pitchFamily="34" charset="0"/>
              </a:rPr>
              <a:t>SENCO</a:t>
            </a:r>
            <a:r>
              <a:rPr lang="es-ES" b="1" dirty="0">
                <a:latin typeface="Arial Narrow" panose="020B0606020202030204" pitchFamily="34" charset="0"/>
              </a:rPr>
              <a:t> Colombiana, </a:t>
            </a:r>
            <a:r>
              <a:rPr lang="es-ES" b="1" u="sng" dirty="0">
                <a:latin typeface="Arial Narrow" panose="020B0606020202030204" pitchFamily="34" charset="0"/>
              </a:rPr>
              <a:t>Grupo Vegaflor</a:t>
            </a:r>
            <a:r>
              <a:rPr lang="es-ES" b="1" dirty="0">
                <a:latin typeface="Arial Narrow" panose="020B0606020202030204" pitchFamily="34" charset="0"/>
              </a:rPr>
              <a:t>, Indugevi, C.I Cultivos Sayonara e </a:t>
            </a:r>
            <a:r>
              <a:rPr lang="es-ES" b="1" u="sng" dirty="0">
                <a:latin typeface="Arial Narrow" panose="020B0606020202030204" pitchFamily="34" charset="0"/>
              </a:rPr>
              <a:t>Industrias Cadi</a:t>
            </a:r>
            <a:r>
              <a:rPr lang="es-ES" b="1" dirty="0">
                <a:latin typeface="Arial Narrow" panose="020B0606020202030204" pitchFamily="34" charset="0"/>
              </a:rPr>
              <a:t>.</a:t>
            </a:r>
            <a:endParaRPr lang="es-CO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50CD42-AFFF-40AD-8A0A-0AD2ACA09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26" y="2760468"/>
            <a:ext cx="2679220" cy="16994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8D9B41-FB5A-4CB2-BF29-0F3152E2D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48" y="2752160"/>
            <a:ext cx="2700157" cy="169940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B2B0851-132F-4A31-98DD-AF249B331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3" y="4666890"/>
            <a:ext cx="2681333" cy="18917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256F625-C077-4E3E-A260-1C5CE3246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48" y="4672970"/>
            <a:ext cx="2756671" cy="1891729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F72568FE-3901-4009-AE22-3A96BB958BCD}"/>
              </a:ext>
            </a:extLst>
          </p:cNvPr>
          <p:cNvSpPr/>
          <p:nvPr/>
        </p:nvSpPr>
        <p:spPr>
          <a:xfrm>
            <a:off x="8134709" y="1293978"/>
            <a:ext cx="638353" cy="370919"/>
          </a:xfrm>
          <a:prstGeom prst="ellipse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55204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7E997D2-6EC8-4E24-8A6C-0FC40CD75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121" y="319181"/>
            <a:ext cx="8543026" cy="724942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2000" b="1" dirty="0">
                <a:latin typeface="Arial Narrow" panose="020B0606020202030204" pitchFamily="34" charset="0"/>
              </a:rPr>
              <a:t>El Oriente Antioqueño es la región del país donde más aumentó la </a:t>
            </a:r>
            <a:r>
              <a:rPr 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creación de empresas.</a:t>
            </a:r>
            <a:endParaRPr lang="es-CO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7" name="Picture 2" descr="http://diarioriente.com/wp-content/uploads/2020/01/crecimiento-780x461.png">
            <a:extLst>
              <a:ext uri="{FF2B5EF4-FFF2-40B4-BE49-F238E27FC236}">
                <a16:creationId xmlns:a16="http://schemas.microsoft.com/office/drawing/2014/main" id="{189BED51-212E-4775-80F0-C94C5A0A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4" y="1432306"/>
            <a:ext cx="4629512" cy="25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00;p15">
            <a:extLst>
              <a:ext uri="{FF2B5EF4-FFF2-40B4-BE49-F238E27FC236}">
                <a16:creationId xmlns:a16="http://schemas.microsoft.com/office/drawing/2014/main" id="{02E9321E-90CB-4E2F-A38D-5E60DB981E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045" t="30113" r="29335" b="37740"/>
          <a:stretch/>
        </p:blipFill>
        <p:spPr>
          <a:xfrm>
            <a:off x="6297283" y="1432306"/>
            <a:ext cx="5020573" cy="2587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180C1DF-8105-454C-A51A-1BD1845B62EC}"/>
              </a:ext>
            </a:extLst>
          </p:cNvPr>
          <p:cNvSpPr txBox="1"/>
          <p:nvPr/>
        </p:nvSpPr>
        <p:spPr>
          <a:xfrm>
            <a:off x="646982" y="4201064"/>
            <a:ext cx="10921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2C2F34"/>
                </a:solidFill>
                <a:latin typeface="Arial Narrow" panose="020B0606020202030204" pitchFamily="34" charset="0"/>
              </a:rPr>
              <a:t>El Oriente Antioqueño creó en 2019 un total de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4.339</a:t>
            </a:r>
            <a:r>
              <a:rPr lang="es-ES" dirty="0">
                <a:solidFill>
                  <a:srgbClr val="2C2F34"/>
                </a:solidFill>
                <a:latin typeface="Arial Narrow" panose="020B0606020202030204" pitchFamily="34" charset="0"/>
              </a:rPr>
              <a:t> empresas entre personas naturales y jurídicas, que equivale a un crecimiento del 7.4 % con respecto al 2018, </a:t>
            </a:r>
            <a:r>
              <a:rPr lang="es-ES" u="sng" dirty="0">
                <a:solidFill>
                  <a:srgbClr val="2C2F34"/>
                </a:solidFill>
                <a:latin typeface="Arial Narrow" panose="020B0606020202030204" pitchFamily="34" charset="0"/>
              </a:rPr>
              <a:t>en comparación al 3.5 % de crecimiento del departamento antioqueño </a:t>
            </a:r>
            <a:r>
              <a:rPr lang="es-ES" dirty="0">
                <a:solidFill>
                  <a:srgbClr val="2C2F34"/>
                </a:solidFill>
                <a:latin typeface="Arial Narrow" panose="020B0606020202030204" pitchFamily="34" charset="0"/>
              </a:rPr>
              <a:t>y el 3.3 % del crecimiento nacional. </a:t>
            </a:r>
          </a:p>
          <a:p>
            <a:pPr algn="just"/>
            <a:r>
              <a:rPr lang="es-ES" dirty="0">
                <a:solidFill>
                  <a:srgbClr val="2C2F34"/>
                </a:solidFill>
                <a:latin typeface="Arial Narrow" panose="020B0606020202030204" pitchFamily="34" charset="0"/>
              </a:rPr>
              <a:t>Los sectores económicos que aportaron el mayor volumen a este crecimiento son: comercio al por mayor y al por menor (con 328 nuevas empresas); alojamiento y servicios de comida (con 233 empresas); </a:t>
            </a:r>
            <a:r>
              <a:rPr lang="es-ES" b="1" dirty="0">
                <a:solidFill>
                  <a:srgbClr val="FF0000"/>
                </a:solidFill>
                <a:latin typeface="Arial Narrow" panose="020B0606020202030204" pitchFamily="34" charset="0"/>
              </a:rPr>
              <a:t>industrias manufactureras (con 157 empresas)</a:t>
            </a:r>
            <a:r>
              <a:rPr lang="es-ES" dirty="0">
                <a:solidFill>
                  <a:srgbClr val="2C2F34"/>
                </a:solidFill>
                <a:latin typeface="Arial Narrow" panose="020B0606020202030204" pitchFamily="34" charset="0"/>
              </a:rPr>
              <a:t> y, en términos generales, se observa un extendido crecimiento en todos los sectores.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634A75A-3FF4-4695-85A2-014DF91E4EFB}"/>
              </a:ext>
            </a:extLst>
          </p:cNvPr>
          <p:cNvSpPr/>
          <p:nvPr/>
        </p:nvSpPr>
        <p:spPr>
          <a:xfrm>
            <a:off x="8160590" y="2708694"/>
            <a:ext cx="500332" cy="224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9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D0AC1D-0605-40A7-B353-EED3AFB634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94770" y="1360016"/>
          <a:ext cx="4288598" cy="282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7856185-884B-4F73-AD9C-ED74BC264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055920"/>
              </p:ext>
            </p:extLst>
          </p:nvPr>
        </p:nvGraphicFramePr>
        <p:xfrm>
          <a:off x="6393160" y="1360017"/>
          <a:ext cx="4146594" cy="282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76CC7941-0903-42C2-BDAC-8D4EB5989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52" y="4313637"/>
            <a:ext cx="4681916" cy="7078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9B5F5A-B2BC-461E-9A1C-6867E4397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59" y="4372524"/>
            <a:ext cx="4555918" cy="54714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8316F4B-1815-4F5E-A583-FAB47B12CC6C}"/>
              </a:ext>
            </a:extLst>
          </p:cNvPr>
          <p:cNvSpPr txBox="1"/>
          <p:nvPr/>
        </p:nvSpPr>
        <p:spPr>
          <a:xfrm>
            <a:off x="1094770" y="5111700"/>
            <a:ext cx="428859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solidFill>
                  <a:srgbClr val="C00000"/>
                </a:solidFill>
                <a:latin typeface="+mj-lt"/>
              </a:rPr>
              <a:t>84% </a:t>
            </a:r>
            <a:r>
              <a:rPr lang="es-CO" b="1" dirty="0">
                <a:latin typeface="+mj-lt"/>
              </a:rPr>
              <a:t>de reducción de GEI con la implementación tecnologías limpias y mejores procesos industriales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416C8F-ACE4-4FA2-8CCC-E75CF58E7F51}"/>
              </a:ext>
            </a:extLst>
          </p:cNvPr>
          <p:cNvSpPr txBox="1"/>
          <p:nvPr/>
        </p:nvSpPr>
        <p:spPr>
          <a:xfrm>
            <a:off x="6421732" y="5064815"/>
            <a:ext cx="4288598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rgbClr val="C00000"/>
                </a:solidFill>
                <a:latin typeface="+mj-lt"/>
              </a:rPr>
              <a:t>99% </a:t>
            </a:r>
            <a:r>
              <a:rPr lang="es-CO" b="1" dirty="0">
                <a:latin typeface="+mj-lt"/>
              </a:rPr>
              <a:t>de reducción de GEI con la implementación de eficiencia energética a nivel industrial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D0BAD34-D81E-4409-9830-B1CCB165C5E1}"/>
              </a:ext>
            </a:extLst>
          </p:cNvPr>
          <p:cNvSpPr/>
          <p:nvPr/>
        </p:nvSpPr>
        <p:spPr>
          <a:xfrm>
            <a:off x="431799" y="157552"/>
            <a:ext cx="6663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Contabilizar esos aportes a la Gestión del Cambio Climático </a:t>
            </a:r>
          </a:p>
          <a:p>
            <a:r>
              <a:rPr lang="es-CO" sz="2000" b="1" dirty="0">
                <a:solidFill>
                  <a:schemeClr val="bg1"/>
                </a:solidFill>
              </a:rPr>
              <a:t>(MRV –Plan de Acción Cornare 2020-2023)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DFC0A68-6308-4046-895C-E7CCCB6EC52D}"/>
              </a:ext>
            </a:extLst>
          </p:cNvPr>
          <p:cNvSpPr txBox="1"/>
          <p:nvPr/>
        </p:nvSpPr>
        <p:spPr>
          <a:xfrm>
            <a:off x="3888771" y="4340764"/>
            <a:ext cx="4292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800" b="1" dirty="0">
                <a:latin typeface="+mj-lt"/>
              </a:rPr>
              <a:t>Pesos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938838-46DD-4F30-B6C8-25381CD076A0}"/>
              </a:ext>
            </a:extLst>
          </p:cNvPr>
          <p:cNvSpPr txBox="1"/>
          <p:nvPr/>
        </p:nvSpPr>
        <p:spPr>
          <a:xfrm>
            <a:off x="4500840" y="4413689"/>
            <a:ext cx="578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800" b="1" dirty="0">
                <a:latin typeface="+mj-lt"/>
              </a:rPr>
              <a:t>TonCO2e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55FF602-4E1F-40C2-97F8-2A6694629EB1}"/>
              </a:ext>
            </a:extLst>
          </p:cNvPr>
          <p:cNvSpPr txBox="1"/>
          <p:nvPr/>
        </p:nvSpPr>
        <p:spPr>
          <a:xfrm>
            <a:off x="10002822" y="4531338"/>
            <a:ext cx="5789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800" b="1" dirty="0">
                <a:latin typeface="+mj-lt"/>
              </a:rPr>
              <a:t>TonCO2e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609460-09DC-443C-9BF4-4DF2CF21665C}"/>
              </a:ext>
            </a:extLst>
          </p:cNvPr>
          <p:cNvSpPr txBox="1"/>
          <p:nvPr/>
        </p:nvSpPr>
        <p:spPr>
          <a:xfrm>
            <a:off x="8549060" y="4415552"/>
            <a:ext cx="488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000" dirty="0">
                <a:latin typeface="+mj-lt"/>
              </a:rPr>
              <a:t>Pesos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0136DD-31FD-AF48-AB51-8A2A58809532}"/>
              </a:ext>
            </a:extLst>
          </p:cNvPr>
          <p:cNvSpPr txBox="1"/>
          <p:nvPr/>
        </p:nvSpPr>
        <p:spPr>
          <a:xfrm>
            <a:off x="1514481" y="6286502"/>
            <a:ext cx="8631222" cy="40011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INVERSIONES de $ 24.886 millones, y una reduccion de GEI de 580.072 tCO</a:t>
            </a:r>
            <a:r>
              <a:rPr lang="es-CO" sz="1600" b="1" dirty="0">
                <a:solidFill>
                  <a:schemeClr val="bg1"/>
                </a:solidFill>
              </a:rPr>
              <a:t>2eq.</a:t>
            </a:r>
            <a:r>
              <a:rPr lang="es-CO" sz="2000" b="1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630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D4A10E9-5B77-49AB-BD7D-43CFC6FC7784}"/>
              </a:ext>
            </a:extLst>
          </p:cNvPr>
          <p:cNvSpPr/>
          <p:nvPr/>
        </p:nvSpPr>
        <p:spPr>
          <a:xfrm>
            <a:off x="431799" y="157552"/>
            <a:ext cx="6663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Contabilizar esos aportes a la Gestión del Cambio Climático </a:t>
            </a:r>
          </a:p>
          <a:p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(MRV –Plan de Acción Cornare 2020-2023)</a:t>
            </a:r>
            <a:endParaRPr lang="es-CO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C848677-FF44-407A-9E21-A8CE4E8E98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539721"/>
              </p:ext>
            </p:extLst>
          </p:nvPr>
        </p:nvGraphicFramePr>
        <p:xfrm>
          <a:off x="682476" y="1411263"/>
          <a:ext cx="5476874" cy="279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56C6AFD6-2C2C-4D9E-A9DF-BF23FBB9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64" y="4358857"/>
            <a:ext cx="5476874" cy="11132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98A3D35-5BCA-401F-B113-2C130464C31F}"/>
              </a:ext>
            </a:extLst>
          </p:cNvPr>
          <p:cNvSpPr txBox="1"/>
          <p:nvPr/>
        </p:nvSpPr>
        <p:spPr>
          <a:xfrm>
            <a:off x="696764" y="5695081"/>
            <a:ext cx="5476874" cy="67710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  <a:latin typeface="+mj-lt"/>
              </a:rPr>
              <a:t>37% </a:t>
            </a:r>
            <a:r>
              <a:rPr lang="es-CO" b="1" dirty="0">
                <a:latin typeface="+mj-lt"/>
              </a:rPr>
              <a:t>de reducción de GEI con la implementación del aprovechamiento de residuos sólidos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6AC611-D186-4782-83C5-48466724D0E6}"/>
              </a:ext>
            </a:extLst>
          </p:cNvPr>
          <p:cNvSpPr txBox="1"/>
          <p:nvPr/>
        </p:nvSpPr>
        <p:spPr>
          <a:xfrm>
            <a:off x="6717244" y="1746584"/>
            <a:ext cx="4869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Una (1) ton de residuos sólidos 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dispuesta inadecuadamente, genera 1.47 tCO2 eq</a:t>
            </a:r>
            <a:r>
              <a:rPr lang="es-CO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. </a:t>
            </a:r>
            <a:r>
              <a:rPr lang="es-CO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(Medido a través del sistema MRV- CORNARE)</a:t>
            </a:r>
          </a:p>
          <a:p>
            <a:pPr algn="just"/>
            <a:endParaRPr lang="es-CO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CO" sz="20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Sin embargo, </a:t>
            </a:r>
            <a:r>
              <a:rPr lang="es-CO" sz="20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esa misma tonelada, gestionada adecuadamente, genera un potencial de reducción de GEI de 25.49 tCO2eq</a:t>
            </a:r>
            <a:r>
              <a:rPr lang="es-CO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endParaRPr lang="es-CO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CO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Para la empresa esa gestión significa: </a:t>
            </a:r>
            <a:r>
              <a:rPr lang="es-CO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incentivos tributarios</a:t>
            </a:r>
            <a:r>
              <a:rPr lang="es-CO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, </a:t>
            </a:r>
            <a:r>
              <a:rPr lang="es-CO" sz="2000" b="1" dirty="0">
                <a:solidFill>
                  <a:srgbClr val="00B050"/>
                </a:solidFill>
                <a:latin typeface="Arial Narrow" panose="020B0606020202030204" pitchFamily="34" charset="0"/>
              </a:rPr>
              <a:t>menor pago por compensaciones</a:t>
            </a:r>
            <a:r>
              <a:rPr lang="es-CO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 e incluso, generación de nuevos ingresos.</a:t>
            </a:r>
          </a:p>
        </p:txBody>
      </p:sp>
    </p:spTree>
    <p:extLst>
      <p:ext uri="{BB962C8B-B14F-4D97-AF65-F5344CB8AC3E}">
        <p14:creationId xmlns:p14="http://schemas.microsoft.com/office/powerpoint/2010/main" val="209623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B9E57B6-7167-4F9A-821A-7D893B1FD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4333"/>
            <a:ext cx="6353386" cy="51054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F85C84-7A43-445F-8553-3B4603EFC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9" y="0"/>
            <a:ext cx="12454497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B618A4-4BB1-492F-B291-F581B3328A6E}"/>
              </a:ext>
            </a:extLst>
          </p:cNvPr>
          <p:cNvSpPr txBox="1"/>
          <p:nvPr/>
        </p:nvSpPr>
        <p:spPr>
          <a:xfrm>
            <a:off x="7297940" y="3078766"/>
            <a:ext cx="485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¡Muchas gracias!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C77BE2-42C6-4371-BD7B-31DF9A167F92}"/>
              </a:ext>
            </a:extLst>
          </p:cNvPr>
          <p:cNvSpPr txBox="1"/>
          <p:nvPr/>
        </p:nvSpPr>
        <p:spPr>
          <a:xfrm>
            <a:off x="7565361" y="3972466"/>
            <a:ext cx="440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s-CO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Que DIOS los bendiga¡</a:t>
            </a:r>
            <a:endParaRPr lang="es-CO" sz="5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3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51" y="0"/>
            <a:ext cx="12191010" cy="6858000"/>
          </a:xfrm>
          <a:prstGeom prst="rect">
            <a:avLst/>
          </a:prstGeom>
        </p:spPr>
      </p:pic>
      <p:pic>
        <p:nvPicPr>
          <p:cNvPr id="10" name="Imagen 9" descr="C:\Users\USER\Desktop\Umbrla maximo\Version didactica\Suburbano.jpg">
            <a:extLst>
              <a:ext uri="{FF2B5EF4-FFF2-40B4-BE49-F238E27FC236}">
                <a16:creationId xmlns:a16="http://schemas.microsoft.com/office/drawing/2014/main" id="{30B7ED41-4B2E-A925-A5D4-DA9C717EB7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" b="35010"/>
          <a:stretch/>
        </p:blipFill>
        <p:spPr bwMode="auto">
          <a:xfrm>
            <a:off x="234592" y="1218083"/>
            <a:ext cx="5655062" cy="474348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926AEFE-9775-AA8E-B970-503438AE54D3}"/>
              </a:ext>
            </a:extLst>
          </p:cNvPr>
          <p:cNvSpPr/>
          <p:nvPr/>
        </p:nvSpPr>
        <p:spPr>
          <a:xfrm>
            <a:off x="6299199" y="3916794"/>
            <a:ext cx="51657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latin typeface="Arial Narrow" panose="020B0606020202030204" pitchFamily="34" charset="0"/>
              </a:rPr>
              <a:t>Los corredores viales suburbanos predominan como tendencia del suelo suburbano en el territorio. Gran parte de este suelo está definido en los municipios de </a:t>
            </a:r>
            <a:r>
              <a:rPr lang="es-CO" b="1" dirty="0">
                <a:solidFill>
                  <a:srgbClr val="006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Guarne y Rionegro</a:t>
            </a:r>
            <a:r>
              <a:rPr lang="es-CO" sz="1600" dirty="0">
                <a:latin typeface="Arial Narrow" panose="020B0606020202030204" pitchFamily="34" charset="0"/>
              </a:rPr>
              <a:t>.</a:t>
            </a:r>
            <a:endParaRPr lang="es-CO" sz="1400" dirty="0">
              <a:latin typeface="Arial Narrow" panose="020B060602020203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CCFE31F-1931-F1DC-76BD-A6B386DB8F02}"/>
              </a:ext>
            </a:extLst>
          </p:cNvPr>
          <p:cNvCxnSpPr>
            <a:cxnSpLocks/>
          </p:cNvCxnSpPr>
          <p:nvPr/>
        </p:nvCxnSpPr>
        <p:spPr>
          <a:xfrm>
            <a:off x="6858002" y="3821904"/>
            <a:ext cx="5056276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60DC352-F8FD-65F0-FB09-720338B189AD}"/>
              </a:ext>
            </a:extLst>
          </p:cNvPr>
          <p:cNvCxnSpPr>
            <a:cxnSpLocks/>
          </p:cNvCxnSpPr>
          <p:nvPr/>
        </p:nvCxnSpPr>
        <p:spPr>
          <a:xfrm>
            <a:off x="5924158" y="4882084"/>
            <a:ext cx="5225155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8E1C38C-A453-AB49-68D3-2CF9649E6B68}"/>
              </a:ext>
            </a:extLst>
          </p:cNvPr>
          <p:cNvCxnSpPr>
            <a:cxnSpLocks/>
          </p:cNvCxnSpPr>
          <p:nvPr/>
        </p:nvCxnSpPr>
        <p:spPr>
          <a:xfrm flipV="1">
            <a:off x="6103667" y="3999798"/>
            <a:ext cx="0" cy="1365832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BFB9CB6-D63B-A234-F128-6723163D365D}"/>
              </a:ext>
            </a:extLst>
          </p:cNvPr>
          <p:cNvCxnSpPr>
            <a:cxnSpLocks/>
          </p:cNvCxnSpPr>
          <p:nvPr/>
        </p:nvCxnSpPr>
        <p:spPr>
          <a:xfrm flipV="1">
            <a:off x="11654499" y="3615396"/>
            <a:ext cx="0" cy="1491442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923055-E6A3-4538-9569-03F1FC2DFFD0}"/>
              </a:ext>
            </a:extLst>
          </p:cNvPr>
          <p:cNvSpPr/>
          <p:nvPr/>
        </p:nvSpPr>
        <p:spPr>
          <a:xfrm>
            <a:off x="3136305" y="270018"/>
            <a:ext cx="5429715" cy="709762"/>
          </a:xfrm>
          <a:prstGeom prst="rect">
            <a:avLst/>
          </a:prstGeom>
          <a:solidFill>
            <a:srgbClr val="006C3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El Suelo INDUSTRIALIZABLE en la Región.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2CFC7DF-2DC5-4A54-BD49-13F317639DF9}"/>
              </a:ext>
            </a:extLst>
          </p:cNvPr>
          <p:cNvSpPr/>
          <p:nvPr/>
        </p:nvSpPr>
        <p:spPr>
          <a:xfrm>
            <a:off x="5189395" y="1431318"/>
            <a:ext cx="3400426" cy="137342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Delimitación en POTS de </a:t>
            </a:r>
            <a:r>
              <a:rPr lang="es-CO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24.552,14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ha </a:t>
            </a:r>
            <a:r>
              <a:rPr lang="es-CO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como suelo suburbano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en la región Cornare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AF08A7C-3DD5-450F-8995-68CAB95FB855}"/>
              </a:ext>
            </a:extLst>
          </p:cNvPr>
          <p:cNvSpPr txBox="1"/>
          <p:nvPr/>
        </p:nvSpPr>
        <p:spPr>
          <a:xfrm>
            <a:off x="9169586" y="1420066"/>
            <a:ext cx="2870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71,49%</a:t>
            </a:r>
            <a:r>
              <a:rPr lang="es-CO" sz="2400" b="1" dirty="0">
                <a:latin typeface="Arial Narrow" panose="020B0606020202030204" pitchFamily="34" charset="0"/>
              </a:rPr>
              <a:t> </a:t>
            </a:r>
            <a:r>
              <a:rPr lang="es-CO" sz="2000" dirty="0">
                <a:latin typeface="Arial Narrow" panose="020B0606020202030204" pitchFamily="34" charset="0"/>
              </a:rPr>
              <a:t>Corredor Vial Suburbano</a:t>
            </a:r>
          </a:p>
          <a:p>
            <a:r>
              <a:rPr lang="es-CO" sz="2400" b="1" dirty="0">
                <a:latin typeface="Arial Narrow" panose="020B0606020202030204" pitchFamily="34" charset="0"/>
              </a:rPr>
              <a:t>13,08% </a:t>
            </a:r>
            <a:r>
              <a:rPr lang="es-CO" sz="2000" dirty="0">
                <a:latin typeface="Arial Narrow" panose="020B0606020202030204" pitchFamily="34" charset="0"/>
              </a:rPr>
              <a:t>Suelo suburbano diferente a corredor</a:t>
            </a:r>
          </a:p>
        </p:txBody>
      </p:sp>
      <p:sp>
        <p:nvSpPr>
          <p:cNvPr id="21" name="Abrir llave 20">
            <a:extLst>
              <a:ext uri="{FF2B5EF4-FFF2-40B4-BE49-F238E27FC236}">
                <a16:creationId xmlns:a16="http://schemas.microsoft.com/office/drawing/2014/main" id="{2C66EAF9-1C22-49BE-A719-E637798751E1}"/>
              </a:ext>
            </a:extLst>
          </p:cNvPr>
          <p:cNvSpPr/>
          <p:nvPr/>
        </p:nvSpPr>
        <p:spPr>
          <a:xfrm>
            <a:off x="8934877" y="1420066"/>
            <a:ext cx="235001" cy="1679535"/>
          </a:xfrm>
          <a:prstGeom prst="leftBrace">
            <a:avLst/>
          </a:prstGeom>
          <a:ln w="9525">
            <a:solidFill>
              <a:srgbClr val="006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2DE5EFF-D096-44A9-BD24-96AA73448D7C}"/>
              </a:ext>
            </a:extLst>
          </p:cNvPr>
          <p:cNvSpPr txBox="1"/>
          <p:nvPr/>
        </p:nvSpPr>
        <p:spPr>
          <a:xfrm>
            <a:off x="6027682" y="3030620"/>
            <a:ext cx="5229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6C39"/>
                </a:solidFill>
                <a:latin typeface="Arial Narrow" panose="020B0606020202030204" pitchFamily="34" charset="0"/>
              </a:rPr>
              <a:t>3%</a:t>
            </a:r>
            <a:r>
              <a:rPr lang="es-CO" sz="3200" b="1" dirty="0">
                <a:solidFill>
                  <a:srgbClr val="006C39"/>
                </a:solidFill>
                <a:latin typeface="Arial Narrow" panose="020B0606020202030204" pitchFamily="34" charset="0"/>
              </a:rPr>
              <a:t> </a:t>
            </a:r>
            <a:r>
              <a:rPr lang="es-CO" sz="2000" dirty="0">
                <a:latin typeface="Arial Narrow" panose="020B0606020202030204" pitchFamily="34" charset="0"/>
              </a:rPr>
              <a:t>del territorio de la región Cornare es Suburbana</a:t>
            </a:r>
          </a:p>
        </p:txBody>
      </p:sp>
    </p:spTree>
    <p:extLst>
      <p:ext uri="{BB962C8B-B14F-4D97-AF65-F5344CB8AC3E}">
        <p14:creationId xmlns:p14="http://schemas.microsoft.com/office/powerpoint/2010/main" val="411630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</p:spPr>
      </p:pic>
      <p:pic>
        <p:nvPicPr>
          <p:cNvPr id="2" name="Imagen 1" descr="C:\Users\USER\Desktop\Umbrla maximo\Version didactica\Tendencia.jpg">
            <a:extLst>
              <a:ext uri="{FF2B5EF4-FFF2-40B4-BE49-F238E27FC236}">
                <a16:creationId xmlns:a16="http://schemas.microsoft.com/office/drawing/2014/main" id="{F0B9EAB4-11CD-2643-92F8-6143DD6114C3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74" b="33152"/>
          <a:stretch/>
        </p:blipFill>
        <p:spPr bwMode="auto">
          <a:xfrm>
            <a:off x="615460" y="1475117"/>
            <a:ext cx="5616747" cy="415490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6C8AA51-7B4D-446B-85D3-180E1B12548C}"/>
              </a:ext>
            </a:extLst>
          </p:cNvPr>
          <p:cNvSpPr/>
          <p:nvPr/>
        </p:nvSpPr>
        <p:spPr>
          <a:xfrm>
            <a:off x="3105511" y="362314"/>
            <a:ext cx="5241022" cy="690101"/>
          </a:xfrm>
          <a:prstGeom prst="rect">
            <a:avLst/>
          </a:prstGeom>
          <a:solidFill>
            <a:srgbClr val="006C3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Tendencia a la Suburbanización</a:t>
            </a:r>
          </a:p>
          <a:p>
            <a:pPr algn="ctr"/>
            <a:endParaRPr lang="es-CO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B56404-0850-41C2-AE56-3DED5F4C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417" y="1475117"/>
            <a:ext cx="4277261" cy="25102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74ADFE0C-1AF6-43BB-A23F-D69F61D69FEA}"/>
              </a:ext>
            </a:extLst>
          </p:cNvPr>
          <p:cNvSpPr txBox="1">
            <a:spLocks/>
          </p:cNvSpPr>
          <p:nvPr/>
        </p:nvSpPr>
        <p:spPr>
          <a:xfrm>
            <a:off x="7213609" y="5003311"/>
            <a:ext cx="3517650" cy="6901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6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Municipio de Guarne: </a:t>
            </a:r>
            <a:r>
              <a:rPr kumimoji="0" lang="es-CO" sz="16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UPR La Mosquita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Municipio de Rionegro. </a:t>
            </a:r>
            <a:r>
              <a:rPr lang="es-CO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UPR Rancherías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2C0B48-1A63-4DFD-A2C1-0445710D4149}"/>
              </a:ext>
            </a:extLst>
          </p:cNvPr>
          <p:cNvSpPr txBox="1"/>
          <p:nvPr/>
        </p:nvSpPr>
        <p:spPr>
          <a:xfrm>
            <a:off x="6926043" y="4235573"/>
            <a:ext cx="427726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Las UPR. Una Planeación intermedia del suelo rural que apenas asoma…</a:t>
            </a:r>
          </a:p>
        </p:txBody>
      </p:sp>
    </p:spTree>
    <p:extLst>
      <p:ext uri="{BB962C8B-B14F-4D97-AF65-F5344CB8AC3E}">
        <p14:creationId xmlns:p14="http://schemas.microsoft.com/office/powerpoint/2010/main" val="342953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B3E27A0-1A48-461D-9BA0-98CCF89E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"/>
            <a:ext cx="12192000" cy="6854251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60DC352-F8FD-65F0-FB09-720338B189AD}"/>
              </a:ext>
            </a:extLst>
          </p:cNvPr>
          <p:cNvCxnSpPr>
            <a:cxnSpLocks/>
          </p:cNvCxnSpPr>
          <p:nvPr/>
        </p:nvCxnSpPr>
        <p:spPr>
          <a:xfrm>
            <a:off x="8505645" y="5296622"/>
            <a:ext cx="3243530" cy="0"/>
          </a:xfrm>
          <a:prstGeom prst="line">
            <a:avLst/>
          </a:prstGeom>
          <a:ln w="38100">
            <a:solidFill>
              <a:srgbClr val="BAB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8E1C38C-A453-AB49-68D3-2CF9649E6B68}"/>
              </a:ext>
            </a:extLst>
          </p:cNvPr>
          <p:cNvCxnSpPr>
            <a:cxnSpLocks/>
          </p:cNvCxnSpPr>
          <p:nvPr/>
        </p:nvCxnSpPr>
        <p:spPr>
          <a:xfrm flipV="1">
            <a:off x="11411975" y="4995576"/>
            <a:ext cx="0" cy="830997"/>
          </a:xfrm>
          <a:prstGeom prst="line">
            <a:avLst/>
          </a:prstGeom>
          <a:ln w="38100">
            <a:solidFill>
              <a:srgbClr val="BAB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A2C1717A-D72E-6A68-3145-CB266D1FC796}"/>
              </a:ext>
            </a:extLst>
          </p:cNvPr>
          <p:cNvSpPr/>
          <p:nvPr/>
        </p:nvSpPr>
        <p:spPr>
          <a:xfrm>
            <a:off x="8564859" y="2181377"/>
            <a:ext cx="2701241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Segunda Fase Túnel de Oriente.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CO" dirty="0">
                <a:latin typeface="Arial Narrow" panose="020B0606020202030204" pitchFamily="34" charset="0"/>
              </a:rPr>
              <a:t>Sistemas de Transferencia del Ferrocarril de Antioquia.</a:t>
            </a:r>
            <a:endParaRPr lang="es-CO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CO" dirty="0">
                <a:latin typeface="Arial Narrow" panose="020B0606020202030204" pitchFamily="34" charset="0"/>
              </a:rPr>
              <a:t>Sistema de Transporte Masivo de Oriente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CO" b="1" u="sng" dirty="0">
                <a:latin typeface="Arial Narrow" panose="020B0606020202030204" pitchFamily="34" charset="0"/>
              </a:rPr>
              <a:t>Región Aeroportuaria de Oriente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DCO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DBEBF2-864F-17AA-86BF-CFB6F69FE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"/>
          <a:stretch/>
        </p:blipFill>
        <p:spPr>
          <a:xfrm>
            <a:off x="154166" y="2010048"/>
            <a:ext cx="7946038" cy="43555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4AC761-CE69-4245-BEDB-9C08542512C8}"/>
              </a:ext>
            </a:extLst>
          </p:cNvPr>
          <p:cNvSpPr txBox="1"/>
          <p:nvPr/>
        </p:nvSpPr>
        <p:spPr>
          <a:xfrm>
            <a:off x="827020" y="210137"/>
            <a:ext cx="547194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Proyectos de Infraestructura…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4714F58-43BD-469F-BFFC-2D68C8DBAE88}"/>
              </a:ext>
            </a:extLst>
          </p:cNvPr>
          <p:cNvSpPr/>
          <p:nvPr/>
        </p:nvSpPr>
        <p:spPr>
          <a:xfrm>
            <a:off x="2441275" y="1222061"/>
            <a:ext cx="54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Potencialidades para el desarrollo económico y territorial</a:t>
            </a:r>
          </a:p>
        </p:txBody>
      </p:sp>
    </p:spTree>
    <p:extLst>
      <p:ext uri="{BB962C8B-B14F-4D97-AF65-F5344CB8AC3E}">
        <p14:creationId xmlns:p14="http://schemas.microsoft.com/office/powerpoint/2010/main" val="358012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E07657-6DB2-42BE-9D45-62EA122A7C1E}"/>
              </a:ext>
            </a:extLst>
          </p:cNvPr>
          <p:cNvSpPr txBox="1"/>
          <p:nvPr/>
        </p:nvSpPr>
        <p:spPr>
          <a:xfrm>
            <a:off x="569347" y="1500999"/>
            <a:ext cx="69960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u="sng" dirty="0">
                <a:latin typeface="Arial Narrow" panose="020B0606020202030204" pitchFamily="34" charset="0"/>
              </a:rPr>
              <a:t>¿Qué entendemos por la Sostenibilidad empresarial ?</a:t>
            </a:r>
          </a:p>
          <a:p>
            <a:pPr algn="just"/>
            <a:r>
              <a:rPr lang="es-CO" b="1" dirty="0">
                <a:latin typeface="Arial Narrow" panose="020B0606020202030204" pitchFamily="34" charset="0"/>
              </a:rPr>
              <a:t>Empresas que crean valor económico, social y medioambiental a mediano y largo plazo para contribuir al bienestar de las comunidades donde operan y de las generaciones futuras.</a:t>
            </a:r>
          </a:p>
          <a:p>
            <a:pPr algn="just"/>
            <a:r>
              <a:rPr lang="es-CO" b="1" dirty="0">
                <a:latin typeface="Arial Narrow" panose="020B0606020202030204" pitchFamily="34" charset="0"/>
              </a:rPr>
              <a:t>….</a:t>
            </a:r>
            <a:r>
              <a:rPr lang="es-CO" dirty="0">
                <a:latin typeface="Arial Narrow" panose="020B0606020202030204" pitchFamily="34" charset="0"/>
              </a:rPr>
              <a:t> No buscan exclusivamente la rentabilidad, sino que también se preocupan por proteger el medioambiente y realizar un </a:t>
            </a:r>
            <a:r>
              <a:rPr lang="es-CO" u="sng" dirty="0">
                <a:latin typeface="Arial Narrow" panose="020B0606020202030204" pitchFamily="34" charset="0"/>
              </a:rPr>
              <a:t>reparto más equitativo de los recursos y las ganancias.</a:t>
            </a: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algn="just"/>
            <a:endParaRPr lang="es-CO" dirty="0">
              <a:latin typeface="Arial Narrow" panose="020B0606020202030204" pitchFamily="34" charset="0"/>
            </a:endParaRPr>
          </a:p>
          <a:p>
            <a:pPr algn="just"/>
            <a:r>
              <a:rPr lang="es-CO" b="1" u="sng" dirty="0">
                <a:solidFill>
                  <a:srgbClr val="00B0F0"/>
                </a:solidFill>
                <a:latin typeface="Arial Narrow" panose="020B0606020202030204" pitchFamily="34" charset="0"/>
              </a:rPr>
              <a:t>En un mercado donde los consumidores valoran cada vez más las prácticas y el compromiso de las marcas;</a:t>
            </a:r>
            <a:r>
              <a:rPr lang="es-CO" dirty="0">
                <a:latin typeface="Arial Narrow" panose="020B0606020202030204" pitchFamily="34" charset="0"/>
              </a:rPr>
              <a:t> las empresas con un desarrollo sostenible tienen una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ventaja competitiva</a:t>
            </a:r>
            <a:r>
              <a:rPr lang="es-CO" dirty="0">
                <a:latin typeface="Arial Narrow" panose="020B0606020202030204" pitchFamily="34" charset="0"/>
              </a:rPr>
              <a:t>. Contar con </a:t>
            </a:r>
            <a:r>
              <a:rPr lang="es-CO" b="1" dirty="0">
                <a:latin typeface="Arial Narrow" panose="020B0606020202030204" pitchFamily="34" charset="0"/>
              </a:rPr>
              <a:t>una estrategia de sostenibilidad en la empresa también mejora la imagen de marca</a:t>
            </a:r>
            <a:r>
              <a:rPr lang="es-CO" dirty="0">
                <a:latin typeface="Arial Narrow" panose="020B0606020202030204" pitchFamily="34" charset="0"/>
              </a:rPr>
              <a:t>, atrae a más inversores  a la larga aumenta la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productividad</a:t>
            </a:r>
            <a:r>
              <a:rPr lang="es-CO" dirty="0">
                <a:latin typeface="Arial Narrow" panose="020B0606020202030204" pitchFamily="34" charset="0"/>
              </a:rPr>
              <a:t> ya que genera un mayor compromiso de los empleados y reduce los costos con medidas de ahorro y reutilización.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61FA01-452E-44A7-8550-B4DF4F8D1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77" y="1501000"/>
            <a:ext cx="3280884" cy="21477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1C0450-EFFD-4F54-A95B-B49C243D5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77" y="3684107"/>
            <a:ext cx="3280884" cy="2005429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6DB21A4E-5BDB-4274-9084-5FA95B41BD40}"/>
              </a:ext>
            </a:extLst>
          </p:cNvPr>
          <p:cNvSpPr/>
          <p:nvPr/>
        </p:nvSpPr>
        <p:spPr>
          <a:xfrm>
            <a:off x="2967486" y="3429000"/>
            <a:ext cx="2044457" cy="44426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BIENESTAR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CBD06C0-41DD-4045-A159-7D15194A73E6}"/>
              </a:ext>
            </a:extLst>
          </p:cNvPr>
          <p:cNvCxnSpPr>
            <a:cxnSpLocks/>
          </p:cNvCxnSpPr>
          <p:nvPr/>
        </p:nvCxnSpPr>
        <p:spPr>
          <a:xfrm>
            <a:off x="2303259" y="3648796"/>
            <a:ext cx="586593" cy="233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404A58F-C783-4443-A6D4-973DD5FAE75D}"/>
              </a:ext>
            </a:extLst>
          </p:cNvPr>
          <p:cNvCxnSpPr/>
          <p:nvPr/>
        </p:nvCxnSpPr>
        <p:spPr>
          <a:xfrm>
            <a:off x="5072332" y="3648796"/>
            <a:ext cx="7936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806F077-BB45-40A4-80CA-AC531275F666}"/>
              </a:ext>
            </a:extLst>
          </p:cNvPr>
          <p:cNvSpPr txBox="1"/>
          <p:nvPr/>
        </p:nvSpPr>
        <p:spPr>
          <a:xfrm>
            <a:off x="2495197" y="319719"/>
            <a:ext cx="659058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600"/>
              <a:buFont typeface="Calibri"/>
              <a:buNone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 Sector Productivo y su incursión en los modelos de Sostenibilidad.</a:t>
            </a:r>
          </a:p>
        </p:txBody>
      </p:sp>
    </p:spTree>
    <p:extLst>
      <p:ext uri="{BB962C8B-B14F-4D97-AF65-F5344CB8AC3E}">
        <p14:creationId xmlns:p14="http://schemas.microsoft.com/office/powerpoint/2010/main" val="27540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F8B948-994B-4DD9-8997-6329901027A7}"/>
              </a:ext>
            </a:extLst>
          </p:cNvPr>
          <p:cNvSpPr txBox="1"/>
          <p:nvPr/>
        </p:nvSpPr>
        <p:spPr>
          <a:xfrm>
            <a:off x="2566637" y="457740"/>
            <a:ext cx="659058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600"/>
              <a:buFont typeface="Calibri"/>
              <a:buNone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 Sector Productivo y su incursión en los modelos de Sostenibilidad.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246450-17E7-4BE0-817D-E3F66A6CB26C}"/>
              </a:ext>
            </a:extLst>
          </p:cNvPr>
          <p:cNvSpPr txBox="1"/>
          <p:nvPr/>
        </p:nvSpPr>
        <p:spPr>
          <a:xfrm>
            <a:off x="422705" y="1509625"/>
            <a:ext cx="48652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CO" b="1" dirty="0">
                <a:latin typeface="Arial Narrow" panose="020B0606020202030204" pitchFamily="34" charset="0"/>
              </a:rPr>
              <a:t>¿Por qué es importante para las empresas?</a:t>
            </a:r>
            <a:endParaRPr lang="es-CO" dirty="0">
              <a:latin typeface="Arial Narrow" panose="020B0606020202030204" pitchFamily="34" charset="0"/>
            </a:endParaRPr>
          </a:p>
          <a:p>
            <a:pPr algn="just" fontAlgn="base"/>
            <a:r>
              <a:rPr lang="es-CO" dirty="0">
                <a:latin typeface="Arial Narrow" panose="020B0606020202030204" pitchFamily="34" charset="0"/>
              </a:rPr>
              <a:t>Estudio realizado por </a:t>
            </a:r>
            <a:r>
              <a:rPr lang="es-CO" b="1" dirty="0">
                <a:latin typeface="Arial Narrow" panose="020B0606020202030204" pitchFamily="34" charset="0"/>
              </a:rPr>
              <a:t>KPMG</a:t>
            </a:r>
            <a:r>
              <a:rPr lang="es-CO" dirty="0">
                <a:latin typeface="Arial Narrow" panose="020B0606020202030204" pitchFamily="34" charset="0"/>
              </a:rPr>
              <a:t> (Una gran Consultora Internacional </a:t>
            </a:r>
            <a:r>
              <a:rPr lang="es-ES" dirty="0"/>
              <a:t>que ofrece servicios de auditoría, impuestos y asesoramiento)</a:t>
            </a:r>
            <a:r>
              <a:rPr lang="es-CO" dirty="0">
                <a:latin typeface="Arial Narrow" panose="020B0606020202030204" pitchFamily="34" charset="0"/>
              </a:rPr>
              <a:t>,advierte que el </a:t>
            </a:r>
            <a:r>
              <a:rPr lang="es-CO" b="1" u="sng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80%</a:t>
            </a:r>
            <a:r>
              <a:rPr lang="es-CO" u="sng" dirty="0">
                <a:latin typeface="Arial Narrow" panose="020B0606020202030204" pitchFamily="34" charset="0"/>
              </a:rPr>
              <a:t> de las principales empresas del mundo están incorporando la sostenibilidad en sus operaciones y objetivos.</a:t>
            </a:r>
          </a:p>
          <a:p>
            <a:pPr algn="just" fontAlgn="base"/>
            <a:endParaRPr lang="es-CO" dirty="0">
              <a:latin typeface="Arial Narrow" panose="020B0606020202030204" pitchFamily="34" charset="0"/>
            </a:endParaRPr>
          </a:p>
          <a:p>
            <a:pPr algn="just" fontAlgn="base"/>
            <a:r>
              <a:rPr lang="es-CO" dirty="0">
                <a:latin typeface="Arial Narrow" panose="020B0606020202030204" pitchFamily="34" charset="0"/>
              </a:rPr>
              <a:t>… Adicional, cerca de un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33%</a:t>
            </a:r>
            <a:r>
              <a:rPr lang="es-CO" dirty="0">
                <a:latin typeface="Arial Narrow" panose="020B0606020202030204" pitchFamily="34" charset="0"/>
              </a:rPr>
              <a:t> de las mayores empresas europeas que cotizan en bolsa se comprometieron a alcanzar el nivel cero de Emisiones en 2050.</a:t>
            </a:r>
          </a:p>
          <a:p>
            <a:pPr algn="just" fontAlgn="base"/>
            <a:endParaRPr lang="es-CO" dirty="0">
              <a:latin typeface="Arial Narrow" panose="020B0606020202030204" pitchFamily="34" charset="0"/>
            </a:endParaRPr>
          </a:p>
          <a:p>
            <a:pPr algn="just" fontAlgn="base"/>
            <a:r>
              <a:rPr lang="es-CO" dirty="0">
                <a:latin typeface="Arial Narrow" panose="020B0606020202030204" pitchFamily="34" charset="0"/>
              </a:rPr>
              <a:t>Todo ello demuestra que la sostenibilidad se está convirtiendo cada vez más en una </a:t>
            </a:r>
            <a:r>
              <a:rPr lang="es-CO" b="1" dirty="0">
                <a:latin typeface="Arial Narrow" panose="020B0606020202030204" pitchFamily="34" charset="0"/>
              </a:rPr>
              <a:t>prioridad clave de la gestión empresarial</a:t>
            </a:r>
            <a:r>
              <a:rPr lang="es-CO" dirty="0">
                <a:latin typeface="Arial Narrow" panose="020B0606020202030204" pitchFamily="34" charset="0"/>
              </a:rPr>
              <a:t> y en parte de sus objetivos a largo plazo.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22E175-4446-4826-980C-9C9B91168D38}"/>
              </a:ext>
            </a:extLst>
          </p:cNvPr>
          <p:cNvSpPr txBox="1"/>
          <p:nvPr/>
        </p:nvSpPr>
        <p:spPr>
          <a:xfrm>
            <a:off x="6234021" y="1828799"/>
            <a:ext cx="55410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Mejora la 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eficiencia energética </a:t>
            </a:r>
            <a:r>
              <a:rPr lang="es-CO" sz="2000" dirty="0">
                <a:latin typeface="Arial Narrow" panose="020B0606020202030204" pitchFamily="34" charset="0"/>
              </a:rPr>
              <a:t>y contribuye a los objetivos del cambio climático</a:t>
            </a:r>
            <a:r>
              <a:rPr lang="es-CO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.  Disminución Huella de Carbono.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u="sng" dirty="0">
                <a:latin typeface="Arial Narrow" panose="020B0606020202030204" pitchFamily="34" charset="0"/>
              </a:rPr>
              <a:t>Reducción de los costos de producción </a:t>
            </a:r>
            <a:r>
              <a:rPr lang="es-CO" sz="2000" dirty="0">
                <a:latin typeface="Arial Narrow" panose="020B0606020202030204" pitchFamily="34" charset="0"/>
              </a:rPr>
              <a:t>a mediano y largo plazo.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Promueve el cumplimiento de los requisitos reglamentarios.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 </a:t>
            </a:r>
            <a:r>
              <a:rPr lang="es-CO" sz="2000" b="1" dirty="0">
                <a:solidFill>
                  <a:srgbClr val="006C39"/>
                </a:solidFill>
                <a:latin typeface="Arial Narrow" panose="020B0606020202030204" pitchFamily="34" charset="0"/>
              </a:rPr>
              <a:t>Atrae a clientes </a:t>
            </a:r>
            <a:r>
              <a:rPr lang="es-CO" sz="2000" dirty="0">
                <a:latin typeface="Arial Narrow" panose="020B0606020202030204" pitchFamily="34" charset="0"/>
              </a:rPr>
              <a:t>comprometidos con la sostenibilidad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Mejora la imagen pública y la oportunidad de  inversión.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 </a:t>
            </a:r>
            <a:r>
              <a:rPr lang="es-CO" sz="2000" u="sng" dirty="0">
                <a:latin typeface="Arial Narrow" panose="020B0606020202030204" pitchFamily="34" charset="0"/>
              </a:rPr>
              <a:t>Reduce los residuos y los costos de Gestión</a:t>
            </a:r>
            <a:r>
              <a:rPr lang="es-CO" sz="2000" dirty="0">
                <a:latin typeface="Arial Narrow" panose="020B0606020202030204" pitchFamily="34" charset="0"/>
              </a:rPr>
              <a:t>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sz="2000" dirty="0">
                <a:latin typeface="Arial Narrow" panose="020B0606020202030204" pitchFamily="34" charset="0"/>
              </a:rPr>
              <a:t> Mejora las ventajas competitivas.</a:t>
            </a:r>
          </a:p>
        </p:txBody>
      </p:sp>
      <p:sp>
        <p:nvSpPr>
          <p:cNvPr id="7" name="Flecha: a la derecha con bandas 6">
            <a:extLst>
              <a:ext uri="{FF2B5EF4-FFF2-40B4-BE49-F238E27FC236}">
                <a16:creationId xmlns:a16="http://schemas.microsoft.com/office/drawing/2014/main" id="{93F0B2F1-F558-4A8B-8523-4D2B2899A246}"/>
              </a:ext>
            </a:extLst>
          </p:cNvPr>
          <p:cNvSpPr/>
          <p:nvPr/>
        </p:nvSpPr>
        <p:spPr>
          <a:xfrm>
            <a:off x="5465166" y="3485013"/>
            <a:ext cx="445478" cy="447358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62B8BC64-5F3B-4E71-BE3C-0697AFDDB3D5}"/>
              </a:ext>
            </a:extLst>
          </p:cNvPr>
          <p:cNvSpPr/>
          <p:nvPr/>
        </p:nvSpPr>
        <p:spPr>
          <a:xfrm>
            <a:off x="6022786" y="1794822"/>
            <a:ext cx="289315" cy="3819629"/>
          </a:xfrm>
          <a:prstGeom prst="leftBrace">
            <a:avLst/>
          </a:prstGeom>
          <a:ln w="9525">
            <a:solidFill>
              <a:srgbClr val="006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098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0"/>
            <a:ext cx="1219101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F8B948-994B-4DD9-8997-6329901027A7}"/>
              </a:ext>
            </a:extLst>
          </p:cNvPr>
          <p:cNvSpPr txBox="1"/>
          <p:nvPr/>
        </p:nvSpPr>
        <p:spPr>
          <a:xfrm>
            <a:off x="2523773" y="423236"/>
            <a:ext cx="659058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600"/>
              <a:buFont typeface="Calibri"/>
              <a:buNone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 Sector Productivo y su incursión en los modelos de Sostenibilidad.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16DAC1-6CBA-4853-9332-443AD8402270}"/>
              </a:ext>
            </a:extLst>
          </p:cNvPr>
          <p:cNvSpPr txBox="1"/>
          <p:nvPr/>
        </p:nvSpPr>
        <p:spPr>
          <a:xfrm>
            <a:off x="500333" y="1501001"/>
            <a:ext cx="64324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s-CO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ASPECTOS BASICOS </a:t>
            </a:r>
            <a:r>
              <a:rPr lang="es-CO" b="1" dirty="0">
                <a:latin typeface="Arial Narrow" panose="020B0606020202030204" pitchFamily="34" charset="0"/>
              </a:rPr>
              <a:t>de la Sostenibilidad Organizacional.</a:t>
            </a:r>
          </a:p>
          <a:p>
            <a:pPr algn="just" fontAlgn="base"/>
            <a:endParaRPr lang="es-CO" dirty="0">
              <a:latin typeface="Arial Narrow" panose="020B060602020203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b="1" dirty="0">
                <a:latin typeface="Arial Narrow" panose="020B0606020202030204" pitchFamily="34" charset="0"/>
              </a:rPr>
              <a:t>Actuación fundamentada en principios universales: La INTEGRIDAD como Elemento central de trabajo.</a:t>
            </a:r>
            <a:endParaRPr lang="es-CO" dirty="0">
              <a:latin typeface="Arial Narrow" panose="020B0606020202030204" pitchFamily="34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b="1" dirty="0">
                <a:latin typeface="Arial Narrow" panose="020B0606020202030204" pitchFamily="34" charset="0"/>
              </a:rPr>
              <a:t>Apoyo social. Trabajo colaborativo en el ENTORNO SOCIAL. </a:t>
            </a:r>
            <a:r>
              <a:rPr lang="es-CO" u="sng" dirty="0">
                <a:latin typeface="Arial Narrow" panose="020B0606020202030204" pitchFamily="34" charset="0"/>
              </a:rPr>
              <a:t>La pobreza</a:t>
            </a:r>
            <a:r>
              <a:rPr lang="es-CO" dirty="0">
                <a:latin typeface="Arial Narrow" panose="020B0606020202030204" pitchFamily="34" charset="0"/>
              </a:rPr>
              <a:t>, los conflictos, </a:t>
            </a:r>
            <a:r>
              <a:rPr lang="es-CO" u="sng" dirty="0">
                <a:latin typeface="Arial Narrow" panose="020B0606020202030204" pitchFamily="34" charset="0"/>
              </a:rPr>
              <a:t>la escasez de recursos</a:t>
            </a:r>
            <a:r>
              <a:rPr lang="es-CO" dirty="0">
                <a:latin typeface="Arial Narrow" panose="020B0606020202030204" pitchFamily="34" charset="0"/>
              </a:rPr>
              <a:t>, </a:t>
            </a:r>
            <a:r>
              <a:rPr lang="es-CO" u="sng" dirty="0">
                <a:latin typeface="Arial Narrow" panose="020B0606020202030204" pitchFamily="34" charset="0"/>
              </a:rPr>
              <a:t>la Formación </a:t>
            </a:r>
            <a:r>
              <a:rPr lang="es-CO" dirty="0">
                <a:latin typeface="Arial Narrow" panose="020B0606020202030204" pitchFamily="34" charset="0"/>
              </a:rPr>
              <a:t>y capacitación, entre otros. otros.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b="1" dirty="0">
                <a:latin typeface="Arial Narrow" panose="020B0606020202030204" pitchFamily="34" charset="0"/>
              </a:rPr>
              <a:t>Inclusión de la sostenibilidad en el ADN corporativo. </a:t>
            </a:r>
            <a:r>
              <a:rPr lang="es-CO" dirty="0">
                <a:latin typeface="Arial Narrow" panose="020B0606020202030204" pitchFamily="34" charset="0"/>
              </a:rPr>
              <a:t>Las Acciones de Sostenibilidad Organizacional deben formar parte de sus procesos internos y por ende de la cotidianidad del trabajo.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b="1" dirty="0">
                <a:latin typeface="Arial Narrow" panose="020B0606020202030204" pitchFamily="34" charset="0"/>
              </a:rPr>
              <a:t>Publicación de reportes anuales. </a:t>
            </a:r>
            <a:r>
              <a:rPr lang="es-CO" dirty="0">
                <a:latin typeface="Arial Narrow" panose="020B0606020202030204" pitchFamily="34" charset="0"/>
              </a:rPr>
              <a:t>Es</a:t>
            </a:r>
            <a:r>
              <a:rPr lang="es-CO" b="1" dirty="0">
                <a:latin typeface="Arial Narrow" panose="020B0606020202030204" pitchFamily="34" charset="0"/>
              </a:rPr>
              <a:t> </a:t>
            </a:r>
            <a:r>
              <a:rPr lang="es-CO" dirty="0">
                <a:latin typeface="Arial Narrow" panose="020B0606020202030204" pitchFamily="34" charset="0"/>
              </a:rPr>
              <a:t>uno de los mecanismos importantes para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demostrar el compromiso y responsabilidad </a:t>
            </a:r>
            <a:r>
              <a:rPr lang="es-CO" dirty="0">
                <a:latin typeface="Arial Narrow" panose="020B0606020202030204" pitchFamily="34" charset="0"/>
              </a:rPr>
              <a:t>de una Empresa con  el bienestar del entorno social y con la integridad del medio ambiente.</a:t>
            </a:r>
          </a:p>
          <a:p>
            <a:pPr marL="285750" indent="-285750" algn="just" fontAlgn="base">
              <a:buFont typeface="Wingdings" panose="05000000000000000000" pitchFamily="2" charset="2"/>
              <a:buChar char="v"/>
            </a:pPr>
            <a:r>
              <a:rPr lang="es-CO" b="1" dirty="0"/>
              <a:t>Integración efectiva con las comunidades locales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A928A9-7B63-4511-842A-7822E045F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47" y="1997194"/>
            <a:ext cx="4393719" cy="273870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B53A3A-B2F0-4C37-8A1B-9BC4D39E0776}"/>
              </a:ext>
            </a:extLst>
          </p:cNvPr>
          <p:cNvSpPr txBox="1"/>
          <p:nvPr/>
        </p:nvSpPr>
        <p:spPr>
          <a:xfrm>
            <a:off x="8031192" y="4856672"/>
            <a:ext cx="3062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/>
              <a:t>Compañía Nacional de Chocolates.</a:t>
            </a:r>
          </a:p>
        </p:txBody>
      </p:sp>
    </p:spTree>
    <p:extLst>
      <p:ext uri="{BB962C8B-B14F-4D97-AF65-F5344CB8AC3E}">
        <p14:creationId xmlns:p14="http://schemas.microsoft.com/office/powerpoint/2010/main" val="104142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8AAB55C6-02DE-4EC2-BD0E-C4C691DD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5" y="0"/>
            <a:ext cx="12192000" cy="6854251"/>
          </a:xfrm>
          <a:prstGeom prst="rect">
            <a:avLst/>
          </a:prstGeom>
        </p:spPr>
      </p:pic>
      <p:sp>
        <p:nvSpPr>
          <p:cNvPr id="6" name="Flecha: a la derecha con bandas 5">
            <a:extLst>
              <a:ext uri="{FF2B5EF4-FFF2-40B4-BE49-F238E27FC236}">
                <a16:creationId xmlns:a16="http://schemas.microsoft.com/office/drawing/2014/main" id="{2A7C6855-6011-42D2-949D-C20095A12335}"/>
              </a:ext>
            </a:extLst>
          </p:cNvPr>
          <p:cNvSpPr/>
          <p:nvPr/>
        </p:nvSpPr>
        <p:spPr>
          <a:xfrm>
            <a:off x="1716566" y="1609221"/>
            <a:ext cx="445478" cy="447358"/>
          </a:xfrm>
          <a:prstGeom prst="stripedRightArrow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E0E08-A87A-44A2-8FAB-8E9A865CD0F0}"/>
              </a:ext>
            </a:extLst>
          </p:cNvPr>
          <p:cNvSpPr/>
          <p:nvPr/>
        </p:nvSpPr>
        <p:spPr>
          <a:xfrm>
            <a:off x="2281927" y="1494955"/>
            <a:ext cx="313536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Firma Convenio de Producción más Limpia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 Industrial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B3ADA02-8FD8-46CF-9FF0-DD1554259FA7}"/>
              </a:ext>
            </a:extLst>
          </p:cNvPr>
          <p:cNvSpPr/>
          <p:nvPr/>
        </p:nvSpPr>
        <p:spPr>
          <a:xfrm>
            <a:off x="2320976" y="2427024"/>
            <a:ext cx="3135359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Firma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Convenios de Producción más Limpia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Sectores Floricultor, Porcícola, Avícola, Fiquero, Acuícola, Lechero y Panelero.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533FB90-7FE5-4F1C-8DCE-1B23101838DE}"/>
              </a:ext>
            </a:extLst>
          </p:cNvPr>
          <p:cNvSpPr/>
          <p:nvPr/>
        </p:nvSpPr>
        <p:spPr>
          <a:xfrm>
            <a:off x="2359609" y="3925224"/>
            <a:ext cx="3135359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Firma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Acuerdos de Eficiencia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de Voluntades con diferentes sectores Productivos. (Café, Fique, Aguacate, Ganaderos )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47AAC77-F69F-439D-9B76-7125A159F00D}"/>
              </a:ext>
            </a:extLst>
          </p:cNvPr>
          <p:cNvSpPr/>
          <p:nvPr/>
        </p:nvSpPr>
        <p:spPr>
          <a:xfrm>
            <a:off x="2394798" y="5495289"/>
            <a:ext cx="3135359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Firma </a:t>
            </a:r>
            <a:r>
              <a:rPr lang="es-CO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Acuerdos de Crecimiento verde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Desarrollo Sostenible Compatible con el Clima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FFC17E-7C82-4F77-884D-6189B8259D18}"/>
              </a:ext>
            </a:extLst>
          </p:cNvPr>
          <p:cNvSpPr/>
          <p:nvPr/>
        </p:nvSpPr>
        <p:spPr>
          <a:xfrm>
            <a:off x="727619" y="1571290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5661"/>
            <a:r>
              <a:rPr lang="es-CO" sz="2800" b="1" dirty="0">
                <a:solidFill>
                  <a:srgbClr val="006C39"/>
                </a:solidFill>
                <a:latin typeface="Arial Narrow" panose="020B0606020202030204" pitchFamily="34" charset="0"/>
              </a:rPr>
              <a:t>1995</a:t>
            </a:r>
          </a:p>
        </p:txBody>
      </p:sp>
      <p:sp>
        <p:nvSpPr>
          <p:cNvPr id="16" name="Flecha: a la derecha con bandas 15">
            <a:extLst>
              <a:ext uri="{FF2B5EF4-FFF2-40B4-BE49-F238E27FC236}">
                <a16:creationId xmlns:a16="http://schemas.microsoft.com/office/drawing/2014/main" id="{7BD82555-26B1-4427-9D6F-F28CD3107E45}"/>
              </a:ext>
            </a:extLst>
          </p:cNvPr>
          <p:cNvSpPr/>
          <p:nvPr/>
        </p:nvSpPr>
        <p:spPr>
          <a:xfrm>
            <a:off x="1679288" y="2703308"/>
            <a:ext cx="445478" cy="447358"/>
          </a:xfrm>
          <a:prstGeom prst="stripedRightArrow">
            <a:avLst/>
          </a:prstGeom>
          <a:solidFill>
            <a:srgbClr val="BABC1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ADD9E0B-3AE7-49AA-BDFE-B55A5657C2C7}"/>
              </a:ext>
            </a:extLst>
          </p:cNvPr>
          <p:cNvSpPr/>
          <p:nvPr/>
        </p:nvSpPr>
        <p:spPr>
          <a:xfrm>
            <a:off x="756257" y="2482691"/>
            <a:ext cx="755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5661"/>
            <a:r>
              <a:rPr lang="es-CO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1996</a:t>
            </a:r>
          </a:p>
          <a:p>
            <a:pPr algn="ctr" defTabSz="395661"/>
            <a:r>
              <a:rPr lang="es-CO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2005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D7DDA64-4ADB-4332-8E9A-8ECE6307DDFF}"/>
              </a:ext>
            </a:extLst>
          </p:cNvPr>
          <p:cNvSpPr/>
          <p:nvPr/>
        </p:nvSpPr>
        <p:spPr>
          <a:xfrm>
            <a:off x="636660" y="4062834"/>
            <a:ext cx="934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661"/>
            <a:r>
              <a:rPr lang="es-CO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2006 2015</a:t>
            </a:r>
          </a:p>
        </p:txBody>
      </p:sp>
      <p:sp>
        <p:nvSpPr>
          <p:cNvPr id="24" name="Flecha: a la derecha con bandas 23">
            <a:extLst>
              <a:ext uri="{FF2B5EF4-FFF2-40B4-BE49-F238E27FC236}">
                <a16:creationId xmlns:a16="http://schemas.microsoft.com/office/drawing/2014/main" id="{E701D713-0844-41F5-BF71-2799F0B9AA64}"/>
              </a:ext>
            </a:extLst>
          </p:cNvPr>
          <p:cNvSpPr/>
          <p:nvPr/>
        </p:nvSpPr>
        <p:spPr>
          <a:xfrm>
            <a:off x="1699091" y="4254653"/>
            <a:ext cx="445478" cy="447358"/>
          </a:xfrm>
          <a:prstGeom prst="striped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lecha: a la derecha con bandas 25">
            <a:extLst>
              <a:ext uri="{FF2B5EF4-FFF2-40B4-BE49-F238E27FC236}">
                <a16:creationId xmlns:a16="http://schemas.microsoft.com/office/drawing/2014/main" id="{EC4D1B4F-5355-45C2-85F5-588FF2571CF2}"/>
              </a:ext>
            </a:extLst>
          </p:cNvPr>
          <p:cNvSpPr/>
          <p:nvPr/>
        </p:nvSpPr>
        <p:spPr>
          <a:xfrm>
            <a:off x="1706855" y="5755317"/>
            <a:ext cx="445478" cy="447358"/>
          </a:xfrm>
          <a:prstGeom prst="striped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537BC23-9613-4E9E-803B-1C93D20B3B06}"/>
              </a:ext>
            </a:extLst>
          </p:cNvPr>
          <p:cNvSpPr/>
          <p:nvPr/>
        </p:nvSpPr>
        <p:spPr>
          <a:xfrm>
            <a:off x="772504" y="5553625"/>
            <a:ext cx="7489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5661"/>
            <a:r>
              <a:rPr lang="es-CO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2016</a:t>
            </a:r>
          </a:p>
          <a:p>
            <a:pPr algn="ctr" defTabSz="395661"/>
            <a:r>
              <a:rPr lang="es-CO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779016-695F-489F-9E79-F79878B8597C}"/>
              </a:ext>
            </a:extLst>
          </p:cNvPr>
          <p:cNvSpPr/>
          <p:nvPr/>
        </p:nvSpPr>
        <p:spPr>
          <a:xfrm>
            <a:off x="6968865" y="2307794"/>
            <a:ext cx="4066772" cy="132343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defTabSz="395661"/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100</a:t>
            </a:r>
            <a:r>
              <a:rPr lang="es-CO" sz="2000" dirty="0">
                <a:solidFill>
                  <a:srgbClr val="006C39"/>
                </a:solidFill>
                <a:latin typeface="Arial Narrow" panose="020B0606020202030204" pitchFamily="34" charset="0"/>
              </a:rPr>
              <a:t> Empresas adheridas de los Sectores</a:t>
            </a:r>
            <a:r>
              <a:rPr lang="es-CO" sz="2000" b="1" dirty="0">
                <a:solidFill>
                  <a:srgbClr val="006C39"/>
                </a:solidFill>
                <a:latin typeface="Arial Narrow" panose="020B0606020202030204" pitchFamily="34" charset="0"/>
              </a:rPr>
              <a:t>: Industrial, Floricultor y Constructor. </a:t>
            </a:r>
          </a:p>
          <a:p>
            <a:pPr algn="just" defTabSz="395661"/>
            <a:r>
              <a:rPr lang="es-ES" sz="2000" b="1" dirty="0">
                <a:solidFill>
                  <a:srgbClr val="006C39"/>
                </a:solidFill>
                <a:latin typeface="Arial Narrow" panose="020B0606020202030204" pitchFamily="34" charset="0"/>
              </a:rPr>
              <a:t>P</a:t>
            </a:r>
            <a:r>
              <a:rPr lang="es-CO" sz="2000" b="1" dirty="0">
                <a:solidFill>
                  <a:srgbClr val="006C39"/>
                </a:solidFill>
                <a:latin typeface="Arial Narrow" panose="020B0606020202030204" pitchFamily="34" charset="0"/>
              </a:rPr>
              <a:t>articipaciones individuales Avícolas,  Porcícolas y Mineras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37212B3-5B02-4496-8E6A-D7F43EA86A12}"/>
              </a:ext>
            </a:extLst>
          </p:cNvPr>
          <p:cNvSpPr/>
          <p:nvPr/>
        </p:nvSpPr>
        <p:spPr>
          <a:xfrm>
            <a:off x="8468578" y="1676323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95661"/>
            <a:r>
              <a:rPr lang="es-CO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s-CO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0</a:t>
            </a:r>
            <a:r>
              <a:rPr lang="es-CO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23</a:t>
            </a:r>
            <a:endParaRPr lang="es-CO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" name="Flecha: a la derecha con bandas 29">
            <a:extLst>
              <a:ext uri="{FF2B5EF4-FFF2-40B4-BE49-F238E27FC236}">
                <a16:creationId xmlns:a16="http://schemas.microsoft.com/office/drawing/2014/main" id="{EEB63FCF-ED3B-486B-A3C0-84D93311CBCD}"/>
              </a:ext>
            </a:extLst>
          </p:cNvPr>
          <p:cNvSpPr/>
          <p:nvPr/>
        </p:nvSpPr>
        <p:spPr>
          <a:xfrm rot="5400000">
            <a:off x="8803572" y="3847317"/>
            <a:ext cx="445478" cy="447358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661"/>
            <a:endParaRPr lang="es-CO" sz="1558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F24816C-F192-4EDC-A250-2F5518DACF8E}"/>
              </a:ext>
            </a:extLst>
          </p:cNvPr>
          <p:cNvSpPr/>
          <p:nvPr/>
        </p:nvSpPr>
        <p:spPr>
          <a:xfrm>
            <a:off x="6525412" y="4396703"/>
            <a:ext cx="5148577" cy="147732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defTabSz="395661"/>
            <a:r>
              <a:rPr lang="es-CO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Reducir las emisiones de Gases Efecto Invernadero GEI y aumentar la </a:t>
            </a:r>
            <a:r>
              <a:rPr lang="es-CO" b="1" u="sng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capacidad adaptativa empresarial </a:t>
            </a:r>
            <a:r>
              <a:rPr lang="es-CO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 región, acorde a las Políticas Públicas de Crecimiento Verde, Cambio Climático, Economía Circular y Negocios Verdes.</a:t>
            </a:r>
            <a:endParaRPr lang="es-CO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09C6804-E31D-44C0-B01C-D24791F61D26}"/>
              </a:ext>
            </a:extLst>
          </p:cNvPr>
          <p:cNvSpPr/>
          <p:nvPr/>
        </p:nvSpPr>
        <p:spPr>
          <a:xfrm>
            <a:off x="636660" y="1569194"/>
            <a:ext cx="994531" cy="580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8C00B0C-1434-483C-B016-F1E7467A4463}"/>
              </a:ext>
            </a:extLst>
          </p:cNvPr>
          <p:cNvSpPr/>
          <p:nvPr/>
        </p:nvSpPr>
        <p:spPr>
          <a:xfrm>
            <a:off x="536341" y="2482691"/>
            <a:ext cx="1054044" cy="8384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13B2C52-17F8-4749-95E1-E7419AD14F60}"/>
              </a:ext>
            </a:extLst>
          </p:cNvPr>
          <p:cNvSpPr/>
          <p:nvPr/>
        </p:nvSpPr>
        <p:spPr>
          <a:xfrm>
            <a:off x="509101" y="4075343"/>
            <a:ext cx="1081284" cy="812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4F81F55-52D1-4EA8-ACBC-BE10541AE812}"/>
              </a:ext>
            </a:extLst>
          </p:cNvPr>
          <p:cNvSpPr/>
          <p:nvPr/>
        </p:nvSpPr>
        <p:spPr>
          <a:xfrm>
            <a:off x="536341" y="5536854"/>
            <a:ext cx="1071458" cy="8291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062EA4B-0669-438E-940A-0386E9267A5F}"/>
              </a:ext>
            </a:extLst>
          </p:cNvPr>
          <p:cNvSpPr/>
          <p:nvPr/>
        </p:nvSpPr>
        <p:spPr>
          <a:xfrm>
            <a:off x="2475775" y="202958"/>
            <a:ext cx="696151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Un </a:t>
            </a:r>
            <a:r>
              <a:rPr lang="es-E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Trabajo articulado </a:t>
            </a:r>
            <a:r>
              <a:rPr lang="es-ES" sz="2800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rPr>
              <a:t>a través del tiempo…</a:t>
            </a:r>
            <a:endParaRPr lang="es-CO" sz="2800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6BF98AE-061E-4E88-80D4-72E0D9B4DBEC}"/>
              </a:ext>
            </a:extLst>
          </p:cNvPr>
          <p:cNvSpPr/>
          <p:nvPr/>
        </p:nvSpPr>
        <p:spPr>
          <a:xfrm>
            <a:off x="8233299" y="1624353"/>
            <a:ext cx="1350655" cy="6292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F566CE7-DC6B-4BA1-8E72-7CF0D5BF160D}"/>
              </a:ext>
            </a:extLst>
          </p:cNvPr>
          <p:cNvSpPr/>
          <p:nvPr/>
        </p:nvSpPr>
        <p:spPr>
          <a:xfrm>
            <a:off x="5883215" y="1624353"/>
            <a:ext cx="1829414" cy="43222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CONFIANZA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D4B7224-5AB4-401D-A2E7-DD2199856150}"/>
              </a:ext>
            </a:extLst>
          </p:cNvPr>
          <p:cNvCxnSpPr>
            <a:cxnSpLocks/>
          </p:cNvCxnSpPr>
          <p:nvPr/>
        </p:nvCxnSpPr>
        <p:spPr>
          <a:xfrm>
            <a:off x="5529472" y="1871932"/>
            <a:ext cx="293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751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4880</TotalTime>
  <Words>2567</Words>
  <Application>Microsoft Macintosh PowerPoint</Application>
  <PresentationFormat>Panorámica</PresentationFormat>
  <Paragraphs>185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Courier New</vt:lpstr>
      <vt:lpstr>Calibri Light</vt:lpstr>
      <vt:lpstr>Arial Narrow</vt:lpstr>
      <vt:lpstr>Times New Roman</vt:lpstr>
      <vt:lpstr>Calibri</vt:lpstr>
      <vt:lpstr>Montserrat</vt:lpstr>
      <vt:lpstr>Wingdings</vt:lpstr>
      <vt:lpstr>Arial</vt:lpstr>
      <vt:lpstr>Tema de Office</vt:lpstr>
      <vt:lpstr>Presentación de PowerPoint</vt:lpstr>
      <vt:lpstr>El Oriente Antioqueño es la región del país donde más aumentó la creación de empresas.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melfdez.27@gmail.com</dc:creator>
  <cp:lastModifiedBy>Microsoft Office User</cp:lastModifiedBy>
  <cp:revision>221</cp:revision>
  <cp:lastPrinted>2023-08-22T16:29:50Z</cp:lastPrinted>
  <dcterms:created xsi:type="dcterms:W3CDTF">2023-03-28T17:26:52Z</dcterms:created>
  <dcterms:modified xsi:type="dcterms:W3CDTF">2023-08-23T11:40:05Z</dcterms:modified>
</cp:coreProperties>
</file>