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comments/comment1.xml" ContentType="application/vnd.openxmlformats-officedocument.presentationml.comments+xml"/>
  <Override PartName="/ppt/media/image30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44.jpg" ContentType="image/jpg"/>
  <Override PartName="/ppt/media/image45.jpg" ContentType="image/jpg"/>
  <Override PartName="/ppt/media/image46.jpg" ContentType="image/jpg"/>
  <Override PartName="/ppt/media/image47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2.xml" ContentType="application/vnd.openxmlformats-officedocument.presentationml.comments+xml"/>
  <Override PartName="/ppt/media/image94.jpg" ContentType="image/jpg"/>
  <Override PartName="/ppt/media/image95.jpg" ContentType="image/jp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128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sldIdLst>
    <p:sldId id="256" r:id="rId2"/>
    <p:sldId id="342" r:id="rId3"/>
    <p:sldId id="275" r:id="rId4"/>
    <p:sldId id="331" r:id="rId5"/>
    <p:sldId id="348" r:id="rId6"/>
    <p:sldId id="312" r:id="rId7"/>
    <p:sldId id="400" r:id="rId8"/>
    <p:sldId id="343" r:id="rId9"/>
    <p:sldId id="315" r:id="rId10"/>
    <p:sldId id="347" r:id="rId11"/>
    <p:sldId id="349" r:id="rId12"/>
    <p:sldId id="388" r:id="rId13"/>
    <p:sldId id="389" r:id="rId14"/>
    <p:sldId id="390" r:id="rId15"/>
    <p:sldId id="391" r:id="rId16"/>
    <p:sldId id="392" r:id="rId17"/>
    <p:sldId id="332" r:id="rId18"/>
    <p:sldId id="333" r:id="rId19"/>
    <p:sldId id="334" r:id="rId20"/>
    <p:sldId id="335" r:id="rId21"/>
    <p:sldId id="358" r:id="rId22"/>
    <p:sldId id="359" r:id="rId23"/>
    <p:sldId id="360" r:id="rId24"/>
    <p:sldId id="267" r:id="rId25"/>
    <p:sldId id="362" r:id="rId26"/>
    <p:sldId id="364" r:id="rId27"/>
    <p:sldId id="352" r:id="rId28"/>
    <p:sldId id="354" r:id="rId29"/>
    <p:sldId id="353" r:id="rId30"/>
    <p:sldId id="355" r:id="rId31"/>
    <p:sldId id="270" r:id="rId32"/>
    <p:sldId id="393" r:id="rId33"/>
    <p:sldId id="350" r:id="rId34"/>
    <p:sldId id="320" r:id="rId35"/>
    <p:sldId id="327" r:id="rId36"/>
    <p:sldId id="329" r:id="rId37"/>
    <p:sldId id="357" r:id="rId38"/>
    <p:sldId id="273" r:id="rId39"/>
    <p:sldId id="274" r:id="rId40"/>
    <p:sldId id="377" r:id="rId41"/>
    <p:sldId id="396" r:id="rId42"/>
    <p:sldId id="378" r:id="rId43"/>
    <p:sldId id="330" r:id="rId44"/>
    <p:sldId id="379" r:id="rId45"/>
    <p:sldId id="383" r:id="rId46"/>
    <p:sldId id="380" r:id="rId47"/>
    <p:sldId id="381" r:id="rId48"/>
    <p:sldId id="269" r:id="rId49"/>
    <p:sldId id="387" r:id="rId50"/>
    <p:sldId id="371" r:id="rId51"/>
    <p:sldId id="394" r:id="rId52"/>
    <p:sldId id="395" r:id="rId53"/>
    <p:sldId id="351" r:id="rId54"/>
    <p:sldId id="317" r:id="rId55"/>
    <p:sldId id="296" r:id="rId56"/>
    <p:sldId id="308" r:id="rId57"/>
    <p:sldId id="309" r:id="rId58"/>
    <p:sldId id="311" r:id="rId59"/>
    <p:sldId id="310" r:id="rId60"/>
    <p:sldId id="399" r:id="rId61"/>
    <p:sldId id="356" r:id="rId62"/>
    <p:sldId id="401" r:id="rId63"/>
    <p:sldId id="280" r:id="rId64"/>
    <p:sldId id="384" r:id="rId65"/>
    <p:sldId id="328" r:id="rId66"/>
    <p:sldId id="282" r:id="rId67"/>
    <p:sldId id="283" r:id="rId68"/>
    <p:sldId id="286" r:id="rId69"/>
    <p:sldId id="385" r:id="rId70"/>
    <p:sldId id="398" r:id="rId71"/>
    <p:sldId id="318" r:id="rId72"/>
    <p:sldId id="287" r:id="rId73"/>
    <p:sldId id="397" r:id="rId74"/>
    <p:sldId id="376" r:id="rId75"/>
    <p:sldId id="290" r:id="rId76"/>
  </p:sldIdLst>
  <p:sldSz cx="12192000" cy="6858000"/>
  <p:notesSz cx="12192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o Andres Murcia Lopez" initials="MAML" lastIdx="2" clrIdx="0">
    <p:extLst>
      <p:ext uri="{19B8F6BF-5375-455C-9EA6-DF929625EA0E}">
        <p15:presenceInfo xmlns:p15="http://schemas.microsoft.com/office/powerpoint/2012/main" userId="S-1-5-21-1803417161-2531221390-2824881116-91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696" y="3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04T10:14:42.758" idx="1">
    <p:pos x="7677" y="673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8-23T10:23:55.833" idx="2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D1AA86-5D61-474F-AD8B-EA2A795D890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358B90D0-EF4B-4776-9546-EF04BAE001C1}">
      <dgm:prSet phldrT="[Texto]"/>
      <dgm:spPr/>
      <dgm:t>
        <a:bodyPr/>
        <a:lstStyle/>
        <a:p>
          <a:r>
            <a:rPr lang="es-ES" dirty="0"/>
            <a:t>Innovación</a:t>
          </a:r>
          <a:endParaRPr lang="es-CO" dirty="0"/>
        </a:p>
      </dgm:t>
    </dgm:pt>
    <dgm:pt modelId="{87BFAD51-AB40-45F5-A4E0-8261D0C7FA81}" type="parTrans" cxnId="{C692D545-E134-4B54-B1E0-1E29EB10335D}">
      <dgm:prSet/>
      <dgm:spPr/>
      <dgm:t>
        <a:bodyPr/>
        <a:lstStyle/>
        <a:p>
          <a:endParaRPr lang="es-CO"/>
        </a:p>
      </dgm:t>
    </dgm:pt>
    <dgm:pt modelId="{B430A3FB-9C78-41CD-9328-32A38B925940}" type="sibTrans" cxnId="{C692D545-E134-4B54-B1E0-1E29EB10335D}">
      <dgm:prSet/>
      <dgm:spPr/>
      <dgm:t>
        <a:bodyPr/>
        <a:lstStyle/>
        <a:p>
          <a:endParaRPr lang="es-CO"/>
        </a:p>
      </dgm:t>
    </dgm:pt>
    <dgm:pt modelId="{B0CA45E4-D8C4-413A-8FC1-691A354C8ADE}">
      <dgm:prSet phldrT="[Texto]"/>
      <dgm:spPr/>
      <dgm:t>
        <a:bodyPr/>
        <a:lstStyle/>
        <a:p>
          <a:r>
            <a:rPr lang="es-ES" dirty="0"/>
            <a:t>Propuesta de Valor </a:t>
          </a:r>
          <a:endParaRPr lang="es-CO" dirty="0"/>
        </a:p>
      </dgm:t>
    </dgm:pt>
    <dgm:pt modelId="{E1AC8312-1AD1-436A-81CF-B42C181D074B}" type="parTrans" cxnId="{538D9092-458C-4EC3-B7B3-C523431E5147}">
      <dgm:prSet/>
      <dgm:spPr/>
      <dgm:t>
        <a:bodyPr/>
        <a:lstStyle/>
        <a:p>
          <a:endParaRPr lang="es-CO"/>
        </a:p>
      </dgm:t>
    </dgm:pt>
    <dgm:pt modelId="{52C97237-37D3-4B6F-AF87-1BDE24AE3C06}" type="sibTrans" cxnId="{538D9092-458C-4EC3-B7B3-C523431E5147}">
      <dgm:prSet/>
      <dgm:spPr/>
      <dgm:t>
        <a:bodyPr/>
        <a:lstStyle/>
        <a:p>
          <a:endParaRPr lang="es-CO"/>
        </a:p>
      </dgm:t>
    </dgm:pt>
    <dgm:pt modelId="{0829EB25-DA07-4BEB-B8DC-95AFBB81D2F1}">
      <dgm:prSet phldrT="[Texto]"/>
      <dgm:spPr/>
      <dgm:t>
        <a:bodyPr/>
        <a:lstStyle/>
        <a:p>
          <a:r>
            <a:rPr lang="es-ES" dirty="0"/>
            <a:t>Modelo de Negocios</a:t>
          </a:r>
          <a:endParaRPr lang="es-CO" dirty="0"/>
        </a:p>
      </dgm:t>
    </dgm:pt>
    <dgm:pt modelId="{66644C2F-AAAD-48FB-A836-B711B6EEE5DD}" type="parTrans" cxnId="{0AAA3F68-2CB6-492E-BF73-931540210E98}">
      <dgm:prSet/>
      <dgm:spPr/>
      <dgm:t>
        <a:bodyPr/>
        <a:lstStyle/>
        <a:p>
          <a:endParaRPr lang="es-CO"/>
        </a:p>
      </dgm:t>
    </dgm:pt>
    <dgm:pt modelId="{DF3B7C8A-9F33-42DF-8D6C-0DE2B8AF1B94}" type="sibTrans" cxnId="{0AAA3F68-2CB6-492E-BF73-931540210E98}">
      <dgm:prSet/>
      <dgm:spPr/>
      <dgm:t>
        <a:bodyPr/>
        <a:lstStyle/>
        <a:p>
          <a:endParaRPr lang="es-CO"/>
        </a:p>
      </dgm:t>
    </dgm:pt>
    <dgm:pt modelId="{1D07800A-ECFA-4BDC-BD05-7FFAD731C088}">
      <dgm:prSet phldrT="[Texto]"/>
      <dgm:spPr/>
      <dgm:t>
        <a:bodyPr/>
        <a:lstStyle/>
        <a:p>
          <a:r>
            <a:rPr lang="es-ES" dirty="0"/>
            <a:t>Medir Impactos, Dependencias, Riesgos </a:t>
          </a:r>
          <a:r>
            <a:rPr lang="es-ES"/>
            <a:t>y Oportunidades</a:t>
          </a:r>
          <a:endParaRPr lang="es-CO" dirty="0"/>
        </a:p>
      </dgm:t>
    </dgm:pt>
    <dgm:pt modelId="{D0612284-4E98-4887-924A-53276DE0A810}" type="parTrans" cxnId="{9BE1214F-AE56-4E7B-9578-79925F477DD9}">
      <dgm:prSet/>
      <dgm:spPr/>
      <dgm:t>
        <a:bodyPr/>
        <a:lstStyle/>
        <a:p>
          <a:endParaRPr lang="es-CO"/>
        </a:p>
      </dgm:t>
    </dgm:pt>
    <dgm:pt modelId="{545841CA-3198-4F93-AF2E-0AFF91610F8C}" type="sibTrans" cxnId="{9BE1214F-AE56-4E7B-9578-79925F477DD9}">
      <dgm:prSet/>
      <dgm:spPr/>
      <dgm:t>
        <a:bodyPr/>
        <a:lstStyle/>
        <a:p>
          <a:endParaRPr lang="es-CO"/>
        </a:p>
      </dgm:t>
    </dgm:pt>
    <dgm:pt modelId="{C2B0CCF1-E436-4620-AFFB-E3B3BC18D944}">
      <dgm:prSet phldrT="[Texto]"/>
      <dgm:spPr/>
      <dgm:t>
        <a:bodyPr/>
        <a:lstStyle/>
        <a:p>
          <a:r>
            <a:rPr lang="es-ES" dirty="0"/>
            <a:t>Trazabilidad y Transparencia</a:t>
          </a:r>
          <a:endParaRPr lang="es-CO" dirty="0"/>
        </a:p>
      </dgm:t>
    </dgm:pt>
    <dgm:pt modelId="{3C516963-35B0-4CD4-9578-F8E0090FC8FF}" type="parTrans" cxnId="{878D4797-D359-4924-871A-F388267C1A56}">
      <dgm:prSet/>
      <dgm:spPr/>
      <dgm:t>
        <a:bodyPr/>
        <a:lstStyle/>
        <a:p>
          <a:endParaRPr lang="es-CO"/>
        </a:p>
      </dgm:t>
    </dgm:pt>
    <dgm:pt modelId="{032560D2-1198-4FFC-810C-5F26E2CE1C78}" type="sibTrans" cxnId="{878D4797-D359-4924-871A-F388267C1A56}">
      <dgm:prSet/>
      <dgm:spPr/>
      <dgm:t>
        <a:bodyPr/>
        <a:lstStyle/>
        <a:p>
          <a:endParaRPr lang="es-CO"/>
        </a:p>
      </dgm:t>
    </dgm:pt>
    <dgm:pt modelId="{32D7561B-DF59-49E2-8547-853E0C4D3BA6}" type="pres">
      <dgm:prSet presAssocID="{C5D1AA86-5D61-474F-AD8B-EA2A795D8901}" presName="Name0" presStyleCnt="0">
        <dgm:presLayoutVars>
          <dgm:chMax val="7"/>
          <dgm:chPref val="7"/>
          <dgm:dir/>
        </dgm:presLayoutVars>
      </dgm:prSet>
      <dgm:spPr/>
    </dgm:pt>
    <dgm:pt modelId="{269F8EBC-E700-4F48-8290-807A066179DE}" type="pres">
      <dgm:prSet presAssocID="{C5D1AA86-5D61-474F-AD8B-EA2A795D8901}" presName="Name1" presStyleCnt="0"/>
      <dgm:spPr/>
    </dgm:pt>
    <dgm:pt modelId="{E86159A8-F234-48E0-BB47-9306B9C4821C}" type="pres">
      <dgm:prSet presAssocID="{C5D1AA86-5D61-474F-AD8B-EA2A795D8901}" presName="cycle" presStyleCnt="0"/>
      <dgm:spPr/>
    </dgm:pt>
    <dgm:pt modelId="{53AEC9BE-CF03-4ED1-A253-FA2BC788E310}" type="pres">
      <dgm:prSet presAssocID="{C5D1AA86-5D61-474F-AD8B-EA2A795D8901}" presName="srcNode" presStyleLbl="node1" presStyleIdx="0" presStyleCnt="5"/>
      <dgm:spPr/>
    </dgm:pt>
    <dgm:pt modelId="{60DACA3D-CF22-4FA2-A990-03B026BADDC0}" type="pres">
      <dgm:prSet presAssocID="{C5D1AA86-5D61-474F-AD8B-EA2A795D8901}" presName="conn" presStyleLbl="parChTrans1D2" presStyleIdx="0" presStyleCnt="1"/>
      <dgm:spPr/>
    </dgm:pt>
    <dgm:pt modelId="{9983D952-5D16-418F-BD4B-1B7DB7B644F7}" type="pres">
      <dgm:prSet presAssocID="{C5D1AA86-5D61-474F-AD8B-EA2A795D8901}" presName="extraNode" presStyleLbl="node1" presStyleIdx="0" presStyleCnt="5"/>
      <dgm:spPr/>
    </dgm:pt>
    <dgm:pt modelId="{14BBFC0D-3767-4FAE-9F38-216728561842}" type="pres">
      <dgm:prSet presAssocID="{C5D1AA86-5D61-474F-AD8B-EA2A795D8901}" presName="dstNode" presStyleLbl="node1" presStyleIdx="0" presStyleCnt="5"/>
      <dgm:spPr/>
    </dgm:pt>
    <dgm:pt modelId="{1105F5D5-E2EE-4A7F-BC31-A884A5A71A2E}" type="pres">
      <dgm:prSet presAssocID="{1D07800A-ECFA-4BDC-BD05-7FFAD731C088}" presName="text_1" presStyleLbl="node1" presStyleIdx="0" presStyleCnt="5">
        <dgm:presLayoutVars>
          <dgm:bulletEnabled val="1"/>
        </dgm:presLayoutVars>
      </dgm:prSet>
      <dgm:spPr/>
    </dgm:pt>
    <dgm:pt modelId="{E3982BA4-E047-49D9-9AFF-83A3FEF6FB50}" type="pres">
      <dgm:prSet presAssocID="{1D07800A-ECFA-4BDC-BD05-7FFAD731C088}" presName="accent_1" presStyleCnt="0"/>
      <dgm:spPr/>
    </dgm:pt>
    <dgm:pt modelId="{307F0B0C-8A5B-4E1C-8756-63C8871E09AE}" type="pres">
      <dgm:prSet presAssocID="{1D07800A-ECFA-4BDC-BD05-7FFAD731C088}" presName="accentRepeatNode" presStyleLbl="solidFgAcc1" presStyleIdx="0" presStyleCnt="5"/>
      <dgm:spPr/>
    </dgm:pt>
    <dgm:pt modelId="{1E8072F1-5FCA-41F9-93A9-A2AC194D0A50}" type="pres">
      <dgm:prSet presAssocID="{358B90D0-EF4B-4776-9546-EF04BAE001C1}" presName="text_2" presStyleLbl="node1" presStyleIdx="1" presStyleCnt="5">
        <dgm:presLayoutVars>
          <dgm:bulletEnabled val="1"/>
        </dgm:presLayoutVars>
      </dgm:prSet>
      <dgm:spPr/>
    </dgm:pt>
    <dgm:pt modelId="{F5A8D62D-30D7-4BD4-8B2A-79D3168528B4}" type="pres">
      <dgm:prSet presAssocID="{358B90D0-EF4B-4776-9546-EF04BAE001C1}" presName="accent_2" presStyleCnt="0"/>
      <dgm:spPr/>
    </dgm:pt>
    <dgm:pt modelId="{88D886ED-AB59-46ED-93AC-284C25949E98}" type="pres">
      <dgm:prSet presAssocID="{358B90D0-EF4B-4776-9546-EF04BAE001C1}" presName="accentRepeatNode" presStyleLbl="solidFgAcc1" presStyleIdx="1" presStyleCnt="5"/>
      <dgm:spPr/>
    </dgm:pt>
    <dgm:pt modelId="{187FCE85-1F93-4936-A273-5862F9C0320C}" type="pres">
      <dgm:prSet presAssocID="{B0CA45E4-D8C4-413A-8FC1-691A354C8ADE}" presName="text_3" presStyleLbl="node1" presStyleIdx="2" presStyleCnt="5">
        <dgm:presLayoutVars>
          <dgm:bulletEnabled val="1"/>
        </dgm:presLayoutVars>
      </dgm:prSet>
      <dgm:spPr/>
    </dgm:pt>
    <dgm:pt modelId="{09D5AA79-956E-4B55-A6AB-D7AC9060F217}" type="pres">
      <dgm:prSet presAssocID="{B0CA45E4-D8C4-413A-8FC1-691A354C8ADE}" presName="accent_3" presStyleCnt="0"/>
      <dgm:spPr/>
    </dgm:pt>
    <dgm:pt modelId="{6142B7FB-29BB-49E4-80A6-A4FE0E110D73}" type="pres">
      <dgm:prSet presAssocID="{B0CA45E4-D8C4-413A-8FC1-691A354C8ADE}" presName="accentRepeatNode" presStyleLbl="solidFgAcc1" presStyleIdx="2" presStyleCnt="5"/>
      <dgm:spPr/>
    </dgm:pt>
    <dgm:pt modelId="{01A1446A-9FEE-4DC3-8C31-1736831882E2}" type="pres">
      <dgm:prSet presAssocID="{0829EB25-DA07-4BEB-B8DC-95AFBB81D2F1}" presName="text_4" presStyleLbl="node1" presStyleIdx="3" presStyleCnt="5">
        <dgm:presLayoutVars>
          <dgm:bulletEnabled val="1"/>
        </dgm:presLayoutVars>
      </dgm:prSet>
      <dgm:spPr/>
    </dgm:pt>
    <dgm:pt modelId="{91CCE802-A4C2-4F68-8AD7-D78C392F190C}" type="pres">
      <dgm:prSet presAssocID="{0829EB25-DA07-4BEB-B8DC-95AFBB81D2F1}" presName="accent_4" presStyleCnt="0"/>
      <dgm:spPr/>
    </dgm:pt>
    <dgm:pt modelId="{F3D99F60-E326-4CD9-93DB-1316FCB537D0}" type="pres">
      <dgm:prSet presAssocID="{0829EB25-DA07-4BEB-B8DC-95AFBB81D2F1}" presName="accentRepeatNode" presStyleLbl="solidFgAcc1" presStyleIdx="3" presStyleCnt="5"/>
      <dgm:spPr/>
    </dgm:pt>
    <dgm:pt modelId="{260DB4D6-7B92-443E-83B7-F629E231FD45}" type="pres">
      <dgm:prSet presAssocID="{C2B0CCF1-E436-4620-AFFB-E3B3BC18D944}" presName="text_5" presStyleLbl="node1" presStyleIdx="4" presStyleCnt="5">
        <dgm:presLayoutVars>
          <dgm:bulletEnabled val="1"/>
        </dgm:presLayoutVars>
      </dgm:prSet>
      <dgm:spPr/>
    </dgm:pt>
    <dgm:pt modelId="{D583F414-899A-4F58-B923-04CDFA666DD9}" type="pres">
      <dgm:prSet presAssocID="{C2B0CCF1-E436-4620-AFFB-E3B3BC18D944}" presName="accent_5" presStyleCnt="0"/>
      <dgm:spPr/>
    </dgm:pt>
    <dgm:pt modelId="{6CE9D54D-C104-4B0C-9AB1-3DE4DF724FAC}" type="pres">
      <dgm:prSet presAssocID="{C2B0CCF1-E436-4620-AFFB-E3B3BC18D944}" presName="accentRepeatNode" presStyleLbl="solidFgAcc1" presStyleIdx="4" presStyleCnt="5"/>
      <dgm:spPr/>
    </dgm:pt>
  </dgm:ptLst>
  <dgm:cxnLst>
    <dgm:cxn modelId="{C7FA080B-B91D-4CDF-9E4B-312BC7F03247}" type="presOf" srcId="{C2B0CCF1-E436-4620-AFFB-E3B3BC18D944}" destId="{260DB4D6-7B92-443E-83B7-F629E231FD45}" srcOrd="0" destOrd="0" presId="urn:microsoft.com/office/officeart/2008/layout/VerticalCurvedList"/>
    <dgm:cxn modelId="{FEBC932A-1BC6-43CA-A52C-92926F342CE6}" type="presOf" srcId="{545841CA-3198-4F93-AF2E-0AFF91610F8C}" destId="{60DACA3D-CF22-4FA2-A990-03B026BADDC0}" srcOrd="0" destOrd="0" presId="urn:microsoft.com/office/officeart/2008/layout/VerticalCurvedList"/>
    <dgm:cxn modelId="{C692D545-E134-4B54-B1E0-1E29EB10335D}" srcId="{C5D1AA86-5D61-474F-AD8B-EA2A795D8901}" destId="{358B90D0-EF4B-4776-9546-EF04BAE001C1}" srcOrd="1" destOrd="0" parTransId="{87BFAD51-AB40-45F5-A4E0-8261D0C7FA81}" sibTransId="{B430A3FB-9C78-41CD-9328-32A38B925940}"/>
    <dgm:cxn modelId="{0AAA3F68-2CB6-492E-BF73-931540210E98}" srcId="{C5D1AA86-5D61-474F-AD8B-EA2A795D8901}" destId="{0829EB25-DA07-4BEB-B8DC-95AFBB81D2F1}" srcOrd="3" destOrd="0" parTransId="{66644C2F-AAAD-48FB-A836-B711B6EEE5DD}" sibTransId="{DF3B7C8A-9F33-42DF-8D6C-0DE2B8AF1B94}"/>
    <dgm:cxn modelId="{9BE1214F-AE56-4E7B-9578-79925F477DD9}" srcId="{C5D1AA86-5D61-474F-AD8B-EA2A795D8901}" destId="{1D07800A-ECFA-4BDC-BD05-7FFAD731C088}" srcOrd="0" destOrd="0" parTransId="{D0612284-4E98-4887-924A-53276DE0A810}" sibTransId="{545841CA-3198-4F93-AF2E-0AFF91610F8C}"/>
    <dgm:cxn modelId="{F457E382-C8F2-4BC8-859A-84DA0F99B7FB}" type="presOf" srcId="{B0CA45E4-D8C4-413A-8FC1-691A354C8ADE}" destId="{187FCE85-1F93-4936-A273-5862F9C0320C}" srcOrd="0" destOrd="0" presId="urn:microsoft.com/office/officeart/2008/layout/VerticalCurvedList"/>
    <dgm:cxn modelId="{538D9092-458C-4EC3-B7B3-C523431E5147}" srcId="{C5D1AA86-5D61-474F-AD8B-EA2A795D8901}" destId="{B0CA45E4-D8C4-413A-8FC1-691A354C8ADE}" srcOrd="2" destOrd="0" parTransId="{E1AC8312-1AD1-436A-81CF-B42C181D074B}" sibTransId="{52C97237-37D3-4B6F-AF87-1BDE24AE3C06}"/>
    <dgm:cxn modelId="{878D4797-D359-4924-871A-F388267C1A56}" srcId="{C5D1AA86-5D61-474F-AD8B-EA2A795D8901}" destId="{C2B0CCF1-E436-4620-AFFB-E3B3BC18D944}" srcOrd="4" destOrd="0" parTransId="{3C516963-35B0-4CD4-9578-F8E0090FC8FF}" sibTransId="{032560D2-1198-4FFC-810C-5F26E2CE1C78}"/>
    <dgm:cxn modelId="{F46987B2-88BF-4224-A054-CCF7005E559A}" type="presOf" srcId="{358B90D0-EF4B-4776-9546-EF04BAE001C1}" destId="{1E8072F1-5FCA-41F9-93A9-A2AC194D0A50}" srcOrd="0" destOrd="0" presId="urn:microsoft.com/office/officeart/2008/layout/VerticalCurvedList"/>
    <dgm:cxn modelId="{1054D0C5-9666-478F-9F36-4DDABEFBD6EC}" type="presOf" srcId="{0829EB25-DA07-4BEB-B8DC-95AFBB81D2F1}" destId="{01A1446A-9FEE-4DC3-8C31-1736831882E2}" srcOrd="0" destOrd="0" presId="urn:microsoft.com/office/officeart/2008/layout/VerticalCurvedList"/>
    <dgm:cxn modelId="{47C03DDB-72A7-4970-BB27-90E9F04C1088}" type="presOf" srcId="{C5D1AA86-5D61-474F-AD8B-EA2A795D8901}" destId="{32D7561B-DF59-49E2-8547-853E0C4D3BA6}" srcOrd="0" destOrd="0" presId="urn:microsoft.com/office/officeart/2008/layout/VerticalCurvedList"/>
    <dgm:cxn modelId="{ADC550DC-E313-44E0-94C6-BB81A6C244E9}" type="presOf" srcId="{1D07800A-ECFA-4BDC-BD05-7FFAD731C088}" destId="{1105F5D5-E2EE-4A7F-BC31-A884A5A71A2E}" srcOrd="0" destOrd="0" presId="urn:microsoft.com/office/officeart/2008/layout/VerticalCurvedList"/>
    <dgm:cxn modelId="{743DD0C6-192A-4C37-8B0F-A855F57D2F25}" type="presParOf" srcId="{32D7561B-DF59-49E2-8547-853E0C4D3BA6}" destId="{269F8EBC-E700-4F48-8290-807A066179DE}" srcOrd="0" destOrd="0" presId="urn:microsoft.com/office/officeart/2008/layout/VerticalCurvedList"/>
    <dgm:cxn modelId="{FE7B89C3-25BA-4F6A-AC7E-EB46D6E4D764}" type="presParOf" srcId="{269F8EBC-E700-4F48-8290-807A066179DE}" destId="{E86159A8-F234-48E0-BB47-9306B9C4821C}" srcOrd="0" destOrd="0" presId="urn:microsoft.com/office/officeart/2008/layout/VerticalCurvedList"/>
    <dgm:cxn modelId="{DFEC6E7C-BB8C-4F5D-94E0-3504E502B966}" type="presParOf" srcId="{E86159A8-F234-48E0-BB47-9306B9C4821C}" destId="{53AEC9BE-CF03-4ED1-A253-FA2BC788E310}" srcOrd="0" destOrd="0" presId="urn:microsoft.com/office/officeart/2008/layout/VerticalCurvedList"/>
    <dgm:cxn modelId="{A40505C3-E80A-4461-8614-695AD552476C}" type="presParOf" srcId="{E86159A8-F234-48E0-BB47-9306B9C4821C}" destId="{60DACA3D-CF22-4FA2-A990-03B026BADDC0}" srcOrd="1" destOrd="0" presId="urn:microsoft.com/office/officeart/2008/layout/VerticalCurvedList"/>
    <dgm:cxn modelId="{DDBA6E16-065E-4D7D-ACAE-78ED773774C8}" type="presParOf" srcId="{E86159A8-F234-48E0-BB47-9306B9C4821C}" destId="{9983D952-5D16-418F-BD4B-1B7DB7B644F7}" srcOrd="2" destOrd="0" presId="urn:microsoft.com/office/officeart/2008/layout/VerticalCurvedList"/>
    <dgm:cxn modelId="{30DC2993-2BB8-4986-968E-0EE35151B51A}" type="presParOf" srcId="{E86159A8-F234-48E0-BB47-9306B9C4821C}" destId="{14BBFC0D-3767-4FAE-9F38-216728561842}" srcOrd="3" destOrd="0" presId="urn:microsoft.com/office/officeart/2008/layout/VerticalCurvedList"/>
    <dgm:cxn modelId="{164FB78F-F40C-419E-90B2-4A6BD4F9424F}" type="presParOf" srcId="{269F8EBC-E700-4F48-8290-807A066179DE}" destId="{1105F5D5-E2EE-4A7F-BC31-A884A5A71A2E}" srcOrd="1" destOrd="0" presId="urn:microsoft.com/office/officeart/2008/layout/VerticalCurvedList"/>
    <dgm:cxn modelId="{832EAFC2-3132-4AA8-B8EF-2EC32E1A96F1}" type="presParOf" srcId="{269F8EBC-E700-4F48-8290-807A066179DE}" destId="{E3982BA4-E047-49D9-9AFF-83A3FEF6FB50}" srcOrd="2" destOrd="0" presId="urn:microsoft.com/office/officeart/2008/layout/VerticalCurvedList"/>
    <dgm:cxn modelId="{20022CE8-E099-42EA-970D-C2D9E5CD411B}" type="presParOf" srcId="{E3982BA4-E047-49D9-9AFF-83A3FEF6FB50}" destId="{307F0B0C-8A5B-4E1C-8756-63C8871E09AE}" srcOrd="0" destOrd="0" presId="urn:microsoft.com/office/officeart/2008/layout/VerticalCurvedList"/>
    <dgm:cxn modelId="{3A1FA2F1-1D48-4D5C-8D60-E4ED800A06DF}" type="presParOf" srcId="{269F8EBC-E700-4F48-8290-807A066179DE}" destId="{1E8072F1-5FCA-41F9-93A9-A2AC194D0A50}" srcOrd="3" destOrd="0" presId="urn:microsoft.com/office/officeart/2008/layout/VerticalCurvedList"/>
    <dgm:cxn modelId="{7C512933-1196-487E-9470-EA55A09D183E}" type="presParOf" srcId="{269F8EBC-E700-4F48-8290-807A066179DE}" destId="{F5A8D62D-30D7-4BD4-8B2A-79D3168528B4}" srcOrd="4" destOrd="0" presId="urn:microsoft.com/office/officeart/2008/layout/VerticalCurvedList"/>
    <dgm:cxn modelId="{B039DFCE-0337-4601-A141-36938B93C4DD}" type="presParOf" srcId="{F5A8D62D-30D7-4BD4-8B2A-79D3168528B4}" destId="{88D886ED-AB59-46ED-93AC-284C25949E98}" srcOrd="0" destOrd="0" presId="urn:microsoft.com/office/officeart/2008/layout/VerticalCurvedList"/>
    <dgm:cxn modelId="{4640C4ED-0DA3-4BD3-8F81-D9C9C46A5379}" type="presParOf" srcId="{269F8EBC-E700-4F48-8290-807A066179DE}" destId="{187FCE85-1F93-4936-A273-5862F9C0320C}" srcOrd="5" destOrd="0" presId="urn:microsoft.com/office/officeart/2008/layout/VerticalCurvedList"/>
    <dgm:cxn modelId="{2DB1665B-1F16-4A5B-94C9-81635EEDC21F}" type="presParOf" srcId="{269F8EBC-E700-4F48-8290-807A066179DE}" destId="{09D5AA79-956E-4B55-A6AB-D7AC9060F217}" srcOrd="6" destOrd="0" presId="urn:microsoft.com/office/officeart/2008/layout/VerticalCurvedList"/>
    <dgm:cxn modelId="{B351727D-2D97-43DA-AD95-9538DDFF0417}" type="presParOf" srcId="{09D5AA79-956E-4B55-A6AB-D7AC9060F217}" destId="{6142B7FB-29BB-49E4-80A6-A4FE0E110D73}" srcOrd="0" destOrd="0" presId="urn:microsoft.com/office/officeart/2008/layout/VerticalCurvedList"/>
    <dgm:cxn modelId="{00795F3E-7506-4674-8626-674176BDD912}" type="presParOf" srcId="{269F8EBC-E700-4F48-8290-807A066179DE}" destId="{01A1446A-9FEE-4DC3-8C31-1736831882E2}" srcOrd="7" destOrd="0" presId="urn:microsoft.com/office/officeart/2008/layout/VerticalCurvedList"/>
    <dgm:cxn modelId="{AD22AFEE-09AE-459C-A0E0-49870D4F5AA3}" type="presParOf" srcId="{269F8EBC-E700-4F48-8290-807A066179DE}" destId="{91CCE802-A4C2-4F68-8AD7-D78C392F190C}" srcOrd="8" destOrd="0" presId="urn:microsoft.com/office/officeart/2008/layout/VerticalCurvedList"/>
    <dgm:cxn modelId="{AA491E8C-3939-4024-886E-755F4074647F}" type="presParOf" srcId="{91CCE802-A4C2-4F68-8AD7-D78C392F190C}" destId="{F3D99F60-E326-4CD9-93DB-1316FCB537D0}" srcOrd="0" destOrd="0" presId="urn:microsoft.com/office/officeart/2008/layout/VerticalCurvedList"/>
    <dgm:cxn modelId="{2DDC97E7-A8CC-47B2-BD88-49BCC60FA491}" type="presParOf" srcId="{269F8EBC-E700-4F48-8290-807A066179DE}" destId="{260DB4D6-7B92-443E-83B7-F629E231FD45}" srcOrd="9" destOrd="0" presId="urn:microsoft.com/office/officeart/2008/layout/VerticalCurvedList"/>
    <dgm:cxn modelId="{88442449-3248-4A1F-AEC6-EED23A9A0151}" type="presParOf" srcId="{269F8EBC-E700-4F48-8290-807A066179DE}" destId="{D583F414-899A-4F58-B923-04CDFA666DD9}" srcOrd="10" destOrd="0" presId="urn:microsoft.com/office/officeart/2008/layout/VerticalCurvedList"/>
    <dgm:cxn modelId="{57D7D20F-B5BA-403E-81A3-F50A35F20351}" type="presParOf" srcId="{D583F414-899A-4F58-B923-04CDFA666DD9}" destId="{6CE9D54D-C104-4B0C-9AB1-3DE4DF724F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01904B-FA61-4796-A181-24C9DD70FAC9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067A0D84-4747-47E1-89E1-726BF816F622}">
      <dgm:prSet phldrT="[Texto]" custT="1"/>
      <dgm:spPr/>
      <dgm:t>
        <a:bodyPr/>
        <a:lstStyle/>
        <a:p>
          <a:r>
            <a:rPr lang="es-CO" sz="2000" b="1" dirty="0"/>
            <a:t>Bioeconomía</a:t>
          </a:r>
        </a:p>
      </dgm:t>
    </dgm:pt>
    <dgm:pt modelId="{5AA3BE04-503A-4239-BF22-E38309A16967}" type="parTrans" cxnId="{7A8B60C8-0C06-4E8D-B11F-DAC246A31094}">
      <dgm:prSet/>
      <dgm:spPr/>
      <dgm:t>
        <a:bodyPr/>
        <a:lstStyle/>
        <a:p>
          <a:endParaRPr lang="es-CO"/>
        </a:p>
      </dgm:t>
    </dgm:pt>
    <dgm:pt modelId="{6DBA6BB5-1B85-479B-BB24-41C5DA7A87FA}" type="sibTrans" cxnId="{7A8B60C8-0C06-4E8D-B11F-DAC246A31094}">
      <dgm:prSet/>
      <dgm:spPr/>
      <dgm:t>
        <a:bodyPr/>
        <a:lstStyle/>
        <a:p>
          <a:endParaRPr lang="es-CO"/>
        </a:p>
      </dgm:t>
    </dgm:pt>
    <dgm:pt modelId="{9F50998C-EB1B-4DC3-9D7C-3AB8884BF5F6}">
      <dgm:prSet phldrT="[Texto]"/>
      <dgm:spPr/>
      <dgm:t>
        <a:bodyPr/>
        <a:lstStyle/>
        <a:p>
          <a:r>
            <a:rPr lang="es-CO" dirty="0"/>
            <a:t>* </a:t>
          </a:r>
          <a:r>
            <a:rPr lang="es-CO" i="1" dirty="0"/>
            <a:t>Circularidad</a:t>
          </a:r>
          <a:r>
            <a:rPr lang="es-CO" dirty="0"/>
            <a:t> – Bioeconomía Circular</a:t>
          </a:r>
        </a:p>
      </dgm:t>
    </dgm:pt>
    <dgm:pt modelId="{359AC4CA-5079-400F-A248-D9D9210472C8}" type="parTrans" cxnId="{F087150F-BCD9-4801-B3B2-9FD8CC2CB9FB}">
      <dgm:prSet/>
      <dgm:spPr/>
      <dgm:t>
        <a:bodyPr/>
        <a:lstStyle/>
        <a:p>
          <a:endParaRPr lang="es-CO"/>
        </a:p>
      </dgm:t>
    </dgm:pt>
    <dgm:pt modelId="{942D9474-F54C-4D3C-8DC2-06C8FD03BC57}" type="sibTrans" cxnId="{F087150F-BCD9-4801-B3B2-9FD8CC2CB9FB}">
      <dgm:prSet/>
      <dgm:spPr/>
      <dgm:t>
        <a:bodyPr/>
        <a:lstStyle/>
        <a:p>
          <a:endParaRPr lang="es-CO"/>
        </a:p>
      </dgm:t>
    </dgm:pt>
    <dgm:pt modelId="{F88D3965-25C5-4E7F-9A63-A9BCA734C28A}">
      <dgm:prSet phldrT="[Texto]" custT="1"/>
      <dgm:spPr/>
      <dgm:t>
        <a:bodyPr/>
        <a:lstStyle/>
        <a:p>
          <a:r>
            <a:rPr lang="es-CO" sz="2000" b="1" dirty="0"/>
            <a:t>Economías Basadas en la Naturaleza</a:t>
          </a:r>
        </a:p>
      </dgm:t>
    </dgm:pt>
    <dgm:pt modelId="{047EB656-1E69-4D4C-9556-5298AFF5484D}" type="parTrans" cxnId="{08A127DE-615C-4E4B-A2C4-7F6131489C55}">
      <dgm:prSet/>
      <dgm:spPr/>
      <dgm:t>
        <a:bodyPr/>
        <a:lstStyle/>
        <a:p>
          <a:endParaRPr lang="es-CO"/>
        </a:p>
      </dgm:t>
    </dgm:pt>
    <dgm:pt modelId="{3C0E64CD-B43A-45F6-A1D8-57146F5254E3}" type="sibTrans" cxnId="{08A127DE-615C-4E4B-A2C4-7F6131489C55}">
      <dgm:prSet/>
      <dgm:spPr/>
      <dgm:t>
        <a:bodyPr/>
        <a:lstStyle/>
        <a:p>
          <a:endParaRPr lang="es-CO"/>
        </a:p>
      </dgm:t>
    </dgm:pt>
    <dgm:pt modelId="{7C46AB4A-656D-462A-A44C-2C619937EDD1}">
      <dgm:prSet phldrT="[Texto]"/>
      <dgm:spPr/>
      <dgm:t>
        <a:bodyPr/>
        <a:lstStyle/>
        <a:p>
          <a:r>
            <a:rPr lang="es-CO" dirty="0"/>
            <a:t>Soluciones Basadas en la Naturaleza con aporte económico</a:t>
          </a:r>
        </a:p>
      </dgm:t>
    </dgm:pt>
    <dgm:pt modelId="{B560A02E-3955-4C2D-BFDB-9EEBA52F4D7E}" type="parTrans" cxnId="{95691776-5872-42A4-9AC4-F91BC9450B2A}">
      <dgm:prSet/>
      <dgm:spPr/>
      <dgm:t>
        <a:bodyPr/>
        <a:lstStyle/>
        <a:p>
          <a:endParaRPr lang="es-CO"/>
        </a:p>
      </dgm:t>
    </dgm:pt>
    <dgm:pt modelId="{1BDF0AD6-E2D0-4D7D-BB05-FEAC13032631}" type="sibTrans" cxnId="{95691776-5872-42A4-9AC4-F91BC9450B2A}">
      <dgm:prSet/>
      <dgm:spPr/>
      <dgm:t>
        <a:bodyPr/>
        <a:lstStyle/>
        <a:p>
          <a:endParaRPr lang="es-CO"/>
        </a:p>
      </dgm:t>
    </dgm:pt>
    <dgm:pt modelId="{C9BA2FAD-64AC-41EA-9C7D-B0908DF17C11}">
      <dgm:prSet phldrT="[Texto]" custT="1"/>
      <dgm:spPr/>
      <dgm:t>
        <a:bodyPr/>
        <a:lstStyle/>
        <a:p>
          <a:r>
            <a:rPr lang="es-CO" sz="2000" b="1" dirty="0" err="1"/>
            <a:t>Biomímesis</a:t>
          </a:r>
          <a:endParaRPr lang="es-CO" sz="2000" b="1" dirty="0"/>
        </a:p>
      </dgm:t>
    </dgm:pt>
    <dgm:pt modelId="{8DFE3424-4A76-469F-A50B-6D8046EBB34C}" type="parTrans" cxnId="{D950D679-07CD-4F20-8BEA-AB619325BD44}">
      <dgm:prSet/>
      <dgm:spPr/>
      <dgm:t>
        <a:bodyPr/>
        <a:lstStyle/>
        <a:p>
          <a:endParaRPr lang="es-CO"/>
        </a:p>
      </dgm:t>
    </dgm:pt>
    <dgm:pt modelId="{4E570D9E-C45D-4C1A-8320-2C00879F34D1}" type="sibTrans" cxnId="{D950D679-07CD-4F20-8BEA-AB619325BD44}">
      <dgm:prSet/>
      <dgm:spPr/>
      <dgm:t>
        <a:bodyPr/>
        <a:lstStyle/>
        <a:p>
          <a:endParaRPr lang="es-CO"/>
        </a:p>
      </dgm:t>
    </dgm:pt>
    <dgm:pt modelId="{B03487AA-28EE-4242-8A69-717480C6D492}">
      <dgm:prSet phldrT="[Texto]"/>
      <dgm:spPr>
        <a:noFill/>
      </dgm:spPr>
      <dgm:t>
        <a:bodyPr/>
        <a:lstStyle/>
        <a:p>
          <a:r>
            <a:rPr lang="es-CO" dirty="0"/>
            <a:t>Imitando la Naturaleza</a:t>
          </a:r>
        </a:p>
      </dgm:t>
    </dgm:pt>
    <dgm:pt modelId="{19D8CD41-ACCF-40C6-A7A4-DED920C275C1}" type="parTrans" cxnId="{7A46489F-95FE-4DAA-A4BC-2BD8DAB7D04F}">
      <dgm:prSet/>
      <dgm:spPr/>
      <dgm:t>
        <a:bodyPr/>
        <a:lstStyle/>
        <a:p>
          <a:endParaRPr lang="es-CO"/>
        </a:p>
      </dgm:t>
    </dgm:pt>
    <dgm:pt modelId="{24ED897A-1ED4-4F9A-8A18-A765E4DE8826}" type="sibTrans" cxnId="{7A46489F-95FE-4DAA-A4BC-2BD8DAB7D04F}">
      <dgm:prSet/>
      <dgm:spPr/>
      <dgm:t>
        <a:bodyPr/>
        <a:lstStyle/>
        <a:p>
          <a:endParaRPr lang="es-CO"/>
        </a:p>
      </dgm:t>
    </dgm:pt>
    <dgm:pt modelId="{2645B7A0-90DA-4DAF-BD95-81E14F363CE9}">
      <dgm:prSet phldrT="[Texto]"/>
      <dgm:spPr/>
      <dgm:t>
        <a:bodyPr/>
        <a:lstStyle/>
        <a:p>
          <a:r>
            <a:rPr lang="es-CO" dirty="0"/>
            <a:t>* Bioeconomía de la Biodiversidad</a:t>
          </a:r>
        </a:p>
      </dgm:t>
    </dgm:pt>
    <dgm:pt modelId="{95A08726-5161-4245-B337-E41F4DB191EC}" type="parTrans" cxnId="{8D617D3D-0015-4309-95EA-837AF9A882A4}">
      <dgm:prSet/>
      <dgm:spPr/>
      <dgm:t>
        <a:bodyPr/>
        <a:lstStyle/>
        <a:p>
          <a:endParaRPr lang="es-CO"/>
        </a:p>
      </dgm:t>
    </dgm:pt>
    <dgm:pt modelId="{0650C20C-65A9-41D1-8B60-DF66A3836A1D}" type="sibTrans" cxnId="{8D617D3D-0015-4309-95EA-837AF9A882A4}">
      <dgm:prSet/>
      <dgm:spPr/>
      <dgm:t>
        <a:bodyPr/>
        <a:lstStyle/>
        <a:p>
          <a:endParaRPr lang="es-CO"/>
        </a:p>
      </dgm:t>
    </dgm:pt>
    <dgm:pt modelId="{C5E7A39E-CD48-40B8-A60D-19E985A98602}" type="pres">
      <dgm:prSet presAssocID="{DE01904B-FA61-4796-A181-24C9DD70FAC9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6063F9C6-ABB9-4B89-9C89-3CDE708D749A}" type="pres">
      <dgm:prSet presAssocID="{067A0D84-4747-47E1-89E1-726BF816F622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B29A5002-BFE2-4222-82B6-EE8A33A1D0F6}" type="pres">
      <dgm:prSet presAssocID="{067A0D84-4747-47E1-89E1-726BF816F622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5734F53F-F74E-491C-A41A-EC02ED04D275}" type="pres">
      <dgm:prSet presAssocID="{F88D3965-25C5-4E7F-9A63-A9BCA734C28A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82077EF6-6D12-470D-92F5-6A00BDEAD668}" type="pres">
      <dgm:prSet presAssocID="{F88D3965-25C5-4E7F-9A63-A9BCA734C28A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AB87538F-F8AB-4195-B86B-0A163940E2DC}" type="pres">
      <dgm:prSet presAssocID="{C9BA2FAD-64AC-41EA-9C7D-B0908DF17C11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8E3D398E-2F99-4142-AA81-28F204A57840}" type="pres">
      <dgm:prSet presAssocID="{C9BA2FAD-64AC-41EA-9C7D-B0908DF17C11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087150F-BCD9-4801-B3B2-9FD8CC2CB9FB}" srcId="{067A0D84-4747-47E1-89E1-726BF816F622}" destId="{9F50998C-EB1B-4DC3-9D7C-3AB8884BF5F6}" srcOrd="0" destOrd="0" parTransId="{359AC4CA-5079-400F-A248-D9D9210472C8}" sibTransId="{942D9474-F54C-4D3C-8DC2-06C8FD03BC57}"/>
    <dgm:cxn modelId="{D7F38628-30A7-41C4-8037-20396EC0EF2A}" type="presOf" srcId="{DE01904B-FA61-4796-A181-24C9DD70FAC9}" destId="{C5E7A39E-CD48-40B8-A60D-19E985A98602}" srcOrd="0" destOrd="0" presId="urn:microsoft.com/office/officeart/2009/3/layout/IncreasingArrowsProcess"/>
    <dgm:cxn modelId="{8D617D3D-0015-4309-95EA-837AF9A882A4}" srcId="{067A0D84-4747-47E1-89E1-726BF816F622}" destId="{2645B7A0-90DA-4DAF-BD95-81E14F363CE9}" srcOrd="1" destOrd="0" parTransId="{95A08726-5161-4245-B337-E41F4DB191EC}" sibTransId="{0650C20C-65A9-41D1-8B60-DF66A3836A1D}"/>
    <dgm:cxn modelId="{5305EF47-D525-46AF-AE6F-82F2B976D580}" type="presOf" srcId="{067A0D84-4747-47E1-89E1-726BF816F622}" destId="{6063F9C6-ABB9-4B89-9C89-3CDE708D749A}" srcOrd="0" destOrd="0" presId="urn:microsoft.com/office/officeart/2009/3/layout/IncreasingArrowsProcess"/>
    <dgm:cxn modelId="{95691776-5872-42A4-9AC4-F91BC9450B2A}" srcId="{F88D3965-25C5-4E7F-9A63-A9BCA734C28A}" destId="{7C46AB4A-656D-462A-A44C-2C619937EDD1}" srcOrd="0" destOrd="0" parTransId="{B560A02E-3955-4C2D-BFDB-9EEBA52F4D7E}" sibTransId="{1BDF0AD6-E2D0-4D7D-BB05-FEAC13032631}"/>
    <dgm:cxn modelId="{D950D679-07CD-4F20-8BEA-AB619325BD44}" srcId="{DE01904B-FA61-4796-A181-24C9DD70FAC9}" destId="{C9BA2FAD-64AC-41EA-9C7D-B0908DF17C11}" srcOrd="2" destOrd="0" parTransId="{8DFE3424-4A76-469F-A50B-6D8046EBB34C}" sibTransId="{4E570D9E-C45D-4C1A-8320-2C00879F34D1}"/>
    <dgm:cxn modelId="{0022DC9D-6C68-4A7E-AC89-2396BB2B578E}" type="presOf" srcId="{B03487AA-28EE-4242-8A69-717480C6D492}" destId="{8E3D398E-2F99-4142-AA81-28F204A57840}" srcOrd="0" destOrd="0" presId="urn:microsoft.com/office/officeart/2009/3/layout/IncreasingArrowsProcess"/>
    <dgm:cxn modelId="{7A46489F-95FE-4DAA-A4BC-2BD8DAB7D04F}" srcId="{C9BA2FAD-64AC-41EA-9C7D-B0908DF17C11}" destId="{B03487AA-28EE-4242-8A69-717480C6D492}" srcOrd="0" destOrd="0" parTransId="{19D8CD41-ACCF-40C6-A7A4-DED920C275C1}" sibTransId="{24ED897A-1ED4-4F9A-8A18-A765E4DE8826}"/>
    <dgm:cxn modelId="{13DA8CC1-EB66-4D86-A8DF-C9CC6D3A20E7}" type="presOf" srcId="{C9BA2FAD-64AC-41EA-9C7D-B0908DF17C11}" destId="{AB87538F-F8AB-4195-B86B-0A163940E2DC}" srcOrd="0" destOrd="0" presId="urn:microsoft.com/office/officeart/2009/3/layout/IncreasingArrowsProcess"/>
    <dgm:cxn modelId="{7A8B60C8-0C06-4E8D-B11F-DAC246A31094}" srcId="{DE01904B-FA61-4796-A181-24C9DD70FAC9}" destId="{067A0D84-4747-47E1-89E1-726BF816F622}" srcOrd="0" destOrd="0" parTransId="{5AA3BE04-503A-4239-BF22-E38309A16967}" sibTransId="{6DBA6BB5-1B85-479B-BB24-41C5DA7A87FA}"/>
    <dgm:cxn modelId="{EBDD6BDD-ACA9-4831-8B41-5FA890FA834A}" type="presOf" srcId="{7C46AB4A-656D-462A-A44C-2C619937EDD1}" destId="{82077EF6-6D12-470D-92F5-6A00BDEAD668}" srcOrd="0" destOrd="0" presId="urn:microsoft.com/office/officeart/2009/3/layout/IncreasingArrowsProcess"/>
    <dgm:cxn modelId="{08A127DE-615C-4E4B-A2C4-7F6131489C55}" srcId="{DE01904B-FA61-4796-A181-24C9DD70FAC9}" destId="{F88D3965-25C5-4E7F-9A63-A9BCA734C28A}" srcOrd="1" destOrd="0" parTransId="{047EB656-1E69-4D4C-9556-5298AFF5484D}" sibTransId="{3C0E64CD-B43A-45F6-A1D8-57146F5254E3}"/>
    <dgm:cxn modelId="{50540AF4-D1B1-4504-9273-D07F5D305578}" type="presOf" srcId="{2645B7A0-90DA-4DAF-BD95-81E14F363CE9}" destId="{B29A5002-BFE2-4222-82B6-EE8A33A1D0F6}" srcOrd="0" destOrd="1" presId="urn:microsoft.com/office/officeart/2009/3/layout/IncreasingArrowsProcess"/>
    <dgm:cxn modelId="{EE890CF4-3805-4B3F-B220-5DC2C62D6BD0}" type="presOf" srcId="{F88D3965-25C5-4E7F-9A63-A9BCA734C28A}" destId="{5734F53F-F74E-491C-A41A-EC02ED04D275}" srcOrd="0" destOrd="0" presId="urn:microsoft.com/office/officeart/2009/3/layout/IncreasingArrowsProcess"/>
    <dgm:cxn modelId="{A216BFF4-20AA-4579-946D-D5FA81AC6C7D}" type="presOf" srcId="{9F50998C-EB1B-4DC3-9D7C-3AB8884BF5F6}" destId="{B29A5002-BFE2-4222-82B6-EE8A33A1D0F6}" srcOrd="0" destOrd="0" presId="urn:microsoft.com/office/officeart/2009/3/layout/IncreasingArrowsProcess"/>
    <dgm:cxn modelId="{3E9F6381-210B-4633-ACB7-A626C3C59A86}" type="presParOf" srcId="{C5E7A39E-CD48-40B8-A60D-19E985A98602}" destId="{6063F9C6-ABB9-4B89-9C89-3CDE708D749A}" srcOrd="0" destOrd="0" presId="urn:microsoft.com/office/officeart/2009/3/layout/IncreasingArrowsProcess"/>
    <dgm:cxn modelId="{8D6AB36E-FA69-4A4B-BF20-51FBA6B0DA45}" type="presParOf" srcId="{C5E7A39E-CD48-40B8-A60D-19E985A98602}" destId="{B29A5002-BFE2-4222-82B6-EE8A33A1D0F6}" srcOrd="1" destOrd="0" presId="urn:microsoft.com/office/officeart/2009/3/layout/IncreasingArrowsProcess"/>
    <dgm:cxn modelId="{212B985B-B4EE-4770-96E3-00194F16EE29}" type="presParOf" srcId="{C5E7A39E-CD48-40B8-A60D-19E985A98602}" destId="{5734F53F-F74E-491C-A41A-EC02ED04D275}" srcOrd="2" destOrd="0" presId="urn:microsoft.com/office/officeart/2009/3/layout/IncreasingArrowsProcess"/>
    <dgm:cxn modelId="{3C8D2FF9-FB3D-4EA6-9EC9-C98D7B0BE2D0}" type="presParOf" srcId="{C5E7A39E-CD48-40B8-A60D-19E985A98602}" destId="{82077EF6-6D12-470D-92F5-6A00BDEAD668}" srcOrd="3" destOrd="0" presId="urn:microsoft.com/office/officeart/2009/3/layout/IncreasingArrowsProcess"/>
    <dgm:cxn modelId="{12658C85-3B72-4C8B-BC11-63F1748B6988}" type="presParOf" srcId="{C5E7A39E-CD48-40B8-A60D-19E985A98602}" destId="{AB87538F-F8AB-4195-B86B-0A163940E2DC}" srcOrd="4" destOrd="0" presId="urn:microsoft.com/office/officeart/2009/3/layout/IncreasingArrowsProcess"/>
    <dgm:cxn modelId="{B04CD94A-BFCB-46D8-805F-52EE1BB9CE11}" type="presParOf" srcId="{C5E7A39E-CD48-40B8-A60D-19E985A98602}" destId="{8E3D398E-2F99-4142-AA81-28F204A57840}" srcOrd="5" destOrd="0" presId="urn:microsoft.com/office/officeart/2009/3/layout/IncreasingArrows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D1AA86-5D61-474F-AD8B-EA2A795D890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358B90D0-EF4B-4776-9546-EF04BAE001C1}">
      <dgm:prSet phldrT="[Texto]"/>
      <dgm:spPr/>
      <dgm:t>
        <a:bodyPr/>
        <a:lstStyle/>
        <a:p>
          <a:r>
            <a:rPr lang="es-ES" dirty="0"/>
            <a:t>Innovación</a:t>
          </a:r>
          <a:endParaRPr lang="es-CO" dirty="0"/>
        </a:p>
      </dgm:t>
    </dgm:pt>
    <dgm:pt modelId="{87BFAD51-AB40-45F5-A4E0-8261D0C7FA81}" type="parTrans" cxnId="{C692D545-E134-4B54-B1E0-1E29EB10335D}">
      <dgm:prSet/>
      <dgm:spPr/>
      <dgm:t>
        <a:bodyPr/>
        <a:lstStyle/>
        <a:p>
          <a:endParaRPr lang="es-CO"/>
        </a:p>
      </dgm:t>
    </dgm:pt>
    <dgm:pt modelId="{B430A3FB-9C78-41CD-9328-32A38B925940}" type="sibTrans" cxnId="{C692D545-E134-4B54-B1E0-1E29EB10335D}">
      <dgm:prSet/>
      <dgm:spPr/>
      <dgm:t>
        <a:bodyPr/>
        <a:lstStyle/>
        <a:p>
          <a:endParaRPr lang="es-CO"/>
        </a:p>
      </dgm:t>
    </dgm:pt>
    <dgm:pt modelId="{B0CA45E4-D8C4-413A-8FC1-691A354C8ADE}">
      <dgm:prSet phldrT="[Texto]"/>
      <dgm:spPr/>
      <dgm:t>
        <a:bodyPr/>
        <a:lstStyle/>
        <a:p>
          <a:r>
            <a:rPr lang="es-ES" dirty="0"/>
            <a:t>Propuesta de Valor </a:t>
          </a:r>
          <a:endParaRPr lang="es-CO" dirty="0"/>
        </a:p>
      </dgm:t>
    </dgm:pt>
    <dgm:pt modelId="{E1AC8312-1AD1-436A-81CF-B42C181D074B}" type="parTrans" cxnId="{538D9092-458C-4EC3-B7B3-C523431E5147}">
      <dgm:prSet/>
      <dgm:spPr/>
      <dgm:t>
        <a:bodyPr/>
        <a:lstStyle/>
        <a:p>
          <a:endParaRPr lang="es-CO"/>
        </a:p>
      </dgm:t>
    </dgm:pt>
    <dgm:pt modelId="{52C97237-37D3-4B6F-AF87-1BDE24AE3C06}" type="sibTrans" cxnId="{538D9092-458C-4EC3-B7B3-C523431E5147}">
      <dgm:prSet/>
      <dgm:spPr/>
      <dgm:t>
        <a:bodyPr/>
        <a:lstStyle/>
        <a:p>
          <a:endParaRPr lang="es-CO"/>
        </a:p>
      </dgm:t>
    </dgm:pt>
    <dgm:pt modelId="{0829EB25-DA07-4BEB-B8DC-95AFBB81D2F1}">
      <dgm:prSet phldrT="[Texto]"/>
      <dgm:spPr/>
      <dgm:t>
        <a:bodyPr/>
        <a:lstStyle/>
        <a:p>
          <a:r>
            <a:rPr lang="es-ES" dirty="0"/>
            <a:t>Modelo de Negocios</a:t>
          </a:r>
          <a:endParaRPr lang="es-CO" dirty="0"/>
        </a:p>
      </dgm:t>
    </dgm:pt>
    <dgm:pt modelId="{66644C2F-AAAD-48FB-A836-B711B6EEE5DD}" type="parTrans" cxnId="{0AAA3F68-2CB6-492E-BF73-931540210E98}">
      <dgm:prSet/>
      <dgm:spPr/>
      <dgm:t>
        <a:bodyPr/>
        <a:lstStyle/>
        <a:p>
          <a:endParaRPr lang="es-CO"/>
        </a:p>
      </dgm:t>
    </dgm:pt>
    <dgm:pt modelId="{DF3B7C8A-9F33-42DF-8D6C-0DE2B8AF1B94}" type="sibTrans" cxnId="{0AAA3F68-2CB6-492E-BF73-931540210E98}">
      <dgm:prSet/>
      <dgm:spPr/>
      <dgm:t>
        <a:bodyPr/>
        <a:lstStyle/>
        <a:p>
          <a:endParaRPr lang="es-CO"/>
        </a:p>
      </dgm:t>
    </dgm:pt>
    <dgm:pt modelId="{1D07800A-ECFA-4BDC-BD05-7FFAD731C088}">
      <dgm:prSet phldrT="[Texto]"/>
      <dgm:spPr/>
      <dgm:t>
        <a:bodyPr/>
        <a:lstStyle/>
        <a:p>
          <a:r>
            <a:rPr lang="es-ES" dirty="0"/>
            <a:t>Medir Impactos, Dependencias, Riesgos </a:t>
          </a:r>
          <a:r>
            <a:rPr lang="es-ES"/>
            <a:t>y Oportunidades</a:t>
          </a:r>
          <a:endParaRPr lang="es-CO" dirty="0"/>
        </a:p>
      </dgm:t>
    </dgm:pt>
    <dgm:pt modelId="{D0612284-4E98-4887-924A-53276DE0A810}" type="parTrans" cxnId="{9BE1214F-AE56-4E7B-9578-79925F477DD9}">
      <dgm:prSet/>
      <dgm:spPr/>
      <dgm:t>
        <a:bodyPr/>
        <a:lstStyle/>
        <a:p>
          <a:endParaRPr lang="es-CO"/>
        </a:p>
      </dgm:t>
    </dgm:pt>
    <dgm:pt modelId="{545841CA-3198-4F93-AF2E-0AFF91610F8C}" type="sibTrans" cxnId="{9BE1214F-AE56-4E7B-9578-79925F477DD9}">
      <dgm:prSet/>
      <dgm:spPr/>
      <dgm:t>
        <a:bodyPr/>
        <a:lstStyle/>
        <a:p>
          <a:endParaRPr lang="es-CO"/>
        </a:p>
      </dgm:t>
    </dgm:pt>
    <dgm:pt modelId="{C2B0CCF1-E436-4620-AFFB-E3B3BC18D944}">
      <dgm:prSet phldrT="[Texto]"/>
      <dgm:spPr/>
      <dgm:t>
        <a:bodyPr/>
        <a:lstStyle/>
        <a:p>
          <a:r>
            <a:rPr lang="es-ES" dirty="0"/>
            <a:t>Trazabilidad y Transparencia</a:t>
          </a:r>
          <a:endParaRPr lang="es-CO" dirty="0"/>
        </a:p>
      </dgm:t>
    </dgm:pt>
    <dgm:pt modelId="{3C516963-35B0-4CD4-9578-F8E0090FC8FF}" type="parTrans" cxnId="{878D4797-D359-4924-871A-F388267C1A56}">
      <dgm:prSet/>
      <dgm:spPr/>
      <dgm:t>
        <a:bodyPr/>
        <a:lstStyle/>
        <a:p>
          <a:endParaRPr lang="es-CO"/>
        </a:p>
      </dgm:t>
    </dgm:pt>
    <dgm:pt modelId="{032560D2-1198-4FFC-810C-5F26E2CE1C78}" type="sibTrans" cxnId="{878D4797-D359-4924-871A-F388267C1A56}">
      <dgm:prSet/>
      <dgm:spPr/>
      <dgm:t>
        <a:bodyPr/>
        <a:lstStyle/>
        <a:p>
          <a:endParaRPr lang="es-CO"/>
        </a:p>
      </dgm:t>
    </dgm:pt>
    <dgm:pt modelId="{32D7561B-DF59-49E2-8547-853E0C4D3BA6}" type="pres">
      <dgm:prSet presAssocID="{C5D1AA86-5D61-474F-AD8B-EA2A795D8901}" presName="Name0" presStyleCnt="0">
        <dgm:presLayoutVars>
          <dgm:chMax val="7"/>
          <dgm:chPref val="7"/>
          <dgm:dir/>
        </dgm:presLayoutVars>
      </dgm:prSet>
      <dgm:spPr/>
    </dgm:pt>
    <dgm:pt modelId="{269F8EBC-E700-4F48-8290-807A066179DE}" type="pres">
      <dgm:prSet presAssocID="{C5D1AA86-5D61-474F-AD8B-EA2A795D8901}" presName="Name1" presStyleCnt="0"/>
      <dgm:spPr/>
    </dgm:pt>
    <dgm:pt modelId="{E86159A8-F234-48E0-BB47-9306B9C4821C}" type="pres">
      <dgm:prSet presAssocID="{C5D1AA86-5D61-474F-AD8B-EA2A795D8901}" presName="cycle" presStyleCnt="0"/>
      <dgm:spPr/>
    </dgm:pt>
    <dgm:pt modelId="{53AEC9BE-CF03-4ED1-A253-FA2BC788E310}" type="pres">
      <dgm:prSet presAssocID="{C5D1AA86-5D61-474F-AD8B-EA2A795D8901}" presName="srcNode" presStyleLbl="node1" presStyleIdx="0" presStyleCnt="5"/>
      <dgm:spPr/>
    </dgm:pt>
    <dgm:pt modelId="{60DACA3D-CF22-4FA2-A990-03B026BADDC0}" type="pres">
      <dgm:prSet presAssocID="{C5D1AA86-5D61-474F-AD8B-EA2A795D8901}" presName="conn" presStyleLbl="parChTrans1D2" presStyleIdx="0" presStyleCnt="1"/>
      <dgm:spPr/>
    </dgm:pt>
    <dgm:pt modelId="{9983D952-5D16-418F-BD4B-1B7DB7B644F7}" type="pres">
      <dgm:prSet presAssocID="{C5D1AA86-5D61-474F-AD8B-EA2A795D8901}" presName="extraNode" presStyleLbl="node1" presStyleIdx="0" presStyleCnt="5"/>
      <dgm:spPr/>
    </dgm:pt>
    <dgm:pt modelId="{14BBFC0D-3767-4FAE-9F38-216728561842}" type="pres">
      <dgm:prSet presAssocID="{C5D1AA86-5D61-474F-AD8B-EA2A795D8901}" presName="dstNode" presStyleLbl="node1" presStyleIdx="0" presStyleCnt="5"/>
      <dgm:spPr/>
    </dgm:pt>
    <dgm:pt modelId="{1105F5D5-E2EE-4A7F-BC31-A884A5A71A2E}" type="pres">
      <dgm:prSet presAssocID="{1D07800A-ECFA-4BDC-BD05-7FFAD731C088}" presName="text_1" presStyleLbl="node1" presStyleIdx="0" presStyleCnt="5">
        <dgm:presLayoutVars>
          <dgm:bulletEnabled val="1"/>
        </dgm:presLayoutVars>
      </dgm:prSet>
      <dgm:spPr/>
    </dgm:pt>
    <dgm:pt modelId="{E3982BA4-E047-49D9-9AFF-83A3FEF6FB50}" type="pres">
      <dgm:prSet presAssocID="{1D07800A-ECFA-4BDC-BD05-7FFAD731C088}" presName="accent_1" presStyleCnt="0"/>
      <dgm:spPr/>
    </dgm:pt>
    <dgm:pt modelId="{307F0B0C-8A5B-4E1C-8756-63C8871E09AE}" type="pres">
      <dgm:prSet presAssocID="{1D07800A-ECFA-4BDC-BD05-7FFAD731C088}" presName="accentRepeatNode" presStyleLbl="solidFgAcc1" presStyleIdx="0" presStyleCnt="5"/>
      <dgm:spPr/>
    </dgm:pt>
    <dgm:pt modelId="{1E8072F1-5FCA-41F9-93A9-A2AC194D0A50}" type="pres">
      <dgm:prSet presAssocID="{358B90D0-EF4B-4776-9546-EF04BAE001C1}" presName="text_2" presStyleLbl="node1" presStyleIdx="1" presStyleCnt="5">
        <dgm:presLayoutVars>
          <dgm:bulletEnabled val="1"/>
        </dgm:presLayoutVars>
      </dgm:prSet>
      <dgm:spPr/>
    </dgm:pt>
    <dgm:pt modelId="{F5A8D62D-30D7-4BD4-8B2A-79D3168528B4}" type="pres">
      <dgm:prSet presAssocID="{358B90D0-EF4B-4776-9546-EF04BAE001C1}" presName="accent_2" presStyleCnt="0"/>
      <dgm:spPr/>
    </dgm:pt>
    <dgm:pt modelId="{88D886ED-AB59-46ED-93AC-284C25949E98}" type="pres">
      <dgm:prSet presAssocID="{358B90D0-EF4B-4776-9546-EF04BAE001C1}" presName="accentRepeatNode" presStyleLbl="solidFgAcc1" presStyleIdx="1" presStyleCnt="5"/>
      <dgm:spPr/>
    </dgm:pt>
    <dgm:pt modelId="{187FCE85-1F93-4936-A273-5862F9C0320C}" type="pres">
      <dgm:prSet presAssocID="{B0CA45E4-D8C4-413A-8FC1-691A354C8ADE}" presName="text_3" presStyleLbl="node1" presStyleIdx="2" presStyleCnt="5">
        <dgm:presLayoutVars>
          <dgm:bulletEnabled val="1"/>
        </dgm:presLayoutVars>
      </dgm:prSet>
      <dgm:spPr/>
    </dgm:pt>
    <dgm:pt modelId="{09D5AA79-956E-4B55-A6AB-D7AC9060F217}" type="pres">
      <dgm:prSet presAssocID="{B0CA45E4-D8C4-413A-8FC1-691A354C8ADE}" presName="accent_3" presStyleCnt="0"/>
      <dgm:spPr/>
    </dgm:pt>
    <dgm:pt modelId="{6142B7FB-29BB-49E4-80A6-A4FE0E110D73}" type="pres">
      <dgm:prSet presAssocID="{B0CA45E4-D8C4-413A-8FC1-691A354C8ADE}" presName="accentRepeatNode" presStyleLbl="solidFgAcc1" presStyleIdx="2" presStyleCnt="5"/>
      <dgm:spPr/>
    </dgm:pt>
    <dgm:pt modelId="{01A1446A-9FEE-4DC3-8C31-1736831882E2}" type="pres">
      <dgm:prSet presAssocID="{0829EB25-DA07-4BEB-B8DC-95AFBB81D2F1}" presName="text_4" presStyleLbl="node1" presStyleIdx="3" presStyleCnt="5">
        <dgm:presLayoutVars>
          <dgm:bulletEnabled val="1"/>
        </dgm:presLayoutVars>
      </dgm:prSet>
      <dgm:spPr/>
    </dgm:pt>
    <dgm:pt modelId="{91CCE802-A4C2-4F68-8AD7-D78C392F190C}" type="pres">
      <dgm:prSet presAssocID="{0829EB25-DA07-4BEB-B8DC-95AFBB81D2F1}" presName="accent_4" presStyleCnt="0"/>
      <dgm:spPr/>
    </dgm:pt>
    <dgm:pt modelId="{F3D99F60-E326-4CD9-93DB-1316FCB537D0}" type="pres">
      <dgm:prSet presAssocID="{0829EB25-DA07-4BEB-B8DC-95AFBB81D2F1}" presName="accentRepeatNode" presStyleLbl="solidFgAcc1" presStyleIdx="3" presStyleCnt="5"/>
      <dgm:spPr/>
    </dgm:pt>
    <dgm:pt modelId="{260DB4D6-7B92-443E-83B7-F629E231FD45}" type="pres">
      <dgm:prSet presAssocID="{C2B0CCF1-E436-4620-AFFB-E3B3BC18D944}" presName="text_5" presStyleLbl="node1" presStyleIdx="4" presStyleCnt="5">
        <dgm:presLayoutVars>
          <dgm:bulletEnabled val="1"/>
        </dgm:presLayoutVars>
      </dgm:prSet>
      <dgm:spPr/>
    </dgm:pt>
    <dgm:pt modelId="{D583F414-899A-4F58-B923-04CDFA666DD9}" type="pres">
      <dgm:prSet presAssocID="{C2B0CCF1-E436-4620-AFFB-E3B3BC18D944}" presName="accent_5" presStyleCnt="0"/>
      <dgm:spPr/>
    </dgm:pt>
    <dgm:pt modelId="{6CE9D54D-C104-4B0C-9AB1-3DE4DF724FAC}" type="pres">
      <dgm:prSet presAssocID="{C2B0CCF1-E436-4620-AFFB-E3B3BC18D944}" presName="accentRepeatNode" presStyleLbl="solidFgAcc1" presStyleIdx="4" presStyleCnt="5"/>
      <dgm:spPr/>
    </dgm:pt>
  </dgm:ptLst>
  <dgm:cxnLst>
    <dgm:cxn modelId="{C7FA080B-B91D-4CDF-9E4B-312BC7F03247}" type="presOf" srcId="{C2B0CCF1-E436-4620-AFFB-E3B3BC18D944}" destId="{260DB4D6-7B92-443E-83B7-F629E231FD45}" srcOrd="0" destOrd="0" presId="urn:microsoft.com/office/officeart/2008/layout/VerticalCurvedList"/>
    <dgm:cxn modelId="{FEBC932A-1BC6-43CA-A52C-92926F342CE6}" type="presOf" srcId="{545841CA-3198-4F93-AF2E-0AFF91610F8C}" destId="{60DACA3D-CF22-4FA2-A990-03B026BADDC0}" srcOrd="0" destOrd="0" presId="urn:microsoft.com/office/officeart/2008/layout/VerticalCurvedList"/>
    <dgm:cxn modelId="{C692D545-E134-4B54-B1E0-1E29EB10335D}" srcId="{C5D1AA86-5D61-474F-AD8B-EA2A795D8901}" destId="{358B90D0-EF4B-4776-9546-EF04BAE001C1}" srcOrd="1" destOrd="0" parTransId="{87BFAD51-AB40-45F5-A4E0-8261D0C7FA81}" sibTransId="{B430A3FB-9C78-41CD-9328-32A38B925940}"/>
    <dgm:cxn modelId="{0AAA3F68-2CB6-492E-BF73-931540210E98}" srcId="{C5D1AA86-5D61-474F-AD8B-EA2A795D8901}" destId="{0829EB25-DA07-4BEB-B8DC-95AFBB81D2F1}" srcOrd="3" destOrd="0" parTransId="{66644C2F-AAAD-48FB-A836-B711B6EEE5DD}" sibTransId="{DF3B7C8A-9F33-42DF-8D6C-0DE2B8AF1B94}"/>
    <dgm:cxn modelId="{9BE1214F-AE56-4E7B-9578-79925F477DD9}" srcId="{C5D1AA86-5D61-474F-AD8B-EA2A795D8901}" destId="{1D07800A-ECFA-4BDC-BD05-7FFAD731C088}" srcOrd="0" destOrd="0" parTransId="{D0612284-4E98-4887-924A-53276DE0A810}" sibTransId="{545841CA-3198-4F93-AF2E-0AFF91610F8C}"/>
    <dgm:cxn modelId="{F457E382-C8F2-4BC8-859A-84DA0F99B7FB}" type="presOf" srcId="{B0CA45E4-D8C4-413A-8FC1-691A354C8ADE}" destId="{187FCE85-1F93-4936-A273-5862F9C0320C}" srcOrd="0" destOrd="0" presId="urn:microsoft.com/office/officeart/2008/layout/VerticalCurvedList"/>
    <dgm:cxn modelId="{538D9092-458C-4EC3-B7B3-C523431E5147}" srcId="{C5D1AA86-5D61-474F-AD8B-EA2A795D8901}" destId="{B0CA45E4-D8C4-413A-8FC1-691A354C8ADE}" srcOrd="2" destOrd="0" parTransId="{E1AC8312-1AD1-436A-81CF-B42C181D074B}" sibTransId="{52C97237-37D3-4B6F-AF87-1BDE24AE3C06}"/>
    <dgm:cxn modelId="{878D4797-D359-4924-871A-F388267C1A56}" srcId="{C5D1AA86-5D61-474F-AD8B-EA2A795D8901}" destId="{C2B0CCF1-E436-4620-AFFB-E3B3BC18D944}" srcOrd="4" destOrd="0" parTransId="{3C516963-35B0-4CD4-9578-F8E0090FC8FF}" sibTransId="{032560D2-1198-4FFC-810C-5F26E2CE1C78}"/>
    <dgm:cxn modelId="{F46987B2-88BF-4224-A054-CCF7005E559A}" type="presOf" srcId="{358B90D0-EF4B-4776-9546-EF04BAE001C1}" destId="{1E8072F1-5FCA-41F9-93A9-A2AC194D0A50}" srcOrd="0" destOrd="0" presId="urn:microsoft.com/office/officeart/2008/layout/VerticalCurvedList"/>
    <dgm:cxn modelId="{1054D0C5-9666-478F-9F36-4DDABEFBD6EC}" type="presOf" srcId="{0829EB25-DA07-4BEB-B8DC-95AFBB81D2F1}" destId="{01A1446A-9FEE-4DC3-8C31-1736831882E2}" srcOrd="0" destOrd="0" presId="urn:microsoft.com/office/officeart/2008/layout/VerticalCurvedList"/>
    <dgm:cxn modelId="{47C03DDB-72A7-4970-BB27-90E9F04C1088}" type="presOf" srcId="{C5D1AA86-5D61-474F-AD8B-EA2A795D8901}" destId="{32D7561B-DF59-49E2-8547-853E0C4D3BA6}" srcOrd="0" destOrd="0" presId="urn:microsoft.com/office/officeart/2008/layout/VerticalCurvedList"/>
    <dgm:cxn modelId="{ADC550DC-E313-44E0-94C6-BB81A6C244E9}" type="presOf" srcId="{1D07800A-ECFA-4BDC-BD05-7FFAD731C088}" destId="{1105F5D5-E2EE-4A7F-BC31-A884A5A71A2E}" srcOrd="0" destOrd="0" presId="urn:microsoft.com/office/officeart/2008/layout/VerticalCurvedList"/>
    <dgm:cxn modelId="{743DD0C6-192A-4C37-8B0F-A855F57D2F25}" type="presParOf" srcId="{32D7561B-DF59-49E2-8547-853E0C4D3BA6}" destId="{269F8EBC-E700-4F48-8290-807A066179DE}" srcOrd="0" destOrd="0" presId="urn:microsoft.com/office/officeart/2008/layout/VerticalCurvedList"/>
    <dgm:cxn modelId="{FE7B89C3-25BA-4F6A-AC7E-EB46D6E4D764}" type="presParOf" srcId="{269F8EBC-E700-4F48-8290-807A066179DE}" destId="{E86159A8-F234-48E0-BB47-9306B9C4821C}" srcOrd="0" destOrd="0" presId="urn:microsoft.com/office/officeart/2008/layout/VerticalCurvedList"/>
    <dgm:cxn modelId="{DFEC6E7C-BB8C-4F5D-94E0-3504E502B966}" type="presParOf" srcId="{E86159A8-F234-48E0-BB47-9306B9C4821C}" destId="{53AEC9BE-CF03-4ED1-A253-FA2BC788E310}" srcOrd="0" destOrd="0" presId="urn:microsoft.com/office/officeart/2008/layout/VerticalCurvedList"/>
    <dgm:cxn modelId="{A40505C3-E80A-4461-8614-695AD552476C}" type="presParOf" srcId="{E86159A8-F234-48E0-BB47-9306B9C4821C}" destId="{60DACA3D-CF22-4FA2-A990-03B026BADDC0}" srcOrd="1" destOrd="0" presId="urn:microsoft.com/office/officeart/2008/layout/VerticalCurvedList"/>
    <dgm:cxn modelId="{DDBA6E16-065E-4D7D-ACAE-78ED773774C8}" type="presParOf" srcId="{E86159A8-F234-48E0-BB47-9306B9C4821C}" destId="{9983D952-5D16-418F-BD4B-1B7DB7B644F7}" srcOrd="2" destOrd="0" presId="urn:microsoft.com/office/officeart/2008/layout/VerticalCurvedList"/>
    <dgm:cxn modelId="{30DC2993-2BB8-4986-968E-0EE35151B51A}" type="presParOf" srcId="{E86159A8-F234-48E0-BB47-9306B9C4821C}" destId="{14BBFC0D-3767-4FAE-9F38-216728561842}" srcOrd="3" destOrd="0" presId="urn:microsoft.com/office/officeart/2008/layout/VerticalCurvedList"/>
    <dgm:cxn modelId="{164FB78F-F40C-419E-90B2-4A6BD4F9424F}" type="presParOf" srcId="{269F8EBC-E700-4F48-8290-807A066179DE}" destId="{1105F5D5-E2EE-4A7F-BC31-A884A5A71A2E}" srcOrd="1" destOrd="0" presId="urn:microsoft.com/office/officeart/2008/layout/VerticalCurvedList"/>
    <dgm:cxn modelId="{832EAFC2-3132-4AA8-B8EF-2EC32E1A96F1}" type="presParOf" srcId="{269F8EBC-E700-4F48-8290-807A066179DE}" destId="{E3982BA4-E047-49D9-9AFF-83A3FEF6FB50}" srcOrd="2" destOrd="0" presId="urn:microsoft.com/office/officeart/2008/layout/VerticalCurvedList"/>
    <dgm:cxn modelId="{20022CE8-E099-42EA-970D-C2D9E5CD411B}" type="presParOf" srcId="{E3982BA4-E047-49D9-9AFF-83A3FEF6FB50}" destId="{307F0B0C-8A5B-4E1C-8756-63C8871E09AE}" srcOrd="0" destOrd="0" presId="urn:microsoft.com/office/officeart/2008/layout/VerticalCurvedList"/>
    <dgm:cxn modelId="{3A1FA2F1-1D48-4D5C-8D60-E4ED800A06DF}" type="presParOf" srcId="{269F8EBC-E700-4F48-8290-807A066179DE}" destId="{1E8072F1-5FCA-41F9-93A9-A2AC194D0A50}" srcOrd="3" destOrd="0" presId="urn:microsoft.com/office/officeart/2008/layout/VerticalCurvedList"/>
    <dgm:cxn modelId="{7C512933-1196-487E-9470-EA55A09D183E}" type="presParOf" srcId="{269F8EBC-E700-4F48-8290-807A066179DE}" destId="{F5A8D62D-30D7-4BD4-8B2A-79D3168528B4}" srcOrd="4" destOrd="0" presId="urn:microsoft.com/office/officeart/2008/layout/VerticalCurvedList"/>
    <dgm:cxn modelId="{B039DFCE-0337-4601-A141-36938B93C4DD}" type="presParOf" srcId="{F5A8D62D-30D7-4BD4-8B2A-79D3168528B4}" destId="{88D886ED-AB59-46ED-93AC-284C25949E98}" srcOrd="0" destOrd="0" presId="urn:microsoft.com/office/officeart/2008/layout/VerticalCurvedList"/>
    <dgm:cxn modelId="{4640C4ED-0DA3-4BD3-8F81-D9C9C46A5379}" type="presParOf" srcId="{269F8EBC-E700-4F48-8290-807A066179DE}" destId="{187FCE85-1F93-4936-A273-5862F9C0320C}" srcOrd="5" destOrd="0" presId="urn:microsoft.com/office/officeart/2008/layout/VerticalCurvedList"/>
    <dgm:cxn modelId="{2DB1665B-1F16-4A5B-94C9-81635EEDC21F}" type="presParOf" srcId="{269F8EBC-E700-4F48-8290-807A066179DE}" destId="{09D5AA79-956E-4B55-A6AB-D7AC9060F217}" srcOrd="6" destOrd="0" presId="urn:microsoft.com/office/officeart/2008/layout/VerticalCurvedList"/>
    <dgm:cxn modelId="{B351727D-2D97-43DA-AD95-9538DDFF0417}" type="presParOf" srcId="{09D5AA79-956E-4B55-A6AB-D7AC9060F217}" destId="{6142B7FB-29BB-49E4-80A6-A4FE0E110D73}" srcOrd="0" destOrd="0" presId="urn:microsoft.com/office/officeart/2008/layout/VerticalCurvedList"/>
    <dgm:cxn modelId="{00795F3E-7506-4674-8626-674176BDD912}" type="presParOf" srcId="{269F8EBC-E700-4F48-8290-807A066179DE}" destId="{01A1446A-9FEE-4DC3-8C31-1736831882E2}" srcOrd="7" destOrd="0" presId="urn:microsoft.com/office/officeart/2008/layout/VerticalCurvedList"/>
    <dgm:cxn modelId="{AD22AFEE-09AE-459C-A0E0-49870D4F5AA3}" type="presParOf" srcId="{269F8EBC-E700-4F48-8290-807A066179DE}" destId="{91CCE802-A4C2-4F68-8AD7-D78C392F190C}" srcOrd="8" destOrd="0" presId="urn:microsoft.com/office/officeart/2008/layout/VerticalCurvedList"/>
    <dgm:cxn modelId="{AA491E8C-3939-4024-886E-755F4074647F}" type="presParOf" srcId="{91CCE802-A4C2-4F68-8AD7-D78C392F190C}" destId="{F3D99F60-E326-4CD9-93DB-1316FCB537D0}" srcOrd="0" destOrd="0" presId="urn:microsoft.com/office/officeart/2008/layout/VerticalCurvedList"/>
    <dgm:cxn modelId="{2DDC97E7-A8CC-47B2-BD88-49BCC60FA491}" type="presParOf" srcId="{269F8EBC-E700-4F48-8290-807A066179DE}" destId="{260DB4D6-7B92-443E-83B7-F629E231FD45}" srcOrd="9" destOrd="0" presId="urn:microsoft.com/office/officeart/2008/layout/VerticalCurvedList"/>
    <dgm:cxn modelId="{88442449-3248-4A1F-AEC6-EED23A9A0151}" type="presParOf" srcId="{269F8EBC-E700-4F48-8290-807A066179DE}" destId="{D583F414-899A-4F58-B923-04CDFA666DD9}" srcOrd="10" destOrd="0" presId="urn:microsoft.com/office/officeart/2008/layout/VerticalCurvedList"/>
    <dgm:cxn modelId="{57D7D20F-B5BA-403E-81A3-F50A35F20351}" type="presParOf" srcId="{D583F414-899A-4F58-B923-04CDFA666DD9}" destId="{6CE9D54D-C104-4B0C-9AB1-3DE4DF724F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ACA3D-CF22-4FA2-A990-03B026BADDC0}">
      <dsp:nvSpPr>
        <dsp:cNvPr id="0" name=""/>
        <dsp:cNvSpPr/>
      </dsp:nvSpPr>
      <dsp:spPr>
        <a:xfrm>
          <a:off x="-7755416" y="-1184976"/>
          <a:ext cx="9227952" cy="9227952"/>
        </a:xfrm>
        <a:prstGeom prst="blockArc">
          <a:avLst>
            <a:gd name="adj1" fmla="val 18900000"/>
            <a:gd name="adj2" fmla="val 2700000"/>
            <a:gd name="adj3" fmla="val 234"/>
          </a:avLst>
        </a:pr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05F5D5-E2EE-4A7F-BC31-A884A5A71A2E}">
      <dsp:nvSpPr>
        <dsp:cNvPr id="0" name=""/>
        <dsp:cNvSpPr/>
      </dsp:nvSpPr>
      <dsp:spPr>
        <a:xfrm>
          <a:off x="642720" y="428487"/>
          <a:ext cx="9265564" cy="85752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66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Medir Impactos, Dependencias, Riesgos </a:t>
          </a:r>
          <a:r>
            <a:rPr lang="es-ES" sz="2900" kern="1200"/>
            <a:t>y Oportunidades</a:t>
          </a:r>
          <a:endParaRPr lang="es-CO" sz="2900" kern="1200" dirty="0"/>
        </a:p>
      </dsp:txBody>
      <dsp:txXfrm>
        <a:off x="642720" y="428487"/>
        <a:ext cx="9265564" cy="857524"/>
      </dsp:txXfrm>
    </dsp:sp>
    <dsp:sp modelId="{307F0B0C-8A5B-4E1C-8756-63C8871E09AE}">
      <dsp:nvSpPr>
        <dsp:cNvPr id="0" name=""/>
        <dsp:cNvSpPr/>
      </dsp:nvSpPr>
      <dsp:spPr>
        <a:xfrm>
          <a:off x="106768" y="321297"/>
          <a:ext cx="1071905" cy="10719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8072F1-5FCA-41F9-93A9-A2AC194D0A50}">
      <dsp:nvSpPr>
        <dsp:cNvPr id="0" name=""/>
        <dsp:cNvSpPr/>
      </dsp:nvSpPr>
      <dsp:spPr>
        <a:xfrm>
          <a:off x="1257197" y="1714362"/>
          <a:ext cx="8651087" cy="857524"/>
        </a:xfrm>
        <a:prstGeom prst="rect">
          <a:avLst/>
        </a:prstGeom>
        <a:solidFill>
          <a:schemeClr val="accent3">
            <a:hueOff val="-857445"/>
            <a:satOff val="5217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66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Innovación</a:t>
          </a:r>
          <a:endParaRPr lang="es-CO" sz="2900" kern="1200" dirty="0"/>
        </a:p>
      </dsp:txBody>
      <dsp:txXfrm>
        <a:off x="1257197" y="1714362"/>
        <a:ext cx="8651087" cy="857524"/>
      </dsp:txXfrm>
    </dsp:sp>
    <dsp:sp modelId="{88D886ED-AB59-46ED-93AC-284C25949E98}">
      <dsp:nvSpPr>
        <dsp:cNvPr id="0" name=""/>
        <dsp:cNvSpPr/>
      </dsp:nvSpPr>
      <dsp:spPr>
        <a:xfrm>
          <a:off x="721244" y="1607172"/>
          <a:ext cx="1071905" cy="10719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857445"/>
              <a:satOff val="5217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FCE85-1F93-4936-A273-5862F9C0320C}">
      <dsp:nvSpPr>
        <dsp:cNvPr id="0" name=""/>
        <dsp:cNvSpPr/>
      </dsp:nvSpPr>
      <dsp:spPr>
        <a:xfrm>
          <a:off x="1445792" y="3000237"/>
          <a:ext cx="8462492" cy="857524"/>
        </a:xfrm>
        <a:prstGeom prst="rect">
          <a:avLst/>
        </a:prstGeom>
        <a:solidFill>
          <a:schemeClr val="accent3">
            <a:hueOff val="-1714891"/>
            <a:satOff val="10435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66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Propuesta de Valor </a:t>
          </a:r>
          <a:endParaRPr lang="es-CO" sz="2900" kern="1200" dirty="0"/>
        </a:p>
      </dsp:txBody>
      <dsp:txXfrm>
        <a:off x="1445792" y="3000237"/>
        <a:ext cx="8462492" cy="857524"/>
      </dsp:txXfrm>
    </dsp:sp>
    <dsp:sp modelId="{6142B7FB-29BB-49E4-80A6-A4FE0E110D73}">
      <dsp:nvSpPr>
        <dsp:cNvPr id="0" name=""/>
        <dsp:cNvSpPr/>
      </dsp:nvSpPr>
      <dsp:spPr>
        <a:xfrm>
          <a:off x="909839" y="2893047"/>
          <a:ext cx="1071905" cy="10719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1714891"/>
              <a:satOff val="10435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A1446A-9FEE-4DC3-8C31-1736831882E2}">
      <dsp:nvSpPr>
        <dsp:cNvPr id="0" name=""/>
        <dsp:cNvSpPr/>
      </dsp:nvSpPr>
      <dsp:spPr>
        <a:xfrm>
          <a:off x="1257197" y="4286112"/>
          <a:ext cx="8651087" cy="857524"/>
        </a:xfrm>
        <a:prstGeom prst="rect">
          <a:avLst/>
        </a:prstGeom>
        <a:solidFill>
          <a:schemeClr val="accent3">
            <a:hueOff val="-2572336"/>
            <a:satOff val="15652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66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Modelo de Negocios</a:t>
          </a:r>
          <a:endParaRPr lang="es-CO" sz="2900" kern="1200" dirty="0"/>
        </a:p>
      </dsp:txBody>
      <dsp:txXfrm>
        <a:off x="1257197" y="4286112"/>
        <a:ext cx="8651087" cy="857524"/>
      </dsp:txXfrm>
    </dsp:sp>
    <dsp:sp modelId="{F3D99F60-E326-4CD9-93DB-1316FCB537D0}">
      <dsp:nvSpPr>
        <dsp:cNvPr id="0" name=""/>
        <dsp:cNvSpPr/>
      </dsp:nvSpPr>
      <dsp:spPr>
        <a:xfrm>
          <a:off x="721244" y="4178922"/>
          <a:ext cx="1071905" cy="10719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2572336"/>
              <a:satOff val="15652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0DB4D6-7B92-443E-83B7-F629E231FD45}">
      <dsp:nvSpPr>
        <dsp:cNvPr id="0" name=""/>
        <dsp:cNvSpPr/>
      </dsp:nvSpPr>
      <dsp:spPr>
        <a:xfrm>
          <a:off x="642720" y="5571987"/>
          <a:ext cx="9265564" cy="857524"/>
        </a:xfrm>
        <a:prstGeom prst="rect">
          <a:avLst/>
        </a:prstGeom>
        <a:solidFill>
          <a:schemeClr val="accent3">
            <a:hueOff val="-3429781"/>
            <a:satOff val="20869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66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Trazabilidad y Transparencia</a:t>
          </a:r>
          <a:endParaRPr lang="es-CO" sz="2900" kern="1200" dirty="0"/>
        </a:p>
      </dsp:txBody>
      <dsp:txXfrm>
        <a:off x="642720" y="5571987"/>
        <a:ext cx="9265564" cy="857524"/>
      </dsp:txXfrm>
    </dsp:sp>
    <dsp:sp modelId="{6CE9D54D-C104-4B0C-9AB1-3DE4DF724FAC}">
      <dsp:nvSpPr>
        <dsp:cNvPr id="0" name=""/>
        <dsp:cNvSpPr/>
      </dsp:nvSpPr>
      <dsp:spPr>
        <a:xfrm>
          <a:off x="106768" y="5464797"/>
          <a:ext cx="1071905" cy="10719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3429781"/>
              <a:satOff val="20869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63F9C6-ABB9-4B89-9C89-3CDE708D749A}">
      <dsp:nvSpPr>
        <dsp:cNvPr id="0" name=""/>
        <dsp:cNvSpPr/>
      </dsp:nvSpPr>
      <dsp:spPr>
        <a:xfrm>
          <a:off x="227680" y="10886"/>
          <a:ext cx="9679239" cy="1409666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22378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Bioeconomía</a:t>
          </a:r>
        </a:p>
      </dsp:txBody>
      <dsp:txXfrm>
        <a:off x="227680" y="363303"/>
        <a:ext cx="9326823" cy="704833"/>
      </dsp:txXfrm>
    </dsp:sp>
    <dsp:sp modelId="{B29A5002-BFE2-4222-82B6-EE8A33A1D0F6}">
      <dsp:nvSpPr>
        <dsp:cNvPr id="0" name=""/>
        <dsp:cNvSpPr/>
      </dsp:nvSpPr>
      <dsp:spPr>
        <a:xfrm>
          <a:off x="227680" y="1097942"/>
          <a:ext cx="2981205" cy="27155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100" kern="1200" dirty="0"/>
            <a:t>* </a:t>
          </a:r>
          <a:r>
            <a:rPr lang="es-CO" sz="3100" i="1" kern="1200" dirty="0"/>
            <a:t>Circularidad</a:t>
          </a:r>
          <a:r>
            <a:rPr lang="es-CO" sz="3100" kern="1200" dirty="0"/>
            <a:t> – Bioeconomía Circular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100" kern="1200" dirty="0"/>
            <a:t>* Bioeconomía de la Biodiversidad</a:t>
          </a:r>
        </a:p>
      </dsp:txBody>
      <dsp:txXfrm>
        <a:off x="227680" y="1097942"/>
        <a:ext cx="2981205" cy="2715535"/>
      </dsp:txXfrm>
    </dsp:sp>
    <dsp:sp modelId="{5734F53F-F74E-491C-A41A-EC02ED04D275}">
      <dsp:nvSpPr>
        <dsp:cNvPr id="0" name=""/>
        <dsp:cNvSpPr/>
      </dsp:nvSpPr>
      <dsp:spPr>
        <a:xfrm>
          <a:off x="3208885" y="480775"/>
          <a:ext cx="6698033" cy="1409666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-494707"/>
            <a:satOff val="-2845"/>
            <a:lumOff val="-225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22378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Economías Basadas en la Naturaleza</a:t>
          </a:r>
        </a:p>
      </dsp:txBody>
      <dsp:txXfrm>
        <a:off x="3208885" y="833192"/>
        <a:ext cx="6345617" cy="704833"/>
      </dsp:txXfrm>
    </dsp:sp>
    <dsp:sp modelId="{82077EF6-6D12-470D-92F5-6A00BDEAD668}">
      <dsp:nvSpPr>
        <dsp:cNvPr id="0" name=""/>
        <dsp:cNvSpPr/>
      </dsp:nvSpPr>
      <dsp:spPr>
        <a:xfrm>
          <a:off x="3208885" y="1567830"/>
          <a:ext cx="2981205" cy="27155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-494707"/>
              <a:satOff val="-2845"/>
              <a:lumOff val="-2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100" kern="1200" dirty="0"/>
            <a:t>Soluciones Basadas en la Naturaleza con aporte económico</a:t>
          </a:r>
        </a:p>
      </dsp:txBody>
      <dsp:txXfrm>
        <a:off x="3208885" y="1567830"/>
        <a:ext cx="2981205" cy="2715535"/>
      </dsp:txXfrm>
    </dsp:sp>
    <dsp:sp modelId="{AB87538F-F8AB-4195-B86B-0A163940E2DC}">
      <dsp:nvSpPr>
        <dsp:cNvPr id="0" name=""/>
        <dsp:cNvSpPr/>
      </dsp:nvSpPr>
      <dsp:spPr>
        <a:xfrm>
          <a:off x="6190091" y="950663"/>
          <a:ext cx="3716828" cy="1409666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-989414"/>
            <a:satOff val="-5690"/>
            <a:lumOff val="-451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22378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 err="1"/>
            <a:t>Biomímesis</a:t>
          </a:r>
          <a:endParaRPr lang="es-CO" sz="2000" b="1" kern="1200" dirty="0"/>
        </a:p>
      </dsp:txBody>
      <dsp:txXfrm>
        <a:off x="6190091" y="1303080"/>
        <a:ext cx="3364412" cy="704833"/>
      </dsp:txXfrm>
    </dsp:sp>
    <dsp:sp modelId="{8E3D398E-2F99-4142-AA81-28F204A57840}">
      <dsp:nvSpPr>
        <dsp:cNvPr id="0" name=""/>
        <dsp:cNvSpPr/>
      </dsp:nvSpPr>
      <dsp:spPr>
        <a:xfrm>
          <a:off x="6190091" y="2037719"/>
          <a:ext cx="2981205" cy="2675794"/>
        </a:xfrm>
        <a:prstGeom prst="rect">
          <a:avLst/>
        </a:prstGeom>
        <a:noFill/>
        <a:ln w="15875" cap="flat" cmpd="sng" algn="ctr">
          <a:solidFill>
            <a:schemeClr val="accent4">
              <a:hueOff val="-989414"/>
              <a:satOff val="-5690"/>
              <a:lumOff val="-45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100" kern="1200" dirty="0"/>
            <a:t>Imitando la Naturaleza</a:t>
          </a:r>
        </a:p>
      </dsp:txBody>
      <dsp:txXfrm>
        <a:off x="6190091" y="2037719"/>
        <a:ext cx="2981205" cy="26757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ACA3D-CF22-4FA2-A990-03B026BADDC0}">
      <dsp:nvSpPr>
        <dsp:cNvPr id="0" name=""/>
        <dsp:cNvSpPr/>
      </dsp:nvSpPr>
      <dsp:spPr>
        <a:xfrm>
          <a:off x="-7755416" y="-1184976"/>
          <a:ext cx="9227952" cy="9227952"/>
        </a:xfrm>
        <a:prstGeom prst="blockArc">
          <a:avLst>
            <a:gd name="adj1" fmla="val 18900000"/>
            <a:gd name="adj2" fmla="val 2700000"/>
            <a:gd name="adj3" fmla="val 234"/>
          </a:avLst>
        </a:pr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05F5D5-E2EE-4A7F-BC31-A884A5A71A2E}">
      <dsp:nvSpPr>
        <dsp:cNvPr id="0" name=""/>
        <dsp:cNvSpPr/>
      </dsp:nvSpPr>
      <dsp:spPr>
        <a:xfrm>
          <a:off x="642720" y="428487"/>
          <a:ext cx="9265564" cy="85752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66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Medir Impactos, Dependencias, Riesgos </a:t>
          </a:r>
          <a:r>
            <a:rPr lang="es-ES" sz="2900" kern="1200"/>
            <a:t>y Oportunidades</a:t>
          </a:r>
          <a:endParaRPr lang="es-CO" sz="2900" kern="1200" dirty="0"/>
        </a:p>
      </dsp:txBody>
      <dsp:txXfrm>
        <a:off x="642720" y="428487"/>
        <a:ext cx="9265564" cy="857524"/>
      </dsp:txXfrm>
    </dsp:sp>
    <dsp:sp modelId="{307F0B0C-8A5B-4E1C-8756-63C8871E09AE}">
      <dsp:nvSpPr>
        <dsp:cNvPr id="0" name=""/>
        <dsp:cNvSpPr/>
      </dsp:nvSpPr>
      <dsp:spPr>
        <a:xfrm>
          <a:off x="106768" y="321297"/>
          <a:ext cx="1071905" cy="10719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8072F1-5FCA-41F9-93A9-A2AC194D0A50}">
      <dsp:nvSpPr>
        <dsp:cNvPr id="0" name=""/>
        <dsp:cNvSpPr/>
      </dsp:nvSpPr>
      <dsp:spPr>
        <a:xfrm>
          <a:off x="1257197" y="1714362"/>
          <a:ext cx="8651087" cy="857524"/>
        </a:xfrm>
        <a:prstGeom prst="rect">
          <a:avLst/>
        </a:prstGeom>
        <a:solidFill>
          <a:schemeClr val="accent3">
            <a:hueOff val="-857445"/>
            <a:satOff val="5217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66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Innovación</a:t>
          </a:r>
          <a:endParaRPr lang="es-CO" sz="2900" kern="1200" dirty="0"/>
        </a:p>
      </dsp:txBody>
      <dsp:txXfrm>
        <a:off x="1257197" y="1714362"/>
        <a:ext cx="8651087" cy="857524"/>
      </dsp:txXfrm>
    </dsp:sp>
    <dsp:sp modelId="{88D886ED-AB59-46ED-93AC-284C25949E98}">
      <dsp:nvSpPr>
        <dsp:cNvPr id="0" name=""/>
        <dsp:cNvSpPr/>
      </dsp:nvSpPr>
      <dsp:spPr>
        <a:xfrm>
          <a:off x="721244" y="1607172"/>
          <a:ext cx="1071905" cy="10719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857445"/>
              <a:satOff val="5217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FCE85-1F93-4936-A273-5862F9C0320C}">
      <dsp:nvSpPr>
        <dsp:cNvPr id="0" name=""/>
        <dsp:cNvSpPr/>
      </dsp:nvSpPr>
      <dsp:spPr>
        <a:xfrm>
          <a:off x="1445792" y="3000237"/>
          <a:ext cx="8462492" cy="857524"/>
        </a:xfrm>
        <a:prstGeom prst="rect">
          <a:avLst/>
        </a:prstGeom>
        <a:solidFill>
          <a:schemeClr val="accent3">
            <a:hueOff val="-1714891"/>
            <a:satOff val="10435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66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Propuesta de Valor </a:t>
          </a:r>
          <a:endParaRPr lang="es-CO" sz="2900" kern="1200" dirty="0"/>
        </a:p>
      </dsp:txBody>
      <dsp:txXfrm>
        <a:off x="1445792" y="3000237"/>
        <a:ext cx="8462492" cy="857524"/>
      </dsp:txXfrm>
    </dsp:sp>
    <dsp:sp modelId="{6142B7FB-29BB-49E4-80A6-A4FE0E110D73}">
      <dsp:nvSpPr>
        <dsp:cNvPr id="0" name=""/>
        <dsp:cNvSpPr/>
      </dsp:nvSpPr>
      <dsp:spPr>
        <a:xfrm>
          <a:off x="909839" y="2893047"/>
          <a:ext cx="1071905" cy="10719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1714891"/>
              <a:satOff val="10435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A1446A-9FEE-4DC3-8C31-1736831882E2}">
      <dsp:nvSpPr>
        <dsp:cNvPr id="0" name=""/>
        <dsp:cNvSpPr/>
      </dsp:nvSpPr>
      <dsp:spPr>
        <a:xfrm>
          <a:off x="1257197" y="4286112"/>
          <a:ext cx="8651087" cy="857524"/>
        </a:xfrm>
        <a:prstGeom prst="rect">
          <a:avLst/>
        </a:prstGeom>
        <a:solidFill>
          <a:schemeClr val="accent3">
            <a:hueOff val="-2572336"/>
            <a:satOff val="15652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66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Modelo de Negocios</a:t>
          </a:r>
          <a:endParaRPr lang="es-CO" sz="2900" kern="1200" dirty="0"/>
        </a:p>
      </dsp:txBody>
      <dsp:txXfrm>
        <a:off x="1257197" y="4286112"/>
        <a:ext cx="8651087" cy="857524"/>
      </dsp:txXfrm>
    </dsp:sp>
    <dsp:sp modelId="{F3D99F60-E326-4CD9-93DB-1316FCB537D0}">
      <dsp:nvSpPr>
        <dsp:cNvPr id="0" name=""/>
        <dsp:cNvSpPr/>
      </dsp:nvSpPr>
      <dsp:spPr>
        <a:xfrm>
          <a:off x="721244" y="4178922"/>
          <a:ext cx="1071905" cy="10719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2572336"/>
              <a:satOff val="15652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0DB4D6-7B92-443E-83B7-F629E231FD45}">
      <dsp:nvSpPr>
        <dsp:cNvPr id="0" name=""/>
        <dsp:cNvSpPr/>
      </dsp:nvSpPr>
      <dsp:spPr>
        <a:xfrm>
          <a:off x="642720" y="5571987"/>
          <a:ext cx="9265564" cy="857524"/>
        </a:xfrm>
        <a:prstGeom prst="rect">
          <a:avLst/>
        </a:prstGeom>
        <a:solidFill>
          <a:schemeClr val="accent3">
            <a:hueOff val="-3429781"/>
            <a:satOff val="20869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66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Trazabilidad y Transparencia</a:t>
          </a:r>
          <a:endParaRPr lang="es-CO" sz="2900" kern="1200" dirty="0"/>
        </a:p>
      </dsp:txBody>
      <dsp:txXfrm>
        <a:off x="642720" y="5571987"/>
        <a:ext cx="9265564" cy="857524"/>
      </dsp:txXfrm>
    </dsp:sp>
    <dsp:sp modelId="{6CE9D54D-C104-4B0C-9AB1-3DE4DF724FAC}">
      <dsp:nvSpPr>
        <dsp:cNvPr id="0" name=""/>
        <dsp:cNvSpPr/>
      </dsp:nvSpPr>
      <dsp:spPr>
        <a:xfrm>
          <a:off x="106768" y="5464797"/>
          <a:ext cx="1071905" cy="10719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3429781"/>
              <a:satOff val="20869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s-CO" spc="-5"/>
              <a:t>I</a:t>
            </a:r>
            <a:r>
              <a:rPr lang="es-CO" spc="5"/>
              <a:t>m</a:t>
            </a:r>
            <a:r>
              <a:rPr lang="es-CO" spc="-5"/>
              <a:t>á</a:t>
            </a:r>
            <a:r>
              <a:rPr lang="es-CO" spc="-10"/>
              <a:t>g</a:t>
            </a:r>
            <a:r>
              <a:rPr lang="es-CO" spc="-5"/>
              <a:t>e</a:t>
            </a:r>
            <a:r>
              <a:rPr lang="es-CO" spc="-10"/>
              <a:t>n</a:t>
            </a:r>
            <a:r>
              <a:rPr lang="es-CO" spc="-5"/>
              <a:t>es:</a:t>
            </a:r>
            <a:r>
              <a:rPr lang="es-CO" spc="-30"/>
              <a:t> </a:t>
            </a:r>
            <a:r>
              <a:rPr lang="es-CO" spc="-5"/>
              <a:t>2</a:t>
            </a:r>
            <a:r>
              <a:rPr lang="es-CO" spc="-10"/>
              <a:t>4</a:t>
            </a:r>
            <a:r>
              <a:rPr lang="es-CO" spc="-5"/>
              <a:t>s</a:t>
            </a:r>
            <a:r>
              <a:rPr lang="es-CO" spc="-10"/>
              <a:t>li</a:t>
            </a:r>
            <a:r>
              <a:rPr lang="es-CO" spc="-5"/>
              <a:t>d</a:t>
            </a:r>
            <a:r>
              <a:rPr lang="es-CO" spc="-10"/>
              <a:t>e</a:t>
            </a:r>
            <a:r>
              <a:rPr lang="es-CO" spc="-5"/>
              <a:t>s</a:t>
            </a:r>
            <a:endParaRPr lang="es-CO" spc="-5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0571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s-CO" spc="-5"/>
              <a:t>I</a:t>
            </a:r>
            <a:r>
              <a:rPr lang="es-CO" spc="5"/>
              <a:t>m</a:t>
            </a:r>
            <a:r>
              <a:rPr lang="es-CO" spc="-5"/>
              <a:t>á</a:t>
            </a:r>
            <a:r>
              <a:rPr lang="es-CO" spc="-10"/>
              <a:t>g</a:t>
            </a:r>
            <a:r>
              <a:rPr lang="es-CO" spc="-5"/>
              <a:t>e</a:t>
            </a:r>
            <a:r>
              <a:rPr lang="es-CO" spc="-10"/>
              <a:t>n</a:t>
            </a:r>
            <a:r>
              <a:rPr lang="es-CO" spc="-5"/>
              <a:t>es:</a:t>
            </a:r>
            <a:r>
              <a:rPr lang="es-CO" spc="-30"/>
              <a:t> </a:t>
            </a:r>
            <a:r>
              <a:rPr lang="es-CO" spc="-5"/>
              <a:t>2</a:t>
            </a:r>
            <a:r>
              <a:rPr lang="es-CO" spc="-10"/>
              <a:t>4</a:t>
            </a:r>
            <a:r>
              <a:rPr lang="es-CO" spc="-5"/>
              <a:t>s</a:t>
            </a:r>
            <a:r>
              <a:rPr lang="es-CO" spc="-10"/>
              <a:t>li</a:t>
            </a:r>
            <a:r>
              <a:rPr lang="es-CO" spc="-5"/>
              <a:t>d</a:t>
            </a:r>
            <a:r>
              <a:rPr lang="es-CO" spc="-10"/>
              <a:t>e</a:t>
            </a:r>
            <a:r>
              <a:rPr lang="es-CO" spc="-5"/>
              <a:t>s</a:t>
            </a:r>
            <a:endParaRPr lang="es-CO" spc="-5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2141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s-CO" spc="-5"/>
              <a:t>I</a:t>
            </a:r>
            <a:r>
              <a:rPr lang="es-CO" spc="5"/>
              <a:t>m</a:t>
            </a:r>
            <a:r>
              <a:rPr lang="es-CO" spc="-5"/>
              <a:t>á</a:t>
            </a:r>
            <a:r>
              <a:rPr lang="es-CO" spc="-10"/>
              <a:t>g</a:t>
            </a:r>
            <a:r>
              <a:rPr lang="es-CO" spc="-5"/>
              <a:t>e</a:t>
            </a:r>
            <a:r>
              <a:rPr lang="es-CO" spc="-10"/>
              <a:t>n</a:t>
            </a:r>
            <a:r>
              <a:rPr lang="es-CO" spc="-5"/>
              <a:t>es:</a:t>
            </a:r>
            <a:r>
              <a:rPr lang="es-CO" spc="-30"/>
              <a:t> </a:t>
            </a:r>
            <a:r>
              <a:rPr lang="es-CO" spc="-5"/>
              <a:t>2</a:t>
            </a:r>
            <a:r>
              <a:rPr lang="es-CO" spc="-10"/>
              <a:t>4</a:t>
            </a:r>
            <a:r>
              <a:rPr lang="es-CO" spc="-5"/>
              <a:t>s</a:t>
            </a:r>
            <a:r>
              <a:rPr lang="es-CO" spc="-10"/>
              <a:t>li</a:t>
            </a:r>
            <a:r>
              <a:rPr lang="es-CO" spc="-5"/>
              <a:t>d</a:t>
            </a:r>
            <a:r>
              <a:rPr lang="es-CO" spc="-10"/>
              <a:t>e</a:t>
            </a:r>
            <a:r>
              <a:rPr lang="es-CO" spc="-5"/>
              <a:t>s</a:t>
            </a:r>
            <a:endParaRPr lang="es-CO" spc="-5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6353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s-CO" spc="-5"/>
              <a:t>I</a:t>
            </a:r>
            <a:r>
              <a:rPr lang="es-CO" spc="5"/>
              <a:t>m</a:t>
            </a:r>
            <a:r>
              <a:rPr lang="es-CO" spc="-5"/>
              <a:t>á</a:t>
            </a:r>
            <a:r>
              <a:rPr lang="es-CO" spc="-10"/>
              <a:t>g</a:t>
            </a:r>
            <a:r>
              <a:rPr lang="es-CO" spc="-5"/>
              <a:t>e</a:t>
            </a:r>
            <a:r>
              <a:rPr lang="es-CO" spc="-10"/>
              <a:t>n</a:t>
            </a:r>
            <a:r>
              <a:rPr lang="es-CO" spc="-5"/>
              <a:t>es:</a:t>
            </a:r>
            <a:r>
              <a:rPr lang="es-CO" spc="-30"/>
              <a:t> </a:t>
            </a:r>
            <a:r>
              <a:rPr lang="es-CO" spc="-5"/>
              <a:t>2</a:t>
            </a:r>
            <a:r>
              <a:rPr lang="es-CO" spc="-10"/>
              <a:t>4</a:t>
            </a:r>
            <a:r>
              <a:rPr lang="es-CO" spc="-5"/>
              <a:t>s</a:t>
            </a:r>
            <a:r>
              <a:rPr lang="es-CO" spc="-10"/>
              <a:t>li</a:t>
            </a:r>
            <a:r>
              <a:rPr lang="es-CO" spc="-5"/>
              <a:t>d</a:t>
            </a:r>
            <a:r>
              <a:rPr lang="es-CO" spc="-10"/>
              <a:t>e</a:t>
            </a:r>
            <a:r>
              <a:rPr lang="es-CO" spc="-5"/>
              <a:t>s</a:t>
            </a:r>
            <a:endParaRPr lang="es-CO" spc="-5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9029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s-CO" spc="-5"/>
              <a:t>I</a:t>
            </a:r>
            <a:r>
              <a:rPr lang="es-CO" spc="5"/>
              <a:t>m</a:t>
            </a:r>
            <a:r>
              <a:rPr lang="es-CO" spc="-5"/>
              <a:t>á</a:t>
            </a:r>
            <a:r>
              <a:rPr lang="es-CO" spc="-10"/>
              <a:t>g</a:t>
            </a:r>
            <a:r>
              <a:rPr lang="es-CO" spc="-5"/>
              <a:t>e</a:t>
            </a:r>
            <a:r>
              <a:rPr lang="es-CO" spc="-10"/>
              <a:t>n</a:t>
            </a:r>
            <a:r>
              <a:rPr lang="es-CO" spc="-5"/>
              <a:t>es:</a:t>
            </a:r>
            <a:r>
              <a:rPr lang="es-CO" spc="-30"/>
              <a:t> </a:t>
            </a:r>
            <a:r>
              <a:rPr lang="es-CO" spc="-5"/>
              <a:t>2</a:t>
            </a:r>
            <a:r>
              <a:rPr lang="es-CO" spc="-10"/>
              <a:t>4</a:t>
            </a:r>
            <a:r>
              <a:rPr lang="es-CO" spc="-5"/>
              <a:t>s</a:t>
            </a:r>
            <a:r>
              <a:rPr lang="es-CO" spc="-10"/>
              <a:t>li</a:t>
            </a:r>
            <a:r>
              <a:rPr lang="es-CO" spc="-5"/>
              <a:t>d</a:t>
            </a:r>
            <a:r>
              <a:rPr lang="es-CO" spc="-10"/>
              <a:t>e</a:t>
            </a:r>
            <a:r>
              <a:rPr lang="es-CO" spc="-5"/>
              <a:t>s</a:t>
            </a:r>
            <a:endParaRPr lang="es-CO" spc="-5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5276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s-CO" spc="-5"/>
              <a:t>I</a:t>
            </a:r>
            <a:r>
              <a:rPr lang="es-CO" spc="5"/>
              <a:t>m</a:t>
            </a:r>
            <a:r>
              <a:rPr lang="es-CO" spc="-5"/>
              <a:t>á</a:t>
            </a:r>
            <a:r>
              <a:rPr lang="es-CO" spc="-10"/>
              <a:t>g</a:t>
            </a:r>
            <a:r>
              <a:rPr lang="es-CO" spc="-5"/>
              <a:t>e</a:t>
            </a:r>
            <a:r>
              <a:rPr lang="es-CO" spc="-10"/>
              <a:t>n</a:t>
            </a:r>
            <a:r>
              <a:rPr lang="es-CO" spc="-5"/>
              <a:t>es:</a:t>
            </a:r>
            <a:r>
              <a:rPr lang="es-CO" spc="-30"/>
              <a:t> </a:t>
            </a:r>
            <a:r>
              <a:rPr lang="es-CO" spc="-5"/>
              <a:t>2</a:t>
            </a:r>
            <a:r>
              <a:rPr lang="es-CO" spc="-10"/>
              <a:t>4</a:t>
            </a:r>
            <a:r>
              <a:rPr lang="es-CO" spc="-5"/>
              <a:t>s</a:t>
            </a:r>
            <a:r>
              <a:rPr lang="es-CO" spc="-10"/>
              <a:t>li</a:t>
            </a:r>
            <a:r>
              <a:rPr lang="es-CO" spc="-5"/>
              <a:t>d</a:t>
            </a:r>
            <a:r>
              <a:rPr lang="es-CO" spc="-10"/>
              <a:t>e</a:t>
            </a:r>
            <a:r>
              <a:rPr lang="es-CO" spc="-5"/>
              <a:t>s</a:t>
            </a:r>
            <a:endParaRPr lang="es-CO" spc="-5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7609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s-CO" spc="-5"/>
              <a:t>I</a:t>
            </a:r>
            <a:r>
              <a:rPr lang="es-CO" spc="5"/>
              <a:t>m</a:t>
            </a:r>
            <a:r>
              <a:rPr lang="es-CO" spc="-5"/>
              <a:t>á</a:t>
            </a:r>
            <a:r>
              <a:rPr lang="es-CO" spc="-10"/>
              <a:t>g</a:t>
            </a:r>
            <a:r>
              <a:rPr lang="es-CO" spc="-5"/>
              <a:t>e</a:t>
            </a:r>
            <a:r>
              <a:rPr lang="es-CO" spc="-10"/>
              <a:t>n</a:t>
            </a:r>
            <a:r>
              <a:rPr lang="es-CO" spc="-5"/>
              <a:t>es:</a:t>
            </a:r>
            <a:r>
              <a:rPr lang="es-CO" spc="-30"/>
              <a:t> </a:t>
            </a:r>
            <a:r>
              <a:rPr lang="es-CO" spc="-5"/>
              <a:t>2</a:t>
            </a:r>
            <a:r>
              <a:rPr lang="es-CO" spc="-10"/>
              <a:t>4</a:t>
            </a:r>
            <a:r>
              <a:rPr lang="es-CO" spc="-5"/>
              <a:t>s</a:t>
            </a:r>
            <a:r>
              <a:rPr lang="es-CO" spc="-10"/>
              <a:t>li</a:t>
            </a:r>
            <a:r>
              <a:rPr lang="es-CO" spc="-5"/>
              <a:t>d</a:t>
            </a:r>
            <a:r>
              <a:rPr lang="es-CO" spc="-10"/>
              <a:t>e</a:t>
            </a:r>
            <a:r>
              <a:rPr lang="es-CO" spc="-5"/>
              <a:t>s</a:t>
            </a:r>
            <a:endParaRPr lang="es-CO" spc="-5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6264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s-CO" spc="-5"/>
              <a:t>I</a:t>
            </a:r>
            <a:r>
              <a:rPr lang="es-CO" spc="5"/>
              <a:t>m</a:t>
            </a:r>
            <a:r>
              <a:rPr lang="es-CO" spc="-5"/>
              <a:t>á</a:t>
            </a:r>
            <a:r>
              <a:rPr lang="es-CO" spc="-10"/>
              <a:t>g</a:t>
            </a:r>
            <a:r>
              <a:rPr lang="es-CO" spc="-5"/>
              <a:t>e</a:t>
            </a:r>
            <a:r>
              <a:rPr lang="es-CO" spc="-10"/>
              <a:t>n</a:t>
            </a:r>
            <a:r>
              <a:rPr lang="es-CO" spc="-5"/>
              <a:t>es:</a:t>
            </a:r>
            <a:r>
              <a:rPr lang="es-CO" spc="-30"/>
              <a:t> </a:t>
            </a:r>
            <a:r>
              <a:rPr lang="es-CO" spc="-5"/>
              <a:t>2</a:t>
            </a:r>
            <a:r>
              <a:rPr lang="es-CO" spc="-10"/>
              <a:t>4</a:t>
            </a:r>
            <a:r>
              <a:rPr lang="es-CO" spc="-5"/>
              <a:t>s</a:t>
            </a:r>
            <a:r>
              <a:rPr lang="es-CO" spc="-10"/>
              <a:t>li</a:t>
            </a:r>
            <a:r>
              <a:rPr lang="es-CO" spc="-5"/>
              <a:t>d</a:t>
            </a:r>
            <a:r>
              <a:rPr lang="es-CO" spc="-10"/>
              <a:t>e</a:t>
            </a:r>
            <a:r>
              <a:rPr lang="es-CO" spc="-5"/>
              <a:t>s</a:t>
            </a:r>
            <a:endParaRPr lang="es-CO" spc="-5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7033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s-CO" spc="-5"/>
              <a:t>I</a:t>
            </a:r>
            <a:r>
              <a:rPr lang="es-CO" spc="5"/>
              <a:t>m</a:t>
            </a:r>
            <a:r>
              <a:rPr lang="es-CO" spc="-5"/>
              <a:t>á</a:t>
            </a:r>
            <a:r>
              <a:rPr lang="es-CO" spc="-10"/>
              <a:t>g</a:t>
            </a:r>
            <a:r>
              <a:rPr lang="es-CO" spc="-5"/>
              <a:t>e</a:t>
            </a:r>
            <a:r>
              <a:rPr lang="es-CO" spc="-10"/>
              <a:t>n</a:t>
            </a:r>
            <a:r>
              <a:rPr lang="es-CO" spc="-5"/>
              <a:t>es:</a:t>
            </a:r>
            <a:r>
              <a:rPr lang="es-CO" spc="-30"/>
              <a:t> </a:t>
            </a:r>
            <a:r>
              <a:rPr lang="es-CO" spc="-5"/>
              <a:t>2</a:t>
            </a:r>
            <a:r>
              <a:rPr lang="es-CO" spc="-10"/>
              <a:t>4</a:t>
            </a:r>
            <a:r>
              <a:rPr lang="es-CO" spc="-5"/>
              <a:t>s</a:t>
            </a:r>
            <a:r>
              <a:rPr lang="es-CO" spc="-10"/>
              <a:t>li</a:t>
            </a:r>
            <a:r>
              <a:rPr lang="es-CO" spc="-5"/>
              <a:t>d</a:t>
            </a:r>
            <a:r>
              <a:rPr lang="es-CO" spc="-10"/>
              <a:t>e</a:t>
            </a:r>
            <a:r>
              <a:rPr lang="es-CO" spc="-5"/>
              <a:t>s</a:t>
            </a:r>
            <a:endParaRPr lang="es-CO" spc="-5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75472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1097" y="1494789"/>
            <a:ext cx="10369804" cy="1368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pc="-5" dirty="0"/>
              <a:t>I</a:t>
            </a:r>
            <a:r>
              <a:rPr spc="5" dirty="0"/>
              <a:t>m</a:t>
            </a:r>
            <a:r>
              <a:rPr spc="-5" dirty="0"/>
              <a:t>á</a:t>
            </a:r>
            <a:r>
              <a:rPr spc="-10" dirty="0"/>
              <a:t>g</a:t>
            </a:r>
            <a:r>
              <a:rPr spc="-5" dirty="0"/>
              <a:t>e</a:t>
            </a:r>
            <a:r>
              <a:rPr spc="-10" dirty="0"/>
              <a:t>n</a:t>
            </a:r>
            <a:r>
              <a:rPr spc="-5" dirty="0"/>
              <a:t>es:</a:t>
            </a:r>
            <a:r>
              <a:rPr spc="-30" dirty="0"/>
              <a:t> </a:t>
            </a:r>
            <a:r>
              <a:rPr spc="-5" dirty="0"/>
              <a:t>2</a:t>
            </a:r>
            <a:r>
              <a:rPr spc="-10" dirty="0"/>
              <a:t>4</a:t>
            </a:r>
            <a:r>
              <a:rPr spc="-5" dirty="0"/>
              <a:t>s</a:t>
            </a:r>
            <a:r>
              <a:rPr spc="-10" dirty="0"/>
              <a:t>li</a:t>
            </a:r>
            <a:r>
              <a:rPr spc="-5" dirty="0"/>
              <a:t>d</a:t>
            </a:r>
            <a:r>
              <a:rPr spc="-10" dirty="0"/>
              <a:t>e</a:t>
            </a:r>
            <a:r>
              <a:rPr spc="-5" dirty="0"/>
              <a:t>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5297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pc="-5" dirty="0"/>
              <a:t>I</a:t>
            </a:r>
            <a:r>
              <a:rPr spc="5" dirty="0"/>
              <a:t>m</a:t>
            </a:r>
            <a:r>
              <a:rPr spc="-5" dirty="0"/>
              <a:t>á</a:t>
            </a:r>
            <a:r>
              <a:rPr spc="-10" dirty="0"/>
              <a:t>g</a:t>
            </a:r>
            <a:r>
              <a:rPr spc="-5" dirty="0"/>
              <a:t>e</a:t>
            </a:r>
            <a:r>
              <a:rPr spc="-10" dirty="0"/>
              <a:t>n</a:t>
            </a:r>
            <a:r>
              <a:rPr spc="-5" dirty="0"/>
              <a:t>es:</a:t>
            </a:r>
            <a:r>
              <a:rPr spc="-30" dirty="0"/>
              <a:t> </a:t>
            </a:r>
            <a:r>
              <a:rPr spc="-5" dirty="0"/>
              <a:t>2</a:t>
            </a:r>
            <a:r>
              <a:rPr spc="-10" dirty="0"/>
              <a:t>4</a:t>
            </a:r>
            <a:r>
              <a:rPr spc="-5" dirty="0"/>
              <a:t>s</a:t>
            </a:r>
            <a:r>
              <a:rPr spc="-10" dirty="0"/>
              <a:t>li</a:t>
            </a:r>
            <a:r>
              <a:rPr spc="-5" dirty="0"/>
              <a:t>d</a:t>
            </a:r>
            <a:r>
              <a:rPr spc="-10" dirty="0"/>
              <a:t>e</a:t>
            </a:r>
            <a:r>
              <a:rPr spc="-5" dirty="0"/>
              <a:t>s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6692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s-CO" spc="-5"/>
              <a:t>I</a:t>
            </a:r>
            <a:r>
              <a:rPr lang="es-CO" spc="5"/>
              <a:t>m</a:t>
            </a:r>
            <a:r>
              <a:rPr lang="es-CO" spc="-5"/>
              <a:t>á</a:t>
            </a:r>
            <a:r>
              <a:rPr lang="es-CO" spc="-10"/>
              <a:t>g</a:t>
            </a:r>
            <a:r>
              <a:rPr lang="es-CO" spc="-5"/>
              <a:t>e</a:t>
            </a:r>
            <a:r>
              <a:rPr lang="es-CO" spc="-10"/>
              <a:t>n</a:t>
            </a:r>
            <a:r>
              <a:rPr lang="es-CO" spc="-5"/>
              <a:t>es:</a:t>
            </a:r>
            <a:r>
              <a:rPr lang="es-CO" spc="-30"/>
              <a:t> </a:t>
            </a:r>
            <a:r>
              <a:rPr lang="es-CO" spc="-5"/>
              <a:t>2</a:t>
            </a:r>
            <a:r>
              <a:rPr lang="es-CO" spc="-10"/>
              <a:t>4</a:t>
            </a:r>
            <a:r>
              <a:rPr lang="es-CO" spc="-5"/>
              <a:t>s</a:t>
            </a:r>
            <a:r>
              <a:rPr lang="es-CO" spc="-10"/>
              <a:t>li</a:t>
            </a:r>
            <a:r>
              <a:rPr lang="es-CO" spc="-5"/>
              <a:t>d</a:t>
            </a:r>
            <a:r>
              <a:rPr lang="es-CO" spc="-10"/>
              <a:t>e</a:t>
            </a:r>
            <a:r>
              <a:rPr lang="es-CO" spc="-5"/>
              <a:t>s</a:t>
            </a:r>
            <a:endParaRPr lang="es-CO" spc="-5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6882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pc="-5" dirty="0"/>
              <a:t>I</a:t>
            </a:r>
            <a:r>
              <a:rPr spc="5" dirty="0"/>
              <a:t>m</a:t>
            </a:r>
            <a:r>
              <a:rPr spc="-5" dirty="0"/>
              <a:t>á</a:t>
            </a:r>
            <a:r>
              <a:rPr spc="-10" dirty="0"/>
              <a:t>g</a:t>
            </a:r>
            <a:r>
              <a:rPr spc="-5" dirty="0"/>
              <a:t>e</a:t>
            </a:r>
            <a:r>
              <a:rPr spc="-10" dirty="0"/>
              <a:t>n</a:t>
            </a:r>
            <a:r>
              <a:rPr spc="-5" dirty="0"/>
              <a:t>es:</a:t>
            </a:r>
            <a:r>
              <a:rPr spc="-30" dirty="0"/>
              <a:t> </a:t>
            </a:r>
            <a:r>
              <a:rPr spc="-5" dirty="0"/>
              <a:t>2</a:t>
            </a:r>
            <a:r>
              <a:rPr spc="-10" dirty="0"/>
              <a:t>4</a:t>
            </a:r>
            <a:r>
              <a:rPr spc="-5" dirty="0"/>
              <a:t>s</a:t>
            </a:r>
            <a:r>
              <a:rPr spc="-10" dirty="0"/>
              <a:t>li</a:t>
            </a:r>
            <a:r>
              <a:rPr spc="-5" dirty="0"/>
              <a:t>d</a:t>
            </a:r>
            <a:r>
              <a:rPr spc="-10" dirty="0"/>
              <a:t>e</a:t>
            </a:r>
            <a:r>
              <a:rPr spc="-5" dirty="0"/>
              <a:t>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6348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8089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6939" y="2377468"/>
            <a:ext cx="4695190" cy="3444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51828" y="2414092"/>
            <a:ext cx="4812030" cy="3906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6977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s-CO" spc="-5"/>
              <a:t>I</a:t>
            </a:r>
            <a:r>
              <a:rPr lang="es-CO" spc="5"/>
              <a:t>m</a:t>
            </a:r>
            <a:r>
              <a:rPr lang="es-CO" spc="-5"/>
              <a:t>á</a:t>
            </a:r>
            <a:r>
              <a:rPr lang="es-CO" spc="-10"/>
              <a:t>g</a:t>
            </a:r>
            <a:r>
              <a:rPr lang="es-CO" spc="-5"/>
              <a:t>e</a:t>
            </a:r>
            <a:r>
              <a:rPr lang="es-CO" spc="-10"/>
              <a:t>n</a:t>
            </a:r>
            <a:r>
              <a:rPr lang="es-CO" spc="-5"/>
              <a:t>es:</a:t>
            </a:r>
            <a:r>
              <a:rPr lang="es-CO" spc="-30"/>
              <a:t> </a:t>
            </a:r>
            <a:r>
              <a:rPr lang="es-CO" spc="-5"/>
              <a:t>2</a:t>
            </a:r>
            <a:r>
              <a:rPr lang="es-CO" spc="-10"/>
              <a:t>4</a:t>
            </a:r>
            <a:r>
              <a:rPr lang="es-CO" spc="-5"/>
              <a:t>s</a:t>
            </a:r>
            <a:r>
              <a:rPr lang="es-CO" spc="-10"/>
              <a:t>li</a:t>
            </a:r>
            <a:r>
              <a:rPr lang="es-CO" spc="-5"/>
              <a:t>d</a:t>
            </a:r>
            <a:r>
              <a:rPr lang="es-CO" spc="-10"/>
              <a:t>e</a:t>
            </a:r>
            <a:r>
              <a:rPr lang="es-CO" spc="-5"/>
              <a:t>s</a:t>
            </a:r>
            <a:endParaRPr lang="es-CO" spc="-5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1270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s-CO" spc="-5"/>
              <a:t>I</a:t>
            </a:r>
            <a:r>
              <a:rPr lang="es-CO" spc="5"/>
              <a:t>m</a:t>
            </a:r>
            <a:r>
              <a:rPr lang="es-CO" spc="-5"/>
              <a:t>á</a:t>
            </a:r>
            <a:r>
              <a:rPr lang="es-CO" spc="-10"/>
              <a:t>g</a:t>
            </a:r>
            <a:r>
              <a:rPr lang="es-CO" spc="-5"/>
              <a:t>e</a:t>
            </a:r>
            <a:r>
              <a:rPr lang="es-CO" spc="-10"/>
              <a:t>n</a:t>
            </a:r>
            <a:r>
              <a:rPr lang="es-CO" spc="-5"/>
              <a:t>es:</a:t>
            </a:r>
            <a:r>
              <a:rPr lang="es-CO" spc="-30"/>
              <a:t> </a:t>
            </a:r>
            <a:r>
              <a:rPr lang="es-CO" spc="-5"/>
              <a:t>2</a:t>
            </a:r>
            <a:r>
              <a:rPr lang="es-CO" spc="-10"/>
              <a:t>4</a:t>
            </a:r>
            <a:r>
              <a:rPr lang="es-CO" spc="-5"/>
              <a:t>s</a:t>
            </a:r>
            <a:r>
              <a:rPr lang="es-CO" spc="-10"/>
              <a:t>li</a:t>
            </a:r>
            <a:r>
              <a:rPr lang="es-CO" spc="-5"/>
              <a:t>d</a:t>
            </a:r>
            <a:r>
              <a:rPr lang="es-CO" spc="-10"/>
              <a:t>e</a:t>
            </a:r>
            <a:r>
              <a:rPr lang="es-CO" spc="-5"/>
              <a:t>s</a:t>
            </a:r>
            <a:endParaRPr lang="es-CO" spc="-5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0897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s-CO" spc="-5"/>
              <a:t>I</a:t>
            </a:r>
            <a:r>
              <a:rPr lang="es-CO" spc="5"/>
              <a:t>m</a:t>
            </a:r>
            <a:r>
              <a:rPr lang="es-CO" spc="-5"/>
              <a:t>á</a:t>
            </a:r>
            <a:r>
              <a:rPr lang="es-CO" spc="-10"/>
              <a:t>g</a:t>
            </a:r>
            <a:r>
              <a:rPr lang="es-CO" spc="-5"/>
              <a:t>e</a:t>
            </a:r>
            <a:r>
              <a:rPr lang="es-CO" spc="-10"/>
              <a:t>n</a:t>
            </a:r>
            <a:r>
              <a:rPr lang="es-CO" spc="-5"/>
              <a:t>es:</a:t>
            </a:r>
            <a:r>
              <a:rPr lang="es-CO" spc="-30"/>
              <a:t> </a:t>
            </a:r>
            <a:r>
              <a:rPr lang="es-CO" spc="-5"/>
              <a:t>2</a:t>
            </a:r>
            <a:r>
              <a:rPr lang="es-CO" spc="-10"/>
              <a:t>4</a:t>
            </a:r>
            <a:r>
              <a:rPr lang="es-CO" spc="-5"/>
              <a:t>s</a:t>
            </a:r>
            <a:r>
              <a:rPr lang="es-CO" spc="-10"/>
              <a:t>li</a:t>
            </a:r>
            <a:r>
              <a:rPr lang="es-CO" spc="-5"/>
              <a:t>d</a:t>
            </a:r>
            <a:r>
              <a:rPr lang="es-CO" spc="-10"/>
              <a:t>e</a:t>
            </a:r>
            <a:r>
              <a:rPr lang="es-CO" spc="-5"/>
              <a:t>s</a:t>
            </a:r>
            <a:endParaRPr lang="es-CO" spc="-5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6744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s-CO" spc="-5"/>
              <a:t>I</a:t>
            </a:r>
            <a:r>
              <a:rPr lang="es-CO" spc="5"/>
              <a:t>m</a:t>
            </a:r>
            <a:r>
              <a:rPr lang="es-CO" spc="-5"/>
              <a:t>á</a:t>
            </a:r>
            <a:r>
              <a:rPr lang="es-CO" spc="-10"/>
              <a:t>g</a:t>
            </a:r>
            <a:r>
              <a:rPr lang="es-CO" spc="-5"/>
              <a:t>e</a:t>
            </a:r>
            <a:r>
              <a:rPr lang="es-CO" spc="-10"/>
              <a:t>n</a:t>
            </a:r>
            <a:r>
              <a:rPr lang="es-CO" spc="-5"/>
              <a:t>es:</a:t>
            </a:r>
            <a:r>
              <a:rPr lang="es-CO" spc="-30"/>
              <a:t> </a:t>
            </a:r>
            <a:r>
              <a:rPr lang="es-CO" spc="-5"/>
              <a:t>2</a:t>
            </a:r>
            <a:r>
              <a:rPr lang="es-CO" spc="-10"/>
              <a:t>4</a:t>
            </a:r>
            <a:r>
              <a:rPr lang="es-CO" spc="-5"/>
              <a:t>s</a:t>
            </a:r>
            <a:r>
              <a:rPr lang="es-CO" spc="-10"/>
              <a:t>li</a:t>
            </a:r>
            <a:r>
              <a:rPr lang="es-CO" spc="-5"/>
              <a:t>d</a:t>
            </a:r>
            <a:r>
              <a:rPr lang="es-CO" spc="-10"/>
              <a:t>e</a:t>
            </a:r>
            <a:r>
              <a:rPr lang="es-CO" spc="-5"/>
              <a:t>s</a:t>
            </a:r>
            <a:endParaRPr lang="es-CO" spc="-5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3552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s-CO" spc="-5"/>
              <a:t>I</a:t>
            </a:r>
            <a:r>
              <a:rPr lang="es-CO" spc="5"/>
              <a:t>m</a:t>
            </a:r>
            <a:r>
              <a:rPr lang="es-CO" spc="-5"/>
              <a:t>á</a:t>
            </a:r>
            <a:r>
              <a:rPr lang="es-CO" spc="-10"/>
              <a:t>g</a:t>
            </a:r>
            <a:r>
              <a:rPr lang="es-CO" spc="-5"/>
              <a:t>e</a:t>
            </a:r>
            <a:r>
              <a:rPr lang="es-CO" spc="-10"/>
              <a:t>n</a:t>
            </a:r>
            <a:r>
              <a:rPr lang="es-CO" spc="-5"/>
              <a:t>es:</a:t>
            </a:r>
            <a:r>
              <a:rPr lang="es-CO" spc="-30"/>
              <a:t> </a:t>
            </a:r>
            <a:r>
              <a:rPr lang="es-CO" spc="-5"/>
              <a:t>2</a:t>
            </a:r>
            <a:r>
              <a:rPr lang="es-CO" spc="-10"/>
              <a:t>4</a:t>
            </a:r>
            <a:r>
              <a:rPr lang="es-CO" spc="-5"/>
              <a:t>s</a:t>
            </a:r>
            <a:r>
              <a:rPr lang="es-CO" spc="-10"/>
              <a:t>li</a:t>
            </a:r>
            <a:r>
              <a:rPr lang="es-CO" spc="-5"/>
              <a:t>d</a:t>
            </a:r>
            <a:r>
              <a:rPr lang="es-CO" spc="-10"/>
              <a:t>e</a:t>
            </a:r>
            <a:r>
              <a:rPr lang="es-CO" spc="-5"/>
              <a:t>s</a:t>
            </a:r>
            <a:endParaRPr lang="es-CO" spc="-5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220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s-CO" spc="-5"/>
              <a:t>I</a:t>
            </a:r>
            <a:r>
              <a:rPr lang="es-CO" spc="5"/>
              <a:t>m</a:t>
            </a:r>
            <a:r>
              <a:rPr lang="es-CO" spc="-5"/>
              <a:t>á</a:t>
            </a:r>
            <a:r>
              <a:rPr lang="es-CO" spc="-10"/>
              <a:t>g</a:t>
            </a:r>
            <a:r>
              <a:rPr lang="es-CO" spc="-5"/>
              <a:t>e</a:t>
            </a:r>
            <a:r>
              <a:rPr lang="es-CO" spc="-10"/>
              <a:t>n</a:t>
            </a:r>
            <a:r>
              <a:rPr lang="es-CO" spc="-5"/>
              <a:t>es:</a:t>
            </a:r>
            <a:r>
              <a:rPr lang="es-CO" spc="-30"/>
              <a:t> </a:t>
            </a:r>
            <a:r>
              <a:rPr lang="es-CO" spc="-5"/>
              <a:t>2</a:t>
            </a:r>
            <a:r>
              <a:rPr lang="es-CO" spc="-10"/>
              <a:t>4</a:t>
            </a:r>
            <a:r>
              <a:rPr lang="es-CO" spc="-5"/>
              <a:t>s</a:t>
            </a:r>
            <a:r>
              <a:rPr lang="es-CO" spc="-10"/>
              <a:t>li</a:t>
            </a:r>
            <a:r>
              <a:rPr lang="es-CO" spc="-5"/>
              <a:t>d</a:t>
            </a:r>
            <a:r>
              <a:rPr lang="es-CO" spc="-10"/>
              <a:t>e</a:t>
            </a:r>
            <a:r>
              <a:rPr lang="es-CO" spc="-5"/>
              <a:t>s</a:t>
            </a:r>
            <a:endParaRPr lang="es-CO" spc="-5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6481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s-CO" spc="-5"/>
              <a:t>I</a:t>
            </a:r>
            <a:r>
              <a:rPr lang="es-CO" spc="5"/>
              <a:t>m</a:t>
            </a:r>
            <a:r>
              <a:rPr lang="es-CO" spc="-5"/>
              <a:t>á</a:t>
            </a:r>
            <a:r>
              <a:rPr lang="es-CO" spc="-10"/>
              <a:t>g</a:t>
            </a:r>
            <a:r>
              <a:rPr lang="es-CO" spc="-5"/>
              <a:t>e</a:t>
            </a:r>
            <a:r>
              <a:rPr lang="es-CO" spc="-10"/>
              <a:t>n</a:t>
            </a:r>
            <a:r>
              <a:rPr lang="es-CO" spc="-5"/>
              <a:t>es:</a:t>
            </a:r>
            <a:r>
              <a:rPr lang="es-CO" spc="-30"/>
              <a:t> </a:t>
            </a:r>
            <a:r>
              <a:rPr lang="es-CO" spc="-5"/>
              <a:t>2</a:t>
            </a:r>
            <a:r>
              <a:rPr lang="es-CO" spc="-10"/>
              <a:t>4</a:t>
            </a:r>
            <a:r>
              <a:rPr lang="es-CO" spc="-5"/>
              <a:t>s</a:t>
            </a:r>
            <a:r>
              <a:rPr lang="es-CO" spc="-10"/>
              <a:t>li</a:t>
            </a:r>
            <a:r>
              <a:rPr lang="es-CO" spc="-5"/>
              <a:t>d</a:t>
            </a:r>
            <a:r>
              <a:rPr lang="es-CO" spc="-10"/>
              <a:t>e</a:t>
            </a:r>
            <a:r>
              <a:rPr lang="es-CO" spc="-5"/>
              <a:t>s</a:t>
            </a:r>
            <a:endParaRPr lang="es-CO" spc="-5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9514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s-CO" spc="-5"/>
              <a:t>I</a:t>
            </a:r>
            <a:r>
              <a:rPr lang="es-CO" spc="5"/>
              <a:t>m</a:t>
            </a:r>
            <a:r>
              <a:rPr lang="es-CO" spc="-5"/>
              <a:t>á</a:t>
            </a:r>
            <a:r>
              <a:rPr lang="es-CO" spc="-10"/>
              <a:t>g</a:t>
            </a:r>
            <a:r>
              <a:rPr lang="es-CO" spc="-5"/>
              <a:t>e</a:t>
            </a:r>
            <a:r>
              <a:rPr lang="es-CO" spc="-10"/>
              <a:t>n</a:t>
            </a:r>
            <a:r>
              <a:rPr lang="es-CO" spc="-5"/>
              <a:t>es:</a:t>
            </a:r>
            <a:r>
              <a:rPr lang="es-CO" spc="-30"/>
              <a:t> </a:t>
            </a:r>
            <a:r>
              <a:rPr lang="es-CO" spc="-5"/>
              <a:t>2</a:t>
            </a:r>
            <a:r>
              <a:rPr lang="es-CO" spc="-10"/>
              <a:t>4</a:t>
            </a:r>
            <a:r>
              <a:rPr lang="es-CO" spc="-5"/>
              <a:t>s</a:t>
            </a:r>
            <a:r>
              <a:rPr lang="es-CO" spc="-10"/>
              <a:t>li</a:t>
            </a:r>
            <a:r>
              <a:rPr lang="es-CO" spc="-5"/>
              <a:t>d</a:t>
            </a:r>
            <a:r>
              <a:rPr lang="es-CO" spc="-10"/>
              <a:t>e</a:t>
            </a:r>
            <a:r>
              <a:rPr lang="es-CO" spc="-5"/>
              <a:t>s</a:t>
            </a:r>
            <a:endParaRPr lang="es-CO" spc="-5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481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7" r:id="rId19"/>
    <p:sldLayoutId id="2147483688" r:id="rId20"/>
    <p:sldLayoutId id="2147483689" r:id="rId21"/>
    <p:sldLayoutId id="2147483690" r:id="rId2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data.footprintnetwork.org/?_ga=2.243697349.1128983654.1689198477-1381913250.1689198477#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cit.gov.co/CMSPages/GetFile.aspx?guid=1832848d-cf84-4c2e-8f51-8ce41f6fb057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mincit.gov.co/CMSPages/GetFile.aspx?guid=1832848d-cf84-4c2e-8f51-8ce41f6fb057" TargetMode="Externa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cit.gov.co/CMSPages/GetFile.aspx?guid=1832848d-cf84-4c2e-8f51-8ce41f6fb057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land7040141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mdpi.com/2073-445X/7/4/141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mana.com/economia/articulo/en-2050-la-humanidad-necesitara-3-planetas-tierra-por-mala-gestion-de-recursos/231290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1.jpeg"/><Relationship Id="rId4" Type="http://schemas.openxmlformats.org/officeDocument/2006/relationships/image" Target="../media/image6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vershootday.org/newsroom/country-overshoot-days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abs/pii/S0048733318302117" TargetMode="Externa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ebp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9.xml"/><Relationship Id="rId4" Type="http://schemas.openxmlformats.org/officeDocument/2006/relationships/comments" Target="../comments/commen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ntagro.org/es/publicaciones/infografias/el-ciclo-de-la-bioeconomia/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jpg"/><Relationship Id="rId12" Type="http://schemas.openxmlformats.org/officeDocument/2006/relationships/image" Target="../media/image8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3.jp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c1.squarespace.com/static/524b9804e4b0bcb12e05b307/t/59544d5a03596e81cb8a6b97/1498697059888/Perspectiva+de+Disen%C2%A6%C3%A2o+Espan%C2%A6%C3%A2ol+Biomimicry38+g1.1.pdf" TargetMode="Externa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asmeret_asefaw_berhe_a_climate_change_solution_that_s_right_under_our_feet" TargetMode="External"/><Relationship Id="rId2" Type="http://schemas.openxmlformats.org/officeDocument/2006/relationships/hyperlink" Target="https://www.youtube.com/watch?v=6t4NcWNrptQ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4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ations.iadb.org/publications/english/document/Nature-based_Solutions_Scaling_Private_Sector_Uptake_for_Climate_Resilient_Infrastructure_in_Latin_America_and_the_Caribbean.pdf" TargetMode="External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26" Type="http://schemas.openxmlformats.org/officeDocument/2006/relationships/image" Target="../media/image123.png"/><Relationship Id="rId3" Type="http://schemas.openxmlformats.org/officeDocument/2006/relationships/image" Target="../media/image100.png"/><Relationship Id="rId21" Type="http://schemas.openxmlformats.org/officeDocument/2006/relationships/image" Target="../media/image118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5" Type="http://schemas.openxmlformats.org/officeDocument/2006/relationships/image" Target="../media/image122.png"/><Relationship Id="rId2" Type="http://schemas.openxmlformats.org/officeDocument/2006/relationships/image" Target="../media/image99.png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24" Type="http://schemas.openxmlformats.org/officeDocument/2006/relationships/image" Target="../media/image121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23" Type="http://schemas.openxmlformats.org/officeDocument/2006/relationships/image" Target="../media/image120.png"/><Relationship Id="rId28" Type="http://schemas.openxmlformats.org/officeDocument/2006/relationships/image" Target="../media/image125.png"/><Relationship Id="rId10" Type="http://schemas.openxmlformats.org/officeDocument/2006/relationships/image" Target="../media/image107.png"/><Relationship Id="rId19" Type="http://schemas.openxmlformats.org/officeDocument/2006/relationships/image" Target="../media/image116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Relationship Id="rId22" Type="http://schemas.openxmlformats.org/officeDocument/2006/relationships/image" Target="../media/image119.png"/><Relationship Id="rId27" Type="http://schemas.openxmlformats.org/officeDocument/2006/relationships/image" Target="../media/image12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www.gov.uk/government/publications/final-report-the-economics-of-biodiversity-the-dasgupta-revie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381000" y="1062680"/>
            <a:ext cx="9909303" cy="225382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es-ES" sz="4800" b="1" spc="-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Desarrollo Regenerativo </a:t>
            </a:r>
          </a:p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es-ES" sz="4800" b="1" spc="-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y </a:t>
            </a:r>
          </a:p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es-ES" sz="4800" b="1" spc="-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Bioeconomía</a:t>
            </a:r>
            <a:endParaRPr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1121" y="4572000"/>
            <a:ext cx="11629757" cy="2033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s-ES" sz="3200" spc="-35" dirty="0">
                <a:latin typeface="Verdana"/>
                <a:cs typeface="Verdana"/>
              </a:rPr>
              <a:t>Mario A. Murcia L.</a:t>
            </a:r>
            <a:r>
              <a:rPr sz="3200" spc="-65" dirty="0">
                <a:latin typeface="Verdana"/>
                <a:cs typeface="Verdana"/>
              </a:rPr>
              <a:t> </a:t>
            </a:r>
            <a:endParaRPr lang="es-ES" sz="3200" spc="-65" dirty="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s-ES" sz="2400" b="1" spc="-65" dirty="0">
                <a:latin typeface="Verdana"/>
                <a:cs typeface="Verdana"/>
              </a:rPr>
              <a:t>Líder Laboratorio de Innovación en Bioeconomía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s-ES" sz="2400" i="1" spc="-65" dirty="0">
                <a:latin typeface="Verdana"/>
                <a:cs typeface="Verdana"/>
              </a:rPr>
              <a:t>Centro de Economía y Finanzas de la Biodiversidad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s-ES" sz="2400" spc="-65" dirty="0">
                <a:latin typeface="Verdana"/>
                <a:cs typeface="Verdana"/>
              </a:rPr>
              <a:t>Instituto de Investigación de Recursos Biológicos Alexander </a:t>
            </a:r>
            <a:r>
              <a:rPr lang="es-ES" sz="2400" spc="-65" dirty="0" err="1">
                <a:latin typeface="Verdana"/>
                <a:cs typeface="Verdana"/>
              </a:rPr>
              <a:t>von</a:t>
            </a:r>
            <a:r>
              <a:rPr lang="es-ES" sz="2400" spc="-65" dirty="0">
                <a:latin typeface="Verdana"/>
                <a:cs typeface="Verdana"/>
              </a:rPr>
              <a:t> Humboldt</a:t>
            </a:r>
            <a:endParaRPr lang="es-CO" sz="2400" spc="-65" dirty="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s-ES" sz="2400" u="sng" spc="-24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Verdana"/>
                <a:cs typeface="Verdana"/>
              </a:rPr>
              <a:t>mmurcia@humboldt.org.co</a:t>
            </a:r>
            <a:endParaRPr sz="2400" dirty="0">
              <a:latin typeface="Verdana"/>
              <a:cs typeface="Verdana"/>
            </a:endParaRPr>
          </a:p>
        </p:txBody>
      </p:sp>
      <p:pic>
        <p:nvPicPr>
          <p:cNvPr id="4098" name="Picture 2" descr="SiB Colombia">
            <a:extLst>
              <a:ext uri="{FF2B5EF4-FFF2-40B4-BE49-F238E27FC236}">
                <a16:creationId xmlns:a16="http://schemas.microsoft.com/office/drawing/2014/main" id="{76D34BDA-3EE4-E34C-C882-CFA6F2DEF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251" y="0"/>
            <a:ext cx="3255749" cy="32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C59BC7-C63F-BB5B-3FD0-7980A65A7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26" t="15539" r="13125" b="6646"/>
          <a:stretch/>
        </p:blipFill>
        <p:spPr>
          <a:xfrm>
            <a:off x="-1249" y="609600"/>
            <a:ext cx="10288249" cy="5715694"/>
          </a:xfrm>
          <a:prstGeom prst="rect">
            <a:avLst/>
          </a:prstGeom>
        </p:spPr>
      </p:pic>
      <p:pic>
        <p:nvPicPr>
          <p:cNvPr id="1026" name="Picture 2" descr="Global Footprint Network Logo">
            <a:extLst>
              <a:ext uri="{FF2B5EF4-FFF2-40B4-BE49-F238E27FC236}">
                <a16:creationId xmlns:a16="http://schemas.microsoft.com/office/drawing/2014/main" id="{9FEB800E-9463-EB98-90E3-9F7CA9C7B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38200"/>
            <a:ext cx="2357438" cy="103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E09D8D6-6C5E-A5B8-4DE8-09A077BC01C7}"/>
              </a:ext>
            </a:extLst>
          </p:cNvPr>
          <p:cNvSpPr txBox="1"/>
          <p:nvPr/>
        </p:nvSpPr>
        <p:spPr>
          <a:xfrm>
            <a:off x="228600" y="6325294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>
                <a:hlinkClick r:id="rId4"/>
              </a:rPr>
              <a:t>Open Data </a:t>
            </a:r>
            <a:r>
              <a:rPr lang="es-CO" dirty="0" err="1">
                <a:hlinkClick r:id="rId4"/>
              </a:rPr>
              <a:t>Platform</a:t>
            </a:r>
            <a:r>
              <a:rPr lang="es-CO" dirty="0">
                <a:hlinkClick r:id="rId4"/>
              </a:rPr>
              <a:t> (footprintnetwork.org)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1291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3EC20F3-67CA-B615-B009-20BEBC131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90562"/>
            <a:ext cx="11963400" cy="594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85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48D8D5A-F817-0096-676C-EBB95F85F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58" r="5000"/>
          <a:stretch/>
        </p:blipFill>
        <p:spPr>
          <a:xfrm>
            <a:off x="0" y="228600"/>
            <a:ext cx="12140736" cy="662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04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B379E37-0955-98C4-695F-622A386F6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58" r="3750" b="2198"/>
          <a:stretch/>
        </p:blipFill>
        <p:spPr>
          <a:xfrm>
            <a:off x="0" y="304800"/>
            <a:ext cx="1216942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67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9338249-8F92-B4D9-6DA9-A893814178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5" t="3033" r="13750" b="2199"/>
          <a:stretch/>
        </p:blipFill>
        <p:spPr>
          <a:xfrm>
            <a:off x="1524000" y="0"/>
            <a:ext cx="9296400" cy="68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6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C9BEB2A-D884-14C8-A165-58293B01B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1" t="3311" r="14374" b="3311"/>
          <a:stretch/>
        </p:blipFill>
        <p:spPr>
          <a:xfrm>
            <a:off x="1524000" y="0"/>
            <a:ext cx="9225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48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C684E2-E189-7F24-681F-C75B61E21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1" t="2199" r="14374" b="2199"/>
          <a:stretch/>
        </p:blipFill>
        <p:spPr>
          <a:xfrm>
            <a:off x="1828800" y="152400"/>
            <a:ext cx="86106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48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76456" y="6713931"/>
            <a:ext cx="56959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latin typeface="Arial MT"/>
                <a:cs typeface="Arial MT"/>
              </a:rPr>
              <a:t>I</a:t>
            </a:r>
            <a:r>
              <a:rPr sz="500" spc="10" dirty="0">
                <a:latin typeface="Arial MT"/>
                <a:cs typeface="Arial MT"/>
              </a:rPr>
              <a:t>m</a:t>
            </a:r>
            <a:r>
              <a:rPr sz="500" spc="-5" dirty="0">
                <a:latin typeface="Arial MT"/>
                <a:cs typeface="Arial MT"/>
              </a:rPr>
              <a:t>ágene</a:t>
            </a:r>
            <a:r>
              <a:rPr sz="500" spc="-15" dirty="0">
                <a:latin typeface="Arial MT"/>
                <a:cs typeface="Arial MT"/>
              </a:rPr>
              <a:t>s</a:t>
            </a:r>
            <a:r>
              <a:rPr sz="500" dirty="0">
                <a:latin typeface="Arial MT"/>
                <a:cs typeface="Arial MT"/>
              </a:rPr>
              <a:t>:</a:t>
            </a:r>
            <a:r>
              <a:rPr sz="500" spc="-30" dirty="0">
                <a:latin typeface="Arial MT"/>
                <a:cs typeface="Arial MT"/>
              </a:rPr>
              <a:t> </a:t>
            </a:r>
            <a:r>
              <a:rPr sz="500" spc="-5" dirty="0">
                <a:latin typeface="Arial MT"/>
                <a:cs typeface="Arial MT"/>
              </a:rPr>
              <a:t>24</a:t>
            </a:r>
            <a:r>
              <a:rPr sz="500" spc="-15" dirty="0">
                <a:latin typeface="Arial MT"/>
                <a:cs typeface="Arial MT"/>
              </a:rPr>
              <a:t>s</a:t>
            </a:r>
            <a:r>
              <a:rPr sz="500" spc="5" dirty="0">
                <a:latin typeface="Arial MT"/>
                <a:cs typeface="Arial MT"/>
              </a:rPr>
              <a:t>li</a:t>
            </a:r>
            <a:r>
              <a:rPr sz="500" spc="-5" dirty="0">
                <a:latin typeface="Arial MT"/>
                <a:cs typeface="Arial MT"/>
              </a:rPr>
              <a:t>de</a:t>
            </a:r>
            <a:r>
              <a:rPr sz="500" dirty="0"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909ED90C-2E65-4C9C-B0DF-67C444AC84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28600" y="681026"/>
            <a:ext cx="11936137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MX" sz="4400" b="1" spc="-45" dirty="0"/>
              <a:t>Metáfora del Embudo de la Economía</a:t>
            </a:r>
            <a:endParaRPr sz="44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460C3CE-FE45-474E-9ECB-7A75AC271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1" t="8366" b="19913"/>
          <a:stretch/>
        </p:blipFill>
        <p:spPr>
          <a:xfrm>
            <a:off x="21716" y="1559291"/>
            <a:ext cx="12148567" cy="495666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511DC08-37EC-462C-BF5A-F1D7D33F797E}"/>
              </a:ext>
            </a:extLst>
          </p:cNvPr>
          <p:cNvSpPr txBox="1"/>
          <p:nvPr/>
        </p:nvSpPr>
        <p:spPr>
          <a:xfrm>
            <a:off x="0" y="6616111"/>
            <a:ext cx="12148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/>
              <a:t>FUENTE: La paz está en nuestra naturaleza. MINCIT. </a:t>
            </a:r>
            <a:r>
              <a:rPr lang="es-CO" sz="1000" dirty="0">
                <a:hlinkClick r:id="rId3"/>
              </a:rPr>
              <a:t>https://www.mincit.gov.co/CMSPages/GetFile.aspx?guid=1832848d-cf84-4c2e-8f51-8ce41f6fb057</a:t>
            </a:r>
            <a:endParaRPr lang="es-CO" sz="1000" dirty="0"/>
          </a:p>
          <a:p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4047236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76456" y="6713931"/>
            <a:ext cx="56959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latin typeface="Arial MT"/>
                <a:cs typeface="Arial MT"/>
              </a:rPr>
              <a:t>I</a:t>
            </a:r>
            <a:r>
              <a:rPr sz="500" spc="10" dirty="0">
                <a:latin typeface="Arial MT"/>
                <a:cs typeface="Arial MT"/>
              </a:rPr>
              <a:t>m</a:t>
            </a:r>
            <a:r>
              <a:rPr sz="500" spc="-5" dirty="0">
                <a:latin typeface="Arial MT"/>
                <a:cs typeface="Arial MT"/>
              </a:rPr>
              <a:t>ágene</a:t>
            </a:r>
            <a:r>
              <a:rPr sz="500" spc="-15" dirty="0">
                <a:latin typeface="Arial MT"/>
                <a:cs typeface="Arial MT"/>
              </a:rPr>
              <a:t>s</a:t>
            </a:r>
            <a:r>
              <a:rPr sz="500" dirty="0">
                <a:latin typeface="Arial MT"/>
                <a:cs typeface="Arial MT"/>
              </a:rPr>
              <a:t>:</a:t>
            </a:r>
            <a:r>
              <a:rPr sz="500" spc="-30" dirty="0">
                <a:latin typeface="Arial MT"/>
                <a:cs typeface="Arial MT"/>
              </a:rPr>
              <a:t> </a:t>
            </a:r>
            <a:r>
              <a:rPr sz="500" spc="-5" dirty="0">
                <a:latin typeface="Arial MT"/>
                <a:cs typeface="Arial MT"/>
              </a:rPr>
              <a:t>24</a:t>
            </a:r>
            <a:r>
              <a:rPr sz="500" spc="-15" dirty="0">
                <a:latin typeface="Arial MT"/>
                <a:cs typeface="Arial MT"/>
              </a:rPr>
              <a:t>s</a:t>
            </a:r>
            <a:r>
              <a:rPr sz="500" spc="5" dirty="0">
                <a:latin typeface="Arial MT"/>
                <a:cs typeface="Arial MT"/>
              </a:rPr>
              <a:t>li</a:t>
            </a:r>
            <a:r>
              <a:rPr sz="500" spc="-5" dirty="0">
                <a:latin typeface="Arial MT"/>
                <a:cs typeface="Arial MT"/>
              </a:rPr>
              <a:t>de</a:t>
            </a:r>
            <a:r>
              <a:rPr sz="500" dirty="0"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6A12ACD4-D282-4852-9C33-733EA632CA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28600" y="681026"/>
            <a:ext cx="11936137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MX" sz="4400" b="1" spc="-45" dirty="0"/>
              <a:t>Metáfora del Posible Túnel de la Economía</a:t>
            </a:r>
            <a:endParaRPr sz="44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8A98B33-82CC-4ABE-B0A2-445CF10EBF83}"/>
              </a:ext>
            </a:extLst>
          </p:cNvPr>
          <p:cNvSpPr txBox="1"/>
          <p:nvPr/>
        </p:nvSpPr>
        <p:spPr>
          <a:xfrm>
            <a:off x="-13995" y="6611145"/>
            <a:ext cx="121485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/>
              <a:t>FUENTE: La paz está en nuestra naturaleza. MINCIT. </a:t>
            </a:r>
            <a:r>
              <a:rPr lang="es-CO" sz="1000" dirty="0">
                <a:hlinkClick r:id="rId2"/>
              </a:rPr>
              <a:t>https://www.mincit.gov.co/CMSPages/GetFile.aspx?guid=1832848d-cf84-4c2e-8f51-8ce41f6fb057</a:t>
            </a:r>
            <a:endParaRPr lang="es-CO" sz="10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F23B86D-EE5F-45C6-859C-F3FC10812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9" t="10633" r="579" b="14123"/>
          <a:stretch/>
        </p:blipFill>
        <p:spPr>
          <a:xfrm>
            <a:off x="6600" y="1337509"/>
            <a:ext cx="12107378" cy="519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32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76456" y="6713931"/>
            <a:ext cx="56959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latin typeface="Arial MT"/>
                <a:cs typeface="Arial MT"/>
              </a:rPr>
              <a:t>I</a:t>
            </a:r>
            <a:r>
              <a:rPr sz="500" spc="10" dirty="0">
                <a:latin typeface="Arial MT"/>
                <a:cs typeface="Arial MT"/>
              </a:rPr>
              <a:t>m</a:t>
            </a:r>
            <a:r>
              <a:rPr sz="500" spc="-5" dirty="0">
                <a:latin typeface="Arial MT"/>
                <a:cs typeface="Arial MT"/>
              </a:rPr>
              <a:t>ágene</a:t>
            </a:r>
            <a:r>
              <a:rPr sz="500" spc="-15" dirty="0">
                <a:latin typeface="Arial MT"/>
                <a:cs typeface="Arial MT"/>
              </a:rPr>
              <a:t>s</a:t>
            </a:r>
            <a:r>
              <a:rPr sz="500" dirty="0">
                <a:latin typeface="Arial MT"/>
                <a:cs typeface="Arial MT"/>
              </a:rPr>
              <a:t>:</a:t>
            </a:r>
            <a:r>
              <a:rPr sz="500" spc="-30" dirty="0">
                <a:latin typeface="Arial MT"/>
                <a:cs typeface="Arial MT"/>
              </a:rPr>
              <a:t> </a:t>
            </a:r>
            <a:r>
              <a:rPr sz="500" spc="-5" dirty="0">
                <a:latin typeface="Arial MT"/>
                <a:cs typeface="Arial MT"/>
              </a:rPr>
              <a:t>24</a:t>
            </a:r>
            <a:r>
              <a:rPr sz="500" spc="-15" dirty="0">
                <a:latin typeface="Arial MT"/>
                <a:cs typeface="Arial MT"/>
              </a:rPr>
              <a:t>s</a:t>
            </a:r>
            <a:r>
              <a:rPr sz="500" spc="5" dirty="0">
                <a:latin typeface="Arial MT"/>
                <a:cs typeface="Arial MT"/>
              </a:rPr>
              <a:t>li</a:t>
            </a:r>
            <a:r>
              <a:rPr sz="500" spc="-5" dirty="0">
                <a:latin typeface="Arial MT"/>
                <a:cs typeface="Arial MT"/>
              </a:rPr>
              <a:t>de</a:t>
            </a:r>
            <a:r>
              <a:rPr sz="500" dirty="0"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EB2E318-A91E-4D08-B803-3FE5019B37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2" t="10209" r="758" b="11697"/>
          <a:stretch/>
        </p:blipFill>
        <p:spPr>
          <a:xfrm>
            <a:off x="0" y="1143000"/>
            <a:ext cx="12192000" cy="5455629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FDE7DB14-C591-4662-99FD-00CDFB36E0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28600" y="681026"/>
            <a:ext cx="11936137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MX" sz="4400" b="1" spc="-45" dirty="0"/>
              <a:t>Metáfora del Posible Túnel de la Economía</a:t>
            </a:r>
            <a:endParaRPr sz="44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510E385-DC06-4FEB-AA56-039EF9A56378}"/>
              </a:ext>
            </a:extLst>
          </p:cNvPr>
          <p:cNvSpPr txBox="1"/>
          <p:nvPr/>
        </p:nvSpPr>
        <p:spPr>
          <a:xfrm>
            <a:off x="-13995" y="6611145"/>
            <a:ext cx="121485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/>
              <a:t>FUENTE: La paz está en nuestra naturaleza. MINCIT. </a:t>
            </a:r>
            <a:r>
              <a:rPr lang="es-CO" sz="1000" dirty="0">
                <a:hlinkClick r:id="rId3"/>
              </a:rPr>
              <a:t>https://www.mincit.gov.co/CMSPages/GetFile.aspx?guid=1832848d-cf84-4c2e-8f51-8ce41f6fb057</a:t>
            </a:r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2152254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76456" y="6713931"/>
            <a:ext cx="56959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latin typeface="Arial MT"/>
                <a:cs typeface="Arial MT"/>
              </a:rPr>
              <a:t>I</a:t>
            </a:r>
            <a:r>
              <a:rPr sz="500" spc="10" dirty="0">
                <a:latin typeface="Arial MT"/>
                <a:cs typeface="Arial MT"/>
              </a:rPr>
              <a:t>m</a:t>
            </a:r>
            <a:r>
              <a:rPr sz="500" spc="-5" dirty="0">
                <a:latin typeface="Arial MT"/>
                <a:cs typeface="Arial MT"/>
              </a:rPr>
              <a:t>ágene</a:t>
            </a:r>
            <a:r>
              <a:rPr sz="500" spc="-15" dirty="0">
                <a:latin typeface="Arial MT"/>
                <a:cs typeface="Arial MT"/>
              </a:rPr>
              <a:t>s</a:t>
            </a:r>
            <a:r>
              <a:rPr sz="500" dirty="0">
                <a:latin typeface="Arial MT"/>
                <a:cs typeface="Arial MT"/>
              </a:rPr>
              <a:t>:</a:t>
            </a:r>
            <a:r>
              <a:rPr sz="500" spc="-30" dirty="0">
                <a:latin typeface="Arial MT"/>
                <a:cs typeface="Arial MT"/>
              </a:rPr>
              <a:t> </a:t>
            </a:r>
            <a:r>
              <a:rPr sz="500" spc="-5" dirty="0">
                <a:latin typeface="Arial MT"/>
                <a:cs typeface="Arial MT"/>
              </a:rPr>
              <a:t>24</a:t>
            </a:r>
            <a:r>
              <a:rPr sz="500" spc="-15" dirty="0">
                <a:latin typeface="Arial MT"/>
                <a:cs typeface="Arial MT"/>
              </a:rPr>
              <a:t>s</a:t>
            </a:r>
            <a:r>
              <a:rPr sz="500" spc="5" dirty="0">
                <a:latin typeface="Arial MT"/>
                <a:cs typeface="Arial MT"/>
              </a:rPr>
              <a:t>li</a:t>
            </a:r>
            <a:r>
              <a:rPr sz="500" spc="-5" dirty="0">
                <a:latin typeface="Arial MT"/>
                <a:cs typeface="Arial MT"/>
              </a:rPr>
              <a:t>de</a:t>
            </a:r>
            <a:r>
              <a:rPr sz="500" dirty="0"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pic>
        <p:nvPicPr>
          <p:cNvPr id="2050" name="Picture 2" descr="Radio Centro 101.3 fm Guayaquil-Ecuador - 🥵El secretario general de la  ONU, Antonio Guterres, dio un enfático discurso en el que hizo un llamado a  la acción climática inmediata y se refirió">
            <a:extLst>
              <a:ext uri="{FF2B5EF4-FFF2-40B4-BE49-F238E27FC236}">
                <a16:creationId xmlns:a16="http://schemas.microsoft.com/office/drawing/2014/main" id="{012AA376-41DA-2342-714B-F26CDDE88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82" y="838200"/>
            <a:ext cx="506436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3B44F6C-ED09-D14E-7C83-B1C48D316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7" y="9993"/>
            <a:ext cx="6110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769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76456" y="6713931"/>
            <a:ext cx="56959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latin typeface="Arial MT"/>
                <a:cs typeface="Arial MT"/>
              </a:rPr>
              <a:t>I</a:t>
            </a:r>
            <a:r>
              <a:rPr sz="500" spc="10" dirty="0">
                <a:latin typeface="Arial MT"/>
                <a:cs typeface="Arial MT"/>
              </a:rPr>
              <a:t>m</a:t>
            </a:r>
            <a:r>
              <a:rPr sz="500" spc="-5" dirty="0">
                <a:latin typeface="Arial MT"/>
                <a:cs typeface="Arial MT"/>
              </a:rPr>
              <a:t>ágene</a:t>
            </a:r>
            <a:r>
              <a:rPr sz="500" spc="-15" dirty="0">
                <a:latin typeface="Arial MT"/>
                <a:cs typeface="Arial MT"/>
              </a:rPr>
              <a:t>s</a:t>
            </a:r>
            <a:r>
              <a:rPr sz="500" dirty="0">
                <a:latin typeface="Arial MT"/>
                <a:cs typeface="Arial MT"/>
              </a:rPr>
              <a:t>:</a:t>
            </a:r>
            <a:r>
              <a:rPr sz="500" spc="-30" dirty="0">
                <a:latin typeface="Arial MT"/>
                <a:cs typeface="Arial MT"/>
              </a:rPr>
              <a:t> </a:t>
            </a:r>
            <a:r>
              <a:rPr sz="500" spc="-5" dirty="0">
                <a:latin typeface="Arial MT"/>
                <a:cs typeface="Arial MT"/>
              </a:rPr>
              <a:t>24</a:t>
            </a:r>
            <a:r>
              <a:rPr sz="500" spc="-15" dirty="0">
                <a:latin typeface="Arial MT"/>
                <a:cs typeface="Arial MT"/>
              </a:rPr>
              <a:t>s</a:t>
            </a:r>
            <a:r>
              <a:rPr sz="500" spc="5" dirty="0">
                <a:latin typeface="Arial MT"/>
                <a:cs typeface="Arial MT"/>
              </a:rPr>
              <a:t>li</a:t>
            </a:r>
            <a:r>
              <a:rPr sz="500" spc="-5" dirty="0">
                <a:latin typeface="Arial MT"/>
                <a:cs typeface="Arial MT"/>
              </a:rPr>
              <a:t>de</a:t>
            </a:r>
            <a:r>
              <a:rPr sz="500" dirty="0"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3C7F3419-9980-4E18-8F8C-4A87C05BFA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676400" y="266672"/>
            <a:ext cx="9601200" cy="4075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6285" marR="5080" indent="-744220" algn="ctr">
              <a:lnSpc>
                <a:spcPct val="100000"/>
              </a:lnSpc>
              <a:spcBef>
                <a:spcPts val="100"/>
              </a:spcBef>
              <a:tabLst>
                <a:tab pos="756285" algn="l"/>
              </a:tabLst>
            </a:pPr>
            <a:r>
              <a:rPr lang="es-MX" sz="8800" b="1" dirty="0"/>
              <a:t>EMPRESAS </a:t>
            </a:r>
            <a:br>
              <a:rPr lang="es-MX" sz="8800" b="1" dirty="0"/>
            </a:br>
            <a:r>
              <a:rPr lang="es-MX" sz="8800" b="1" dirty="0"/>
              <a:t>Y</a:t>
            </a:r>
            <a:br>
              <a:rPr lang="es-MX" sz="8800" b="1" dirty="0"/>
            </a:br>
            <a:r>
              <a:rPr lang="es-MX" sz="8800" b="1" dirty="0"/>
              <a:t>NATURALEZA</a:t>
            </a:r>
            <a:endParaRPr sz="8800" b="1" dirty="0"/>
          </a:p>
        </p:txBody>
      </p:sp>
      <p:pic>
        <p:nvPicPr>
          <p:cNvPr id="9218" name="Picture 2" descr="Iniciativa europea «Empresas y Biodiversidad» - Sinergiae Ambiente">
            <a:extLst>
              <a:ext uri="{FF2B5EF4-FFF2-40B4-BE49-F238E27FC236}">
                <a16:creationId xmlns:a16="http://schemas.microsoft.com/office/drawing/2014/main" id="{D43B2329-F988-0BE3-65E0-9A7A4A41B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012323"/>
            <a:ext cx="48768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592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2655" y="236878"/>
            <a:ext cx="11734799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MX" sz="4000" b="0" spc="-220" dirty="0">
                <a:solidFill>
                  <a:srgbClr val="000000"/>
                </a:solidFill>
                <a:latin typeface="Trebuchet MS"/>
                <a:cs typeface="Trebuchet MS"/>
              </a:rPr>
              <a:t>Escalas de IMPACTO y Límites Planetarios</a:t>
            </a:r>
            <a:endParaRPr sz="40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5" dirty="0"/>
              <a:t>Imágenes:</a:t>
            </a:r>
            <a:r>
              <a:rPr spc="-50" dirty="0"/>
              <a:t> </a:t>
            </a:r>
            <a:r>
              <a:rPr spc="-5" dirty="0"/>
              <a:t>24slides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0988690-5AFF-421F-A420-9A099D304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68" t="17595" r="21916" b="11161"/>
          <a:stretch/>
        </p:blipFill>
        <p:spPr>
          <a:xfrm>
            <a:off x="2225576" y="1224886"/>
            <a:ext cx="7375624" cy="521146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660D0AD-CE40-41BF-BD75-BD121022736C}"/>
              </a:ext>
            </a:extLst>
          </p:cNvPr>
          <p:cNvSpPr txBox="1"/>
          <p:nvPr/>
        </p:nvSpPr>
        <p:spPr>
          <a:xfrm rot="16200000">
            <a:off x="-1337383" y="3487730"/>
            <a:ext cx="5240742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3200" dirty="0"/>
              <a:t>Consumo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325A83E-2B9F-4854-B220-F93705BC0243}"/>
              </a:ext>
            </a:extLst>
          </p:cNvPr>
          <p:cNvSpPr txBox="1"/>
          <p:nvPr/>
        </p:nvSpPr>
        <p:spPr>
          <a:xfrm rot="5400000">
            <a:off x="8247893" y="3486932"/>
            <a:ext cx="4967789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3200" dirty="0"/>
              <a:t>Valor Sostenible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2AA798A-38E5-4846-B2BF-0E5FB8A39346}"/>
              </a:ext>
            </a:extLst>
          </p:cNvPr>
          <p:cNvSpPr txBox="1"/>
          <p:nvPr/>
        </p:nvSpPr>
        <p:spPr>
          <a:xfrm>
            <a:off x="-1" y="6501726"/>
            <a:ext cx="121201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dirty="0"/>
              <a:t>FUENTE: Modificado de </a:t>
            </a:r>
            <a:r>
              <a:rPr lang="en-US" sz="1050" dirty="0"/>
              <a:t>Planetary Boundaries: Ecological Foundations for Corporate Sustainability</a:t>
            </a:r>
            <a:endParaRPr lang="es-CO" sz="1050" dirty="0"/>
          </a:p>
        </p:txBody>
      </p:sp>
    </p:spTree>
    <p:extLst>
      <p:ext uri="{BB962C8B-B14F-4D97-AF65-F5344CB8AC3E}">
        <p14:creationId xmlns:p14="http://schemas.microsoft.com/office/powerpoint/2010/main" val="1495612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5" dirty="0"/>
              <a:t>Imágenes:</a:t>
            </a:r>
            <a:r>
              <a:rPr spc="-50" dirty="0"/>
              <a:t> </a:t>
            </a:r>
            <a:r>
              <a:rPr spc="-5" dirty="0"/>
              <a:t>24slides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660D0AD-CE40-41BF-BD75-BD121022736C}"/>
              </a:ext>
            </a:extLst>
          </p:cNvPr>
          <p:cNvSpPr txBox="1"/>
          <p:nvPr/>
        </p:nvSpPr>
        <p:spPr>
          <a:xfrm rot="16200000">
            <a:off x="-1337383" y="3487730"/>
            <a:ext cx="5240742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3200" dirty="0"/>
              <a:t>Consumo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325A83E-2B9F-4854-B220-F93705BC0243}"/>
              </a:ext>
            </a:extLst>
          </p:cNvPr>
          <p:cNvSpPr txBox="1"/>
          <p:nvPr/>
        </p:nvSpPr>
        <p:spPr>
          <a:xfrm rot="5400000">
            <a:off x="8247893" y="3486932"/>
            <a:ext cx="4967789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3200" dirty="0"/>
              <a:t>Valor Sostenible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F907BB0-348E-41A2-8ED5-0D65DFFEB068}"/>
              </a:ext>
            </a:extLst>
          </p:cNvPr>
          <p:cNvSpPr txBox="1"/>
          <p:nvPr/>
        </p:nvSpPr>
        <p:spPr>
          <a:xfrm>
            <a:off x="0" y="6642896"/>
            <a:ext cx="121201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dirty="0"/>
              <a:t>FUENTE: Modificado de </a:t>
            </a:r>
            <a:r>
              <a:rPr lang="en-US" sz="1050" dirty="0"/>
              <a:t>Planetary Boundaries: Ecological Foundations for Corporate Sustainability</a:t>
            </a:r>
            <a:endParaRPr lang="es-CO" sz="105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630FE16-6688-4691-A36A-1EB46CDD3B9A}"/>
              </a:ext>
            </a:extLst>
          </p:cNvPr>
          <p:cNvSpPr txBox="1"/>
          <p:nvPr/>
        </p:nvSpPr>
        <p:spPr>
          <a:xfrm>
            <a:off x="2640242" y="5368977"/>
            <a:ext cx="602441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Redes de Valor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9D8B677-1C29-48DA-93CA-AEDA1DD724C3}"/>
              </a:ext>
            </a:extLst>
          </p:cNvPr>
          <p:cNvSpPr txBox="1"/>
          <p:nvPr/>
        </p:nvSpPr>
        <p:spPr>
          <a:xfrm>
            <a:off x="2936542" y="5806882"/>
            <a:ext cx="543180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Cadenas Valor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4605DF7-5A64-42DE-9CD2-22C7425EB58A}"/>
              </a:ext>
            </a:extLst>
          </p:cNvPr>
          <p:cNvSpPr txBox="1"/>
          <p:nvPr/>
        </p:nvSpPr>
        <p:spPr>
          <a:xfrm>
            <a:off x="2129054" y="4944720"/>
            <a:ext cx="698765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 err="1"/>
              <a:t>Clusters</a:t>
            </a:r>
            <a:endParaRPr lang="es-CO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390A0CD-E979-4A13-A1B6-D2867B3A4FA3}"/>
              </a:ext>
            </a:extLst>
          </p:cNvPr>
          <p:cNvSpPr txBox="1"/>
          <p:nvPr/>
        </p:nvSpPr>
        <p:spPr>
          <a:xfrm>
            <a:off x="3534771" y="6231139"/>
            <a:ext cx="387596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Negocios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D327CE5-357D-4611-A2BF-DBFF0420D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60" t="8779" r="23090" b="18943"/>
          <a:stretch/>
        </p:blipFill>
        <p:spPr>
          <a:xfrm>
            <a:off x="3111689" y="1219200"/>
            <a:ext cx="4942593" cy="3656947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DA9B730-BA74-4F43-B2DB-8C042F962EF2}"/>
              </a:ext>
            </a:extLst>
          </p:cNvPr>
          <p:cNvSpPr txBox="1"/>
          <p:nvPr/>
        </p:nvSpPr>
        <p:spPr>
          <a:xfrm>
            <a:off x="8023372" y="4190377"/>
            <a:ext cx="1741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bg1">
                    <a:lumMod val="50000"/>
                  </a:schemeClr>
                </a:solidFill>
              </a:rPr>
              <a:t>Palma de Aceite </a:t>
            </a:r>
          </a:p>
          <a:p>
            <a:r>
              <a:rPr lang="es-CO" dirty="0">
                <a:solidFill>
                  <a:schemeClr val="bg1">
                    <a:lumMod val="50000"/>
                  </a:schemeClr>
                </a:solidFill>
              </a:rPr>
              <a:t>en Borneo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1B091FFF-011A-4113-8232-D5E6749F7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0CAD1A7D-398A-855F-1ECF-16449516F10C}"/>
              </a:ext>
            </a:extLst>
          </p:cNvPr>
          <p:cNvSpPr txBox="1">
            <a:spLocks/>
          </p:cNvSpPr>
          <p:nvPr/>
        </p:nvSpPr>
        <p:spPr>
          <a:xfrm>
            <a:off x="192655" y="236878"/>
            <a:ext cx="11734799" cy="629018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all" baseline="0">
                <a:solidFill>
                  <a:schemeClr val="tx1"/>
                </a:solidFill>
                <a:effectLst/>
                <a:latin typeface="Calibri Light"/>
                <a:ea typeface="+mj-ea"/>
                <a:cs typeface="Calibri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" sz="4000" spc="-220">
                <a:solidFill>
                  <a:srgbClr val="000000"/>
                </a:solidFill>
                <a:latin typeface="Trebuchet MS"/>
                <a:cs typeface="Trebuchet MS"/>
              </a:rPr>
              <a:t>Escalas de IMPACTO y Límites Planetarios</a:t>
            </a:r>
            <a:endParaRPr lang="es-ES" sz="4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67173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23D043C-BF75-4DB4-9308-7394CADDF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90" t="27077" r="31449" b="23188"/>
          <a:stretch/>
        </p:blipFill>
        <p:spPr>
          <a:xfrm>
            <a:off x="193549" y="1346345"/>
            <a:ext cx="11846051" cy="5460630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B2E85488-1889-497D-A3C3-DE02B5D75B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3549" y="295091"/>
            <a:ext cx="11734799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MX" sz="4000" b="0" spc="-220" dirty="0">
                <a:solidFill>
                  <a:srgbClr val="000000"/>
                </a:solidFill>
                <a:latin typeface="Trebuchet MS"/>
                <a:cs typeface="Trebuchet MS"/>
              </a:rPr>
              <a:t>Oportunidades para las empresas</a:t>
            </a:r>
            <a:endParaRPr sz="4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83905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0" y="228600"/>
            <a:ext cx="8534400" cy="653656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pc="-5" dirty="0"/>
              <a:t>I</a:t>
            </a:r>
            <a:r>
              <a:rPr spc="5" dirty="0"/>
              <a:t>m</a:t>
            </a:r>
            <a:r>
              <a:rPr spc="-5" dirty="0"/>
              <a:t>á</a:t>
            </a:r>
            <a:r>
              <a:rPr spc="-10" dirty="0"/>
              <a:t>g</a:t>
            </a:r>
            <a:r>
              <a:rPr spc="-5" dirty="0"/>
              <a:t>e</a:t>
            </a:r>
            <a:r>
              <a:rPr spc="-10" dirty="0"/>
              <a:t>n</a:t>
            </a:r>
            <a:r>
              <a:rPr spc="-5" dirty="0"/>
              <a:t>es:</a:t>
            </a:r>
            <a:r>
              <a:rPr spc="-30" dirty="0"/>
              <a:t> </a:t>
            </a:r>
            <a:r>
              <a:rPr spc="-5" dirty="0"/>
              <a:t>2</a:t>
            </a:r>
            <a:r>
              <a:rPr spc="-10" dirty="0"/>
              <a:t>4</a:t>
            </a:r>
            <a:r>
              <a:rPr spc="-5" dirty="0"/>
              <a:t>s</a:t>
            </a:r>
            <a:r>
              <a:rPr spc="-10" dirty="0"/>
              <a:t>li</a:t>
            </a:r>
            <a:r>
              <a:rPr spc="-5" dirty="0"/>
              <a:t>d</a:t>
            </a:r>
            <a:r>
              <a:rPr spc="-10" dirty="0"/>
              <a:t>e</a:t>
            </a:r>
            <a:r>
              <a:rPr spc="-5" dirty="0"/>
              <a:t>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DA2CE41-669F-4341-B17A-DFA2CD398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8"/>
          <a:stretch/>
        </p:blipFill>
        <p:spPr bwMode="auto">
          <a:xfrm>
            <a:off x="-4997" y="744755"/>
            <a:ext cx="12192000" cy="532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017F74F-6A8F-4E40-B5AD-C88C387FC795}"/>
              </a:ext>
            </a:extLst>
          </p:cNvPr>
          <p:cNvSpPr txBox="1"/>
          <p:nvPr/>
        </p:nvSpPr>
        <p:spPr>
          <a:xfrm>
            <a:off x="148166" y="6396335"/>
            <a:ext cx="67098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FUENTE: Blau, M.L.; Luz, F.; </a:t>
            </a:r>
            <a:r>
              <a:rPr lang="es-CO" sz="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Panagopoulos</a:t>
            </a:r>
            <a:r>
              <a:rPr lang="es-CO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T. Urban </a:t>
            </a:r>
            <a:r>
              <a:rPr lang="es-CO" sz="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River</a:t>
            </a:r>
            <a:r>
              <a:rPr lang="es-CO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O" sz="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Recovery</a:t>
            </a:r>
            <a:r>
              <a:rPr lang="es-CO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O" sz="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Inspired</a:t>
            </a:r>
            <a:r>
              <a:rPr lang="es-CO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O" sz="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by</a:t>
            </a:r>
            <a:r>
              <a:rPr lang="es-CO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O" sz="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Nature-Based</a:t>
            </a:r>
            <a:r>
              <a:rPr lang="es-CO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O" sz="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Solutions</a:t>
            </a:r>
            <a:r>
              <a:rPr lang="es-CO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s-CO" sz="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Biophilic</a:t>
            </a:r>
            <a:r>
              <a:rPr lang="es-CO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O" sz="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Design</a:t>
            </a:r>
            <a:r>
              <a:rPr lang="es-CO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es-CO" sz="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Albufeira</a:t>
            </a:r>
            <a:r>
              <a:rPr lang="es-CO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Portugal. </a:t>
            </a:r>
            <a:r>
              <a:rPr lang="es-CO" sz="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Land</a:t>
            </a:r>
            <a:r>
              <a:rPr lang="es-CO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O" sz="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2018</a:t>
            </a:r>
            <a:r>
              <a:rPr lang="es-CO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s-CO" sz="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s-CO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141. </a:t>
            </a:r>
            <a:r>
              <a:rPr lang="es-CO" sz="8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https://doi.org/10.3390/land7040141</a:t>
            </a:r>
            <a:r>
              <a:rPr lang="es-CO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.Rescatado de: </a:t>
            </a:r>
            <a:r>
              <a:rPr lang="es-CO" sz="8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4"/>
              </a:rPr>
              <a:t>https://www.mdpi.com/2073-445X/7/4/141</a:t>
            </a:r>
            <a:r>
              <a:rPr lang="es-CO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 </a:t>
            </a:r>
            <a:endParaRPr lang="es-CO" sz="800" dirty="0">
              <a:effectLst/>
            </a:endParaRPr>
          </a:p>
        </p:txBody>
      </p:sp>
      <p:sp>
        <p:nvSpPr>
          <p:cNvPr id="2" name="object 10">
            <a:extLst>
              <a:ext uri="{FF2B5EF4-FFF2-40B4-BE49-F238E27FC236}">
                <a16:creationId xmlns:a16="http://schemas.microsoft.com/office/drawing/2014/main" id="{4B7A01BA-08A1-8D0A-710E-441E44C7A61A}"/>
              </a:ext>
            </a:extLst>
          </p:cNvPr>
          <p:cNvSpPr txBox="1">
            <a:spLocks/>
          </p:cNvSpPr>
          <p:nvPr/>
        </p:nvSpPr>
        <p:spPr>
          <a:xfrm>
            <a:off x="2966803" y="0"/>
            <a:ext cx="6248399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CO" sz="3600" b="1" kern="0" spc="-5" dirty="0">
                <a:solidFill>
                  <a:srgbClr val="001F5F"/>
                </a:solidFill>
                <a:latin typeface="Calibri"/>
                <a:cs typeface="Calibri"/>
              </a:rPr>
              <a:t>Desarrollo Regenerativo</a:t>
            </a:r>
            <a:endParaRPr lang="es-CO" sz="3600" b="1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415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id="{65B25979-8709-4F1C-9C77-D80D2C8B6D2E}"/>
              </a:ext>
            </a:extLst>
          </p:cNvPr>
          <p:cNvSpPr txBox="1">
            <a:spLocks/>
          </p:cNvSpPr>
          <p:nvPr/>
        </p:nvSpPr>
        <p:spPr>
          <a:xfrm>
            <a:off x="2590800" y="152400"/>
            <a:ext cx="6248399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CO" sz="3600" kern="0" spc="-5" dirty="0">
                <a:solidFill>
                  <a:srgbClr val="001F5F"/>
                </a:solidFill>
                <a:latin typeface="Calibri"/>
                <a:cs typeface="Calibri"/>
              </a:rPr>
              <a:t>Economía Regenerativa</a:t>
            </a:r>
            <a:endParaRPr lang="es-CO" sz="360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60320C-06F7-47DD-AEE7-3885EA2DA8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33" y="4724801"/>
            <a:ext cx="3393594" cy="220318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02089B7-2E5A-4068-B127-6AC304050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023" y="645564"/>
            <a:ext cx="8947953" cy="621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79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0643" y="852932"/>
            <a:ext cx="5023485" cy="577723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-1905" algn="ctr">
              <a:lnSpc>
                <a:spcPct val="90000"/>
              </a:lnSpc>
              <a:spcBef>
                <a:spcPts val="340"/>
              </a:spcBef>
            </a:pPr>
            <a:r>
              <a:rPr sz="2000" i="1" dirty="0">
                <a:latin typeface="Calibri"/>
                <a:cs typeface="Calibri"/>
              </a:rPr>
              <a:t>El </a:t>
            </a:r>
            <a:r>
              <a:rPr sz="2000" i="1" spc="-5" dirty="0">
                <a:latin typeface="Calibri"/>
                <a:cs typeface="Calibri"/>
              </a:rPr>
              <a:t>primer informe de la serie New Nature </a:t>
            </a:r>
            <a:r>
              <a:rPr sz="2000" i="1" dirty="0">
                <a:latin typeface="Calibri"/>
                <a:cs typeface="Calibri"/>
              </a:rPr>
              <a:t> </a:t>
            </a:r>
            <a:r>
              <a:rPr sz="2000" i="1" spc="-15" dirty="0">
                <a:latin typeface="Calibri"/>
                <a:cs typeface="Calibri"/>
              </a:rPr>
              <a:t>Economy </a:t>
            </a:r>
            <a:r>
              <a:rPr sz="2000" i="1" spc="-5" dirty="0">
                <a:latin typeface="Calibri"/>
                <a:cs typeface="Calibri"/>
              </a:rPr>
              <a:t>Report </a:t>
            </a:r>
            <a:r>
              <a:rPr sz="2000" i="1" dirty="0">
                <a:latin typeface="Calibri"/>
                <a:cs typeface="Calibri"/>
              </a:rPr>
              <a:t>(NNER), Nature Risk Rising, </a:t>
            </a:r>
            <a:r>
              <a:rPr sz="2000" i="1" spc="5" dirty="0">
                <a:latin typeface="Calibri"/>
                <a:cs typeface="Calibri"/>
              </a:rPr>
              <a:t> </a:t>
            </a:r>
            <a:r>
              <a:rPr sz="2000" i="1" spc="-15" dirty="0">
                <a:latin typeface="Calibri"/>
                <a:cs typeface="Calibri"/>
              </a:rPr>
              <a:t>destacó </a:t>
            </a:r>
            <a:r>
              <a:rPr sz="2000" i="1" spc="-5" dirty="0">
                <a:latin typeface="Calibri"/>
                <a:cs typeface="Calibri"/>
              </a:rPr>
              <a:t>que </a:t>
            </a:r>
            <a:r>
              <a:rPr sz="2000" b="1" i="1" dirty="0">
                <a:latin typeface="Calibri"/>
                <a:cs typeface="Calibri"/>
              </a:rPr>
              <a:t>44 billones de dólares </a:t>
            </a:r>
            <a:r>
              <a:rPr sz="2000" i="1" dirty="0">
                <a:latin typeface="Calibri"/>
                <a:cs typeface="Calibri"/>
              </a:rPr>
              <a:t>de </a:t>
            </a:r>
            <a:r>
              <a:rPr sz="2000" i="1" spc="5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generación </a:t>
            </a:r>
            <a:r>
              <a:rPr sz="2000" i="1" dirty="0">
                <a:latin typeface="Calibri"/>
                <a:cs typeface="Calibri"/>
              </a:rPr>
              <a:t>de </a:t>
            </a:r>
            <a:r>
              <a:rPr sz="2000" i="1" spc="-5" dirty="0">
                <a:latin typeface="Calibri"/>
                <a:cs typeface="Calibri"/>
              </a:rPr>
              <a:t>valor </a:t>
            </a:r>
            <a:r>
              <a:rPr sz="2000" i="1" spc="-10" dirty="0">
                <a:latin typeface="Calibri"/>
                <a:cs typeface="Calibri"/>
              </a:rPr>
              <a:t>económico, </a:t>
            </a:r>
            <a:r>
              <a:rPr sz="2000" b="1" i="1" dirty="0">
                <a:latin typeface="Calibri"/>
                <a:cs typeface="Calibri"/>
              </a:rPr>
              <a:t>más de la </a:t>
            </a:r>
            <a:r>
              <a:rPr sz="2000" b="1" i="1" spc="-5" dirty="0">
                <a:latin typeface="Calibri"/>
                <a:cs typeface="Calibri"/>
              </a:rPr>
              <a:t>mitad </a:t>
            </a:r>
            <a:r>
              <a:rPr sz="2000" b="1" i="1" spc="-44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del</a:t>
            </a:r>
            <a:r>
              <a:rPr sz="2000" b="1" i="1" spc="5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PIB</a:t>
            </a:r>
            <a:r>
              <a:rPr sz="2000" b="1" i="1" spc="50" dirty="0">
                <a:latin typeface="Calibri"/>
                <a:cs typeface="Calibri"/>
              </a:rPr>
              <a:t> </a:t>
            </a:r>
            <a:r>
              <a:rPr sz="2000" b="1" i="1" spc="-10" dirty="0">
                <a:latin typeface="Calibri"/>
                <a:cs typeface="Calibri"/>
              </a:rPr>
              <a:t>total</a:t>
            </a:r>
            <a:r>
              <a:rPr sz="2000" b="1" i="1" spc="3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del</a:t>
            </a:r>
            <a:r>
              <a:rPr sz="2000" b="1" i="1" spc="50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mundo</a:t>
            </a:r>
            <a:r>
              <a:rPr sz="2000" i="1" spc="-5" dirty="0">
                <a:latin typeface="Calibri"/>
                <a:cs typeface="Calibri"/>
              </a:rPr>
              <a:t>,</a:t>
            </a:r>
            <a:r>
              <a:rPr sz="2000" i="1" spc="45" dirty="0">
                <a:latin typeface="Calibri"/>
                <a:cs typeface="Calibri"/>
              </a:rPr>
              <a:t> </a:t>
            </a:r>
            <a:r>
              <a:rPr sz="2000" b="1" i="1" spc="-15" dirty="0">
                <a:latin typeface="Calibri"/>
                <a:cs typeface="Calibri"/>
              </a:rPr>
              <a:t>está</a:t>
            </a:r>
            <a:r>
              <a:rPr sz="2000" b="1" i="1" spc="40" dirty="0">
                <a:latin typeface="Calibri"/>
                <a:cs typeface="Calibri"/>
              </a:rPr>
              <a:t> </a:t>
            </a:r>
            <a:r>
              <a:rPr sz="2000" b="1" i="1" spc="-10" dirty="0">
                <a:latin typeface="Calibri"/>
                <a:cs typeface="Calibri"/>
              </a:rPr>
              <a:t>potencialmente </a:t>
            </a:r>
            <a:r>
              <a:rPr sz="2000" b="1" i="1" spc="-5" dirty="0">
                <a:latin typeface="Calibri"/>
                <a:cs typeface="Calibri"/>
              </a:rPr>
              <a:t> en </a:t>
            </a:r>
            <a:r>
              <a:rPr sz="2000" b="1" i="1" dirty="0">
                <a:latin typeface="Calibri"/>
                <a:cs typeface="Calibri"/>
              </a:rPr>
              <a:t>riesgo </a:t>
            </a:r>
            <a:r>
              <a:rPr sz="2000" i="1" spc="-10" dirty="0">
                <a:latin typeface="Calibri"/>
                <a:cs typeface="Calibri"/>
              </a:rPr>
              <a:t>como </a:t>
            </a:r>
            <a:r>
              <a:rPr sz="2000" i="1" spc="-5" dirty="0">
                <a:latin typeface="Calibri"/>
                <a:cs typeface="Calibri"/>
              </a:rPr>
              <a:t>resultado de la dependencia de </a:t>
            </a:r>
            <a:r>
              <a:rPr sz="2000" i="1" dirty="0">
                <a:latin typeface="Calibri"/>
                <a:cs typeface="Calibri"/>
              </a:rPr>
              <a:t> las</a:t>
            </a:r>
            <a:r>
              <a:rPr sz="2000" i="1" spc="-1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empresas</a:t>
            </a:r>
            <a:r>
              <a:rPr sz="2000" i="1" spc="-4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de</a:t>
            </a:r>
            <a:r>
              <a:rPr sz="2000" i="1" spc="-2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la</a:t>
            </a:r>
            <a:r>
              <a:rPr sz="2000" i="1" spc="-10" dirty="0">
                <a:latin typeface="Calibri"/>
                <a:cs typeface="Calibri"/>
              </a:rPr>
              <a:t> naturaleza</a:t>
            </a:r>
            <a:r>
              <a:rPr sz="2000" i="1" spc="-3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y</a:t>
            </a:r>
            <a:r>
              <a:rPr sz="2000" i="1" spc="-5" dirty="0">
                <a:latin typeface="Calibri"/>
                <a:cs typeface="Calibri"/>
              </a:rPr>
              <a:t> sus</a:t>
            </a:r>
            <a:r>
              <a:rPr sz="2000" i="1" spc="-25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servicios.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Calibri"/>
              <a:cs typeface="Calibri"/>
            </a:endParaRPr>
          </a:p>
          <a:p>
            <a:pPr marL="20320" marR="13970" indent="13335" algn="ctr">
              <a:lnSpc>
                <a:spcPct val="90100"/>
              </a:lnSpc>
              <a:spcBef>
                <a:spcPts val="1725"/>
              </a:spcBef>
            </a:pPr>
            <a:r>
              <a:rPr sz="2000" b="1" i="1" dirty="0">
                <a:latin typeface="Calibri"/>
                <a:cs typeface="Calibri"/>
              </a:rPr>
              <a:t>La </a:t>
            </a:r>
            <a:r>
              <a:rPr sz="2000" b="1" i="1" spc="-10" dirty="0">
                <a:latin typeface="Calibri"/>
                <a:cs typeface="Calibri"/>
              </a:rPr>
              <a:t>ventana </a:t>
            </a:r>
            <a:r>
              <a:rPr sz="2000" b="1" i="1" dirty="0">
                <a:latin typeface="Calibri"/>
                <a:cs typeface="Calibri"/>
              </a:rPr>
              <a:t>para la </a:t>
            </a:r>
            <a:r>
              <a:rPr sz="2000" b="1" i="1" spc="-5" dirty="0">
                <a:latin typeface="Calibri"/>
                <a:cs typeface="Calibri"/>
              </a:rPr>
              <a:t>acción </a:t>
            </a:r>
            <a:r>
              <a:rPr sz="2000" b="1" i="1" dirty="0">
                <a:latin typeface="Calibri"/>
                <a:cs typeface="Calibri"/>
              </a:rPr>
              <a:t>se </a:t>
            </a:r>
            <a:r>
              <a:rPr sz="2000" b="1" i="1" spc="-15" dirty="0">
                <a:latin typeface="Calibri"/>
                <a:cs typeface="Calibri"/>
              </a:rPr>
              <a:t>está </a:t>
            </a:r>
            <a:r>
              <a:rPr sz="2000" b="1" i="1" dirty="0">
                <a:latin typeface="Calibri"/>
                <a:cs typeface="Calibri"/>
              </a:rPr>
              <a:t>reduciendo a </a:t>
            </a:r>
            <a:r>
              <a:rPr sz="2000" b="1" i="1" spc="5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un</a:t>
            </a:r>
            <a:r>
              <a:rPr sz="2000" b="1" i="1" spc="-30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ritmo</a:t>
            </a:r>
            <a:r>
              <a:rPr sz="2000" b="1" i="1" spc="-25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alarmante,</a:t>
            </a:r>
            <a:r>
              <a:rPr sz="2000" b="1" i="1" spc="-50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mientras</a:t>
            </a:r>
            <a:r>
              <a:rPr sz="2000" b="1" i="1" spc="-2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que</a:t>
            </a:r>
            <a:r>
              <a:rPr sz="2000" b="1" i="1" spc="-15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el</a:t>
            </a:r>
            <a:r>
              <a:rPr sz="2000" b="1" i="1" spc="-15" dirty="0">
                <a:latin typeface="Calibri"/>
                <a:cs typeface="Calibri"/>
              </a:rPr>
              <a:t> costo</a:t>
            </a:r>
            <a:r>
              <a:rPr sz="2000" b="1" i="1" spc="-3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de</a:t>
            </a:r>
            <a:r>
              <a:rPr sz="2000" b="1" i="1" spc="-1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la </a:t>
            </a:r>
            <a:r>
              <a:rPr sz="2000" b="1" i="1" spc="-440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inacción</a:t>
            </a:r>
            <a:r>
              <a:rPr sz="2000" b="1" i="1" spc="-60" dirty="0">
                <a:latin typeface="Calibri"/>
                <a:cs typeface="Calibri"/>
              </a:rPr>
              <a:t> </a:t>
            </a:r>
            <a:r>
              <a:rPr sz="2000" b="1" i="1" spc="-10" dirty="0">
                <a:latin typeface="Calibri"/>
                <a:cs typeface="Calibri"/>
              </a:rPr>
              <a:t>aumenta</a:t>
            </a:r>
            <a:r>
              <a:rPr sz="2000" i="1" spc="-10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Calibri"/>
              <a:cs typeface="Calibri"/>
            </a:endParaRPr>
          </a:p>
          <a:p>
            <a:pPr marL="53340" marR="37465" indent="-10160" algn="ctr">
              <a:lnSpc>
                <a:spcPct val="90000"/>
              </a:lnSpc>
              <a:spcBef>
                <a:spcPts val="1710"/>
              </a:spcBef>
            </a:pPr>
            <a:r>
              <a:rPr sz="2000" i="1" spc="-5" dirty="0">
                <a:latin typeface="Calibri"/>
                <a:cs typeface="Calibri"/>
              </a:rPr>
              <a:t>Las decisiones sobre cómo </a:t>
            </a:r>
            <a:r>
              <a:rPr sz="2000" i="1" spc="-10" dirty="0">
                <a:latin typeface="Calibri"/>
                <a:cs typeface="Calibri"/>
              </a:rPr>
              <a:t>implementar </a:t>
            </a:r>
            <a:r>
              <a:rPr sz="2000" i="1" dirty="0">
                <a:latin typeface="Calibri"/>
                <a:cs typeface="Calibri"/>
              </a:rPr>
              <a:t>los </a:t>
            </a:r>
            <a:r>
              <a:rPr sz="2000" i="1" spc="5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paquetes </a:t>
            </a:r>
            <a:r>
              <a:rPr sz="2000" i="1" dirty="0">
                <a:latin typeface="Calibri"/>
                <a:cs typeface="Calibri"/>
              </a:rPr>
              <a:t>de </a:t>
            </a:r>
            <a:r>
              <a:rPr sz="2000" i="1" spc="-5" dirty="0">
                <a:latin typeface="Calibri"/>
                <a:cs typeface="Calibri"/>
              </a:rPr>
              <a:t>estímulo para </a:t>
            </a:r>
            <a:r>
              <a:rPr sz="2000" i="1" dirty="0">
                <a:latin typeface="Calibri"/>
                <a:cs typeface="Calibri"/>
              </a:rPr>
              <a:t>la </a:t>
            </a:r>
            <a:r>
              <a:rPr sz="2000" i="1" spc="-5" dirty="0">
                <a:latin typeface="Calibri"/>
                <a:cs typeface="Calibri"/>
              </a:rPr>
              <a:t>crisis posterior </a:t>
            </a:r>
            <a:r>
              <a:rPr sz="2000" i="1" dirty="0">
                <a:latin typeface="Calibri"/>
                <a:cs typeface="Calibri"/>
              </a:rPr>
              <a:t>a </a:t>
            </a:r>
            <a:r>
              <a:rPr sz="2000" i="1" spc="5" dirty="0">
                <a:latin typeface="Calibri"/>
                <a:cs typeface="Calibri"/>
              </a:rPr>
              <a:t> </a:t>
            </a:r>
            <a:r>
              <a:rPr sz="2000" i="1" spc="-15" dirty="0">
                <a:latin typeface="Calibri"/>
                <a:cs typeface="Calibri"/>
              </a:rPr>
              <a:t>COVID </a:t>
            </a:r>
            <a:r>
              <a:rPr sz="2000" i="1" spc="-10" dirty="0">
                <a:latin typeface="Calibri"/>
                <a:cs typeface="Calibri"/>
              </a:rPr>
              <a:t>probablemente </a:t>
            </a:r>
            <a:r>
              <a:rPr sz="2000" b="1" i="1" dirty="0">
                <a:latin typeface="Calibri"/>
                <a:cs typeface="Calibri"/>
              </a:rPr>
              <a:t>darán </a:t>
            </a:r>
            <a:r>
              <a:rPr sz="2000" b="1" i="1" spc="-5" dirty="0">
                <a:latin typeface="Calibri"/>
                <a:cs typeface="Calibri"/>
              </a:rPr>
              <a:t>forma </a:t>
            </a:r>
            <a:r>
              <a:rPr sz="2000" b="1" i="1" dirty="0">
                <a:latin typeface="Calibri"/>
                <a:cs typeface="Calibri"/>
              </a:rPr>
              <a:t>a las </a:t>
            </a:r>
            <a:r>
              <a:rPr sz="2000" b="1" i="1" spc="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sociedades y las </a:t>
            </a:r>
            <a:r>
              <a:rPr sz="2000" b="1" i="1" spc="-5" dirty="0">
                <a:latin typeface="Calibri"/>
                <a:cs typeface="Calibri"/>
              </a:rPr>
              <a:t>economías durante </a:t>
            </a:r>
            <a:r>
              <a:rPr sz="2000" b="1" i="1" spc="-10" dirty="0">
                <a:latin typeface="Calibri"/>
                <a:cs typeface="Calibri"/>
              </a:rPr>
              <a:t>décadas</a:t>
            </a:r>
            <a:r>
              <a:rPr sz="2000" i="1" spc="-10" dirty="0">
                <a:latin typeface="Calibri"/>
                <a:cs typeface="Calibri"/>
              </a:rPr>
              <a:t>, </a:t>
            </a:r>
            <a:r>
              <a:rPr sz="2000" i="1" spc="-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por lo que </a:t>
            </a:r>
            <a:r>
              <a:rPr sz="2000" b="1" i="1" spc="-5" dirty="0">
                <a:latin typeface="Calibri"/>
                <a:cs typeface="Calibri"/>
              </a:rPr>
              <a:t>es imperativo </a:t>
            </a:r>
            <a:r>
              <a:rPr sz="2000" b="1" i="1" spc="-10" dirty="0">
                <a:latin typeface="Calibri"/>
                <a:cs typeface="Calibri"/>
              </a:rPr>
              <a:t>"reconstruir </a:t>
            </a:r>
            <a:r>
              <a:rPr sz="2000" b="1" i="1" dirty="0">
                <a:latin typeface="Calibri"/>
                <a:cs typeface="Calibri"/>
              </a:rPr>
              <a:t>mejor" </a:t>
            </a:r>
            <a:r>
              <a:rPr sz="2000" i="1" dirty="0">
                <a:latin typeface="Calibri"/>
                <a:cs typeface="Calibri"/>
              </a:rPr>
              <a:t>y </a:t>
            </a:r>
            <a:r>
              <a:rPr sz="2000" i="1" spc="5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no volver </a:t>
            </a:r>
            <a:r>
              <a:rPr sz="2000" i="1" dirty="0">
                <a:latin typeface="Calibri"/>
                <a:cs typeface="Calibri"/>
              </a:rPr>
              <a:t>a una </a:t>
            </a:r>
            <a:r>
              <a:rPr sz="2000" i="1" spc="-5" dirty="0">
                <a:latin typeface="Calibri"/>
                <a:cs typeface="Calibri"/>
              </a:rPr>
              <a:t>situación </a:t>
            </a:r>
            <a:r>
              <a:rPr sz="2000" i="1" dirty="0">
                <a:latin typeface="Calibri"/>
                <a:cs typeface="Calibri"/>
              </a:rPr>
              <a:t>habitual </a:t>
            </a:r>
            <a:r>
              <a:rPr sz="2000" i="1" spc="-5" dirty="0">
                <a:latin typeface="Calibri"/>
                <a:cs typeface="Calibri"/>
              </a:rPr>
              <a:t>insostenible </a:t>
            </a:r>
            <a:r>
              <a:rPr sz="2000" i="1" dirty="0">
                <a:latin typeface="Calibri"/>
                <a:cs typeface="Calibri"/>
              </a:rPr>
              <a:t>y </a:t>
            </a:r>
            <a:r>
              <a:rPr sz="2000" i="1" spc="-44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peligrosa.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96911" y="0"/>
            <a:ext cx="4895087" cy="685799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112708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64863" y="1066871"/>
            <a:ext cx="8174970" cy="533392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78332" y="1396745"/>
            <a:ext cx="3091815" cy="3684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985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El 80% de </a:t>
            </a:r>
            <a:r>
              <a:rPr sz="2000" b="1" spc="-5" dirty="0">
                <a:latin typeface="Calibri"/>
                <a:cs typeface="Calibri"/>
              </a:rPr>
              <a:t>las especies </a:t>
            </a:r>
            <a:r>
              <a:rPr sz="2000" b="1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amenazadas </a:t>
            </a:r>
            <a:r>
              <a:rPr sz="2000" b="1" dirty="0">
                <a:latin typeface="Calibri"/>
                <a:cs typeface="Calibri"/>
              </a:rPr>
              <a:t>y </a:t>
            </a:r>
            <a:r>
              <a:rPr sz="2000" b="1" spc="-5" dirty="0">
                <a:latin typeface="Calibri"/>
                <a:cs typeface="Calibri"/>
              </a:rPr>
              <a:t>casi </a:t>
            </a:r>
            <a:r>
              <a:rPr sz="2000" b="1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amenazadas </a:t>
            </a:r>
            <a:r>
              <a:rPr sz="2000" b="1" spc="-15" dirty="0">
                <a:latin typeface="Calibri"/>
                <a:cs typeface="Calibri"/>
              </a:rPr>
              <a:t>están </a:t>
            </a:r>
            <a:r>
              <a:rPr sz="2000" b="1" dirty="0">
                <a:latin typeface="Calibri"/>
                <a:cs typeface="Calibri"/>
              </a:rPr>
              <a:t>en </a:t>
            </a:r>
            <a:r>
              <a:rPr sz="2000" b="1" spc="-10" dirty="0">
                <a:latin typeface="Calibri"/>
                <a:cs typeface="Calibri"/>
              </a:rPr>
              <a:t>peligro </a:t>
            </a:r>
            <a:r>
              <a:rPr sz="2000" b="1" spc="-4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por los </a:t>
            </a:r>
            <a:r>
              <a:rPr sz="2000" b="1" spc="-10" dirty="0">
                <a:latin typeface="Calibri"/>
                <a:cs typeface="Calibri"/>
              </a:rPr>
              <a:t>tres sistemas</a:t>
            </a:r>
            <a:r>
              <a:rPr sz="2000" spc="-10" dirty="0">
                <a:latin typeface="Calibri"/>
                <a:cs typeface="Calibri"/>
              </a:rPr>
              <a:t>, </a:t>
            </a:r>
            <a:r>
              <a:rPr sz="2000" spc="-5" dirty="0">
                <a:latin typeface="Calibri"/>
                <a:cs typeface="Calibri"/>
              </a:rPr>
              <a:t> responsables de </a:t>
            </a:r>
            <a:r>
              <a:rPr sz="2000" dirty="0">
                <a:latin typeface="Calibri"/>
                <a:cs typeface="Calibri"/>
              </a:rPr>
              <a:t>las </a:t>
            </a:r>
            <a:r>
              <a:rPr sz="2000" spc="-5" dirty="0">
                <a:latin typeface="Calibri"/>
                <a:cs typeface="Calibri"/>
              </a:rPr>
              <a:t>presiones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comerciales </a:t>
            </a:r>
            <a:r>
              <a:rPr sz="2000" dirty="0">
                <a:latin typeface="Calibri"/>
                <a:cs typeface="Calibri"/>
              </a:rPr>
              <a:t>más </a:t>
            </a:r>
            <a:r>
              <a:rPr sz="2000" spc="-10" dirty="0">
                <a:latin typeface="Calibri"/>
                <a:cs typeface="Calibri"/>
              </a:rPr>
              <a:t>importantes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sobre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biodiversidad.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spc="-10" dirty="0">
                <a:latin typeface="Calibri"/>
                <a:cs typeface="Calibri"/>
              </a:rPr>
              <a:t>Estos </a:t>
            </a:r>
            <a:r>
              <a:rPr sz="2000" spc="-5" dirty="0">
                <a:latin typeface="Calibri"/>
                <a:cs typeface="Calibri"/>
              </a:rPr>
              <a:t>también son </a:t>
            </a:r>
            <a:r>
              <a:rPr sz="2000" dirty="0">
                <a:latin typeface="Calibri"/>
                <a:cs typeface="Calibri"/>
              </a:rPr>
              <a:t>los 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sistemas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con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mayor 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oportunidad de liderar </a:t>
            </a:r>
            <a:r>
              <a:rPr sz="2000" dirty="0">
                <a:latin typeface="Calibri"/>
                <a:cs typeface="Calibri"/>
              </a:rPr>
              <a:t>la 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creación </a:t>
            </a:r>
            <a:r>
              <a:rPr sz="2000" spc="-10" dirty="0">
                <a:latin typeface="Calibri"/>
                <a:cs typeface="Calibri"/>
              </a:rPr>
              <a:t>conjunta </a:t>
            </a:r>
            <a:r>
              <a:rPr sz="2000" spc="-5" dirty="0">
                <a:latin typeface="Calibri"/>
                <a:cs typeface="Calibri"/>
              </a:rPr>
              <a:t>de caminos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positivos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para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naturaleza.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665601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1369" y="609600"/>
            <a:ext cx="5255261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35" dirty="0">
                <a:latin typeface="Calibri Light"/>
                <a:cs typeface="Calibri Light"/>
              </a:rPr>
              <a:t>Hallazgos</a:t>
            </a:r>
            <a:r>
              <a:rPr sz="4400" b="0" spc="-170" dirty="0">
                <a:latin typeface="Calibri Light"/>
                <a:cs typeface="Calibri Light"/>
              </a:rPr>
              <a:t> </a:t>
            </a:r>
            <a:r>
              <a:rPr sz="4400" b="0" spc="-40" dirty="0">
                <a:latin typeface="Calibri Light"/>
                <a:cs typeface="Calibri Light"/>
              </a:rPr>
              <a:t>claves</a:t>
            </a:r>
            <a:endParaRPr sz="4400" dirty="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139" y="1909952"/>
            <a:ext cx="9932670" cy="4135876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241300" marR="715010" indent="-229235">
              <a:lnSpc>
                <a:spcPts val="2700"/>
              </a:lnSpc>
              <a:spcBef>
                <a:spcPts val="735"/>
              </a:spcBef>
              <a:buFont typeface="Arial MT"/>
              <a:buChar char="•"/>
              <a:tabLst>
                <a:tab pos="241935" algn="l"/>
              </a:tabLst>
            </a:pPr>
            <a:r>
              <a:rPr sz="2800" b="1" spc="-5" dirty="0">
                <a:latin typeface="Calibri"/>
                <a:cs typeface="Calibri"/>
              </a:rPr>
              <a:t>No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hay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futuro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para</a:t>
            </a:r>
            <a:r>
              <a:rPr sz="2800" b="1" spc="3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los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negocios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como</a:t>
            </a:r>
            <a:r>
              <a:rPr sz="2800" b="1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de</a:t>
            </a:r>
            <a:r>
              <a:rPr sz="2800" b="1" spc="15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costumbre</a:t>
            </a:r>
            <a:r>
              <a:rPr sz="2800" spc="-15" dirty="0">
                <a:latin typeface="Calibri"/>
                <a:cs typeface="Calibri"/>
              </a:rPr>
              <a:t>.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estamos 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alcanzando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puntos</a:t>
            </a:r>
            <a:r>
              <a:rPr sz="2400" spc="-5" dirty="0">
                <a:latin typeface="Calibri"/>
                <a:cs typeface="Calibri"/>
              </a:rPr>
              <a:t> de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inflexión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irreversibles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para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naturaleza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y el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clima,</a:t>
            </a:r>
          </a:p>
          <a:p>
            <a:pPr marL="241300">
              <a:lnSpc>
                <a:spcPts val="2390"/>
              </a:lnSpc>
            </a:pPr>
            <a:r>
              <a:rPr sz="2400" dirty="0">
                <a:latin typeface="Calibri"/>
                <a:cs typeface="Calibri"/>
              </a:rPr>
              <a:t>y</a:t>
            </a:r>
            <a:r>
              <a:rPr sz="2400" spc="110" dirty="0">
                <a:latin typeface="Calibri"/>
                <a:cs typeface="Calibri"/>
              </a:rPr>
              <a:t> </a:t>
            </a:r>
            <a:r>
              <a:rPr sz="2400" spc="-320" dirty="0">
                <a:latin typeface="Calibri"/>
                <a:cs typeface="Calibri"/>
              </a:rPr>
              <a:t>​​m</a:t>
            </a:r>
            <a:r>
              <a:rPr lang="es-MX" sz="2400" spc="-320" dirty="0">
                <a:latin typeface="Calibri"/>
                <a:cs typeface="Calibri"/>
              </a:rPr>
              <a:t> </a:t>
            </a:r>
            <a:r>
              <a:rPr sz="2400" spc="-320" dirty="0">
                <a:latin typeface="Calibri"/>
                <a:cs typeface="Calibri"/>
              </a:rPr>
              <a:t>á</a:t>
            </a:r>
            <a:r>
              <a:rPr lang="es-MX" sz="2400" spc="-320" dirty="0">
                <a:latin typeface="Calibri"/>
                <a:cs typeface="Calibri"/>
              </a:rPr>
              <a:t> </a:t>
            </a:r>
            <a:r>
              <a:rPr sz="2400" spc="-320" dirty="0">
                <a:latin typeface="Calibri"/>
                <a:cs typeface="Calibri"/>
              </a:rPr>
              <a:t>s</a:t>
            </a:r>
            <a:r>
              <a:rPr sz="2400" spc="1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de</a:t>
            </a:r>
            <a:r>
              <a:rPr sz="2400" spc="1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10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mitad</a:t>
            </a:r>
            <a:r>
              <a:rPr sz="2400" spc="9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del</a:t>
            </a:r>
            <a:r>
              <a:rPr sz="2400" spc="1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PIB</a:t>
            </a:r>
            <a:r>
              <a:rPr sz="2400" spc="1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mundial,</a:t>
            </a:r>
            <a:r>
              <a:rPr sz="2400" spc="1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44</a:t>
            </a:r>
            <a:r>
              <a:rPr sz="2400" spc="10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billones</a:t>
            </a:r>
            <a:r>
              <a:rPr sz="2400" spc="1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de</a:t>
            </a:r>
            <a:r>
              <a:rPr sz="2400" spc="1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dólares,</a:t>
            </a:r>
            <a:r>
              <a:rPr sz="2400" spc="125" dirty="0">
                <a:latin typeface="Calibri"/>
                <a:cs typeface="Calibri"/>
              </a:rPr>
              <a:t> </a:t>
            </a:r>
            <a:r>
              <a:rPr sz="2400" spc="-15" dirty="0" err="1">
                <a:latin typeface="Calibri"/>
                <a:cs typeface="Calibri"/>
              </a:rPr>
              <a:t>está</a:t>
            </a:r>
            <a:r>
              <a:rPr sz="2400" spc="90" dirty="0">
                <a:latin typeface="Calibri"/>
                <a:cs typeface="Calibri"/>
              </a:rPr>
              <a:t> </a:t>
            </a:r>
            <a:r>
              <a:rPr sz="2400" spc="-10" dirty="0" err="1">
                <a:latin typeface="Calibri"/>
                <a:cs typeface="Calibri"/>
              </a:rPr>
              <a:t>potencialmente</a:t>
            </a:r>
            <a:r>
              <a:rPr lang="es-MX" sz="2400" spc="-10" dirty="0">
                <a:latin typeface="Calibri"/>
                <a:cs typeface="Calibri"/>
              </a:rPr>
              <a:t> </a:t>
            </a:r>
            <a:r>
              <a:rPr sz="2400" spc="-5" dirty="0" err="1">
                <a:latin typeface="Calibri"/>
                <a:cs typeface="Calibri"/>
              </a:rPr>
              <a:t>amenazado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por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pérdida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de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 </a:t>
            </a:r>
            <a:r>
              <a:rPr sz="2400" spc="-15" dirty="0">
                <a:latin typeface="Calibri"/>
                <a:cs typeface="Calibri"/>
              </a:rPr>
              <a:t>naturaleza.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 dirty="0">
              <a:latin typeface="Calibri"/>
              <a:cs typeface="Calibri"/>
            </a:endParaRPr>
          </a:p>
          <a:p>
            <a:pPr marL="241300" marR="123825" indent="-229235" algn="just">
              <a:lnSpc>
                <a:spcPct val="90600"/>
              </a:lnSpc>
              <a:spcBef>
                <a:spcPts val="1620"/>
              </a:spcBef>
              <a:buFont typeface="Arial MT"/>
              <a:buChar char="•"/>
              <a:tabLst>
                <a:tab pos="241935" algn="l"/>
              </a:tabLst>
            </a:pPr>
            <a:r>
              <a:rPr sz="2800" b="1" spc="-5" dirty="0">
                <a:latin typeface="Calibri"/>
                <a:cs typeface="Calibri"/>
              </a:rPr>
              <a:t>La lucha </a:t>
            </a:r>
            <a:r>
              <a:rPr sz="2800" b="1" spc="-20" dirty="0">
                <a:latin typeface="Calibri"/>
                <a:cs typeface="Calibri"/>
              </a:rPr>
              <a:t>contra </a:t>
            </a:r>
            <a:r>
              <a:rPr sz="2800" b="1" spc="-5" dirty="0">
                <a:latin typeface="Calibri"/>
                <a:cs typeface="Calibri"/>
              </a:rPr>
              <a:t>el </a:t>
            </a:r>
            <a:r>
              <a:rPr sz="2800" b="1" spc="-10" dirty="0">
                <a:latin typeface="Calibri"/>
                <a:cs typeface="Calibri"/>
              </a:rPr>
              <a:t>cambio </a:t>
            </a:r>
            <a:r>
              <a:rPr sz="2800" b="1" spc="-5" dirty="0">
                <a:latin typeface="Calibri"/>
                <a:cs typeface="Calibri"/>
              </a:rPr>
              <a:t>climático es </a:t>
            </a:r>
            <a:r>
              <a:rPr sz="2800" b="1" spc="-10" dirty="0">
                <a:latin typeface="Calibri"/>
                <a:cs typeface="Calibri"/>
              </a:rPr>
              <a:t>esencial </a:t>
            </a:r>
            <a:r>
              <a:rPr sz="2800" b="1" spc="-15" dirty="0">
                <a:latin typeface="Calibri"/>
                <a:cs typeface="Calibri"/>
              </a:rPr>
              <a:t>pero </a:t>
            </a:r>
            <a:r>
              <a:rPr sz="2800" b="1" spc="-5" dirty="0">
                <a:latin typeface="Calibri"/>
                <a:cs typeface="Calibri"/>
              </a:rPr>
              <a:t>no </a:t>
            </a:r>
            <a:r>
              <a:rPr sz="2800" b="1" spc="-10" dirty="0">
                <a:latin typeface="Calibri"/>
                <a:cs typeface="Calibri"/>
              </a:rPr>
              <a:t>suficiente </a:t>
            </a:r>
            <a:r>
              <a:rPr sz="2800" b="1" spc="-620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para </a:t>
            </a:r>
            <a:r>
              <a:rPr sz="2800" b="1" spc="-10" dirty="0">
                <a:latin typeface="Calibri"/>
                <a:cs typeface="Calibri"/>
              </a:rPr>
              <a:t>abordar </a:t>
            </a:r>
            <a:r>
              <a:rPr sz="2800" b="1" spc="-5" dirty="0">
                <a:latin typeface="Calibri"/>
                <a:cs typeface="Calibri"/>
              </a:rPr>
              <a:t>la crisis de la </a:t>
            </a:r>
            <a:r>
              <a:rPr sz="2800" b="1" spc="-20" dirty="0">
                <a:latin typeface="Calibri"/>
                <a:cs typeface="Calibri"/>
              </a:rPr>
              <a:t>naturaleza</a:t>
            </a:r>
            <a:r>
              <a:rPr sz="2800" spc="-20" dirty="0">
                <a:latin typeface="Calibri"/>
                <a:cs typeface="Calibri"/>
              </a:rPr>
              <a:t>. </a:t>
            </a:r>
            <a:r>
              <a:rPr sz="2400" spc="-5" dirty="0">
                <a:latin typeface="Calibri"/>
                <a:cs typeface="Calibri"/>
              </a:rPr>
              <a:t>Se </a:t>
            </a:r>
            <a:r>
              <a:rPr sz="2400" spc="-10" dirty="0">
                <a:latin typeface="Calibri"/>
                <a:cs typeface="Calibri"/>
              </a:rPr>
              <a:t>necesita </a:t>
            </a:r>
            <a:r>
              <a:rPr sz="2400" spc="-5" dirty="0">
                <a:latin typeface="Calibri"/>
                <a:cs typeface="Calibri"/>
              </a:rPr>
              <a:t>una </a:t>
            </a:r>
            <a:r>
              <a:rPr sz="2400" spc="-15" dirty="0">
                <a:latin typeface="Calibri"/>
                <a:cs typeface="Calibri"/>
              </a:rPr>
              <a:t>transformación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fundamental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en </a:t>
            </a:r>
            <a:r>
              <a:rPr sz="2400" spc="-10" dirty="0" err="1">
                <a:latin typeface="Calibri"/>
                <a:cs typeface="Calibri"/>
              </a:rPr>
              <a:t>tres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lang="es-MX" sz="2400" dirty="0">
                <a:latin typeface="Calibri"/>
                <a:cs typeface="Calibri"/>
              </a:rPr>
              <a:t>principales </a:t>
            </a:r>
            <a:r>
              <a:rPr sz="2400" spc="-10" dirty="0" err="1">
                <a:latin typeface="Calibri"/>
                <a:cs typeface="Calibri"/>
              </a:rPr>
              <a:t>sistemas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socioeconómicos:</a:t>
            </a:r>
            <a:endParaRPr sz="2400" dirty="0">
              <a:latin typeface="Calibri"/>
              <a:cs typeface="Calibri"/>
            </a:endParaRPr>
          </a:p>
          <a:p>
            <a:pPr marL="698500" lvl="1" indent="-229235">
              <a:lnSpc>
                <a:spcPct val="100000"/>
              </a:lnSpc>
              <a:spcBef>
                <a:spcPts val="280"/>
              </a:spcBef>
              <a:buFont typeface="Arial MT"/>
              <a:buChar char="•"/>
              <a:tabLst>
                <a:tab pos="698500" algn="l"/>
                <a:tab pos="699135" algn="l"/>
              </a:tabLst>
            </a:pPr>
            <a:r>
              <a:rPr sz="2000" spc="-10" dirty="0">
                <a:latin typeface="Calibri"/>
                <a:cs typeface="Calibri"/>
              </a:rPr>
              <a:t>Alimentos,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uso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 </a:t>
            </a:r>
            <a:r>
              <a:rPr sz="2000" spc="-10" dirty="0">
                <a:latin typeface="Calibri"/>
                <a:cs typeface="Calibri"/>
              </a:rPr>
              <a:t>tierra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y </a:t>
            </a:r>
            <a:r>
              <a:rPr sz="2000" spc="-5" dirty="0">
                <a:latin typeface="Calibri"/>
                <a:cs typeface="Calibri"/>
              </a:rPr>
              <a:t>los océanos;</a:t>
            </a:r>
            <a:endParaRPr sz="2000" dirty="0">
              <a:latin typeface="Calibri"/>
              <a:cs typeface="Calibri"/>
            </a:endParaRPr>
          </a:p>
          <a:p>
            <a:pPr marL="698500" lvl="1" indent="-229235">
              <a:lnSpc>
                <a:spcPct val="100000"/>
              </a:lnSpc>
              <a:spcBef>
                <a:spcPts val="260"/>
              </a:spcBef>
              <a:buFont typeface="Arial MT"/>
              <a:buChar char="•"/>
              <a:tabLst>
                <a:tab pos="698500" algn="l"/>
                <a:tab pos="699135" algn="l"/>
              </a:tabLst>
            </a:pPr>
            <a:r>
              <a:rPr sz="2000" spc="-10" dirty="0">
                <a:latin typeface="Calibri"/>
                <a:cs typeface="Calibri"/>
              </a:rPr>
              <a:t>Infraestructura</a:t>
            </a:r>
            <a:r>
              <a:rPr sz="2000" dirty="0">
                <a:latin typeface="Calibri"/>
                <a:cs typeface="Calibri"/>
              </a:rPr>
              <a:t> y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entorno</a:t>
            </a:r>
            <a:r>
              <a:rPr sz="2000" spc="-5" dirty="0">
                <a:latin typeface="Calibri"/>
                <a:cs typeface="Calibri"/>
              </a:rPr>
              <a:t> construido;</a:t>
            </a:r>
            <a:endParaRPr sz="2000" dirty="0">
              <a:latin typeface="Calibri"/>
              <a:cs typeface="Calibri"/>
            </a:endParaRPr>
          </a:p>
          <a:p>
            <a:pPr marL="698500" lvl="1" indent="-229235">
              <a:lnSpc>
                <a:spcPct val="100000"/>
              </a:lnSpc>
              <a:spcBef>
                <a:spcPts val="265"/>
              </a:spcBef>
              <a:buFont typeface="Arial MT"/>
              <a:buChar char="•"/>
              <a:tabLst>
                <a:tab pos="698500" algn="l"/>
                <a:tab pos="699135" algn="l"/>
              </a:tabLst>
            </a:pPr>
            <a:r>
              <a:rPr sz="2000" spc="-5" dirty="0">
                <a:latin typeface="Calibri"/>
                <a:cs typeface="Calibri"/>
              </a:rPr>
              <a:t>Energía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actividades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extractivas.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5856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F89EF94-ACB0-46EB-A53E-F9E7F99296B3}"/>
              </a:ext>
            </a:extLst>
          </p:cNvPr>
          <p:cNvSpPr txBox="1"/>
          <p:nvPr/>
        </p:nvSpPr>
        <p:spPr>
          <a:xfrm>
            <a:off x="2471892" y="685800"/>
            <a:ext cx="1165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7200" b="1" dirty="0"/>
              <a:t>CRISIS </a:t>
            </a:r>
          </a:p>
          <a:p>
            <a:pPr algn="ctr"/>
            <a:r>
              <a:rPr lang="es-MX" sz="7200" b="1" dirty="0"/>
              <a:t>PLANETARIAS</a:t>
            </a:r>
            <a:endParaRPr lang="es-CO" sz="72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106BFD0-BD23-7A5B-EF2A-0074977239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0E0C9"/>
              </a:clrFrom>
              <a:clrTo>
                <a:srgbClr val="F0E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" t="6133" r="7869" b="11411"/>
          <a:stretch/>
        </p:blipFill>
        <p:spPr>
          <a:xfrm>
            <a:off x="-19050" y="1981200"/>
            <a:ext cx="4981884" cy="452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60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5030" y="609600"/>
            <a:ext cx="4874261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35" dirty="0">
                <a:latin typeface="Calibri Light"/>
                <a:cs typeface="Calibri Light"/>
              </a:rPr>
              <a:t>Hallazgos</a:t>
            </a:r>
            <a:r>
              <a:rPr sz="4400" b="0" spc="-170" dirty="0">
                <a:latin typeface="Calibri Light"/>
                <a:cs typeface="Calibri Light"/>
              </a:rPr>
              <a:t> </a:t>
            </a:r>
            <a:r>
              <a:rPr sz="4400" b="0" spc="-40" dirty="0">
                <a:latin typeface="Calibri Light"/>
                <a:cs typeface="Calibri Light"/>
              </a:rPr>
              <a:t>claves</a:t>
            </a:r>
            <a:endParaRPr sz="4400" dirty="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17270" y="1898141"/>
            <a:ext cx="10473055" cy="393827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385"/>
              </a:spcBef>
              <a:buFont typeface="Arial MT"/>
              <a:buChar char="•"/>
              <a:tabLst>
                <a:tab pos="241300" algn="l"/>
              </a:tabLst>
            </a:pPr>
            <a:r>
              <a:rPr sz="2400" b="1" dirty="0">
                <a:latin typeface="Calibri"/>
                <a:cs typeface="Calibri"/>
              </a:rPr>
              <a:t>Se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han</a:t>
            </a:r>
            <a:r>
              <a:rPr sz="2400" b="1" spc="-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identificado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15</a:t>
            </a:r>
            <a:r>
              <a:rPr sz="2400" b="1" spc="-5" dirty="0">
                <a:latin typeface="Calibri"/>
                <a:cs typeface="Calibri"/>
              </a:rPr>
              <a:t> transiciones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sistémicas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con </a:t>
            </a:r>
            <a:r>
              <a:rPr sz="2400" spc="-5" dirty="0">
                <a:latin typeface="Calibri"/>
                <a:cs typeface="Calibri"/>
              </a:rPr>
              <a:t>oportunidades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comerciales 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anuales </a:t>
            </a:r>
            <a:r>
              <a:rPr sz="2400" spc="-10" dirty="0">
                <a:latin typeface="Calibri"/>
                <a:cs typeface="Calibri"/>
              </a:rPr>
              <a:t>por valor </a:t>
            </a:r>
            <a:r>
              <a:rPr sz="2400" spc="-5" dirty="0">
                <a:latin typeface="Calibri"/>
                <a:cs typeface="Calibri"/>
              </a:rPr>
              <a:t>de </a:t>
            </a:r>
            <a:r>
              <a:rPr sz="2400" b="1" dirty="0">
                <a:latin typeface="Calibri"/>
                <a:cs typeface="Calibri"/>
              </a:rPr>
              <a:t>10 </a:t>
            </a:r>
            <a:r>
              <a:rPr sz="2400" b="1" spc="-5" dirty="0">
                <a:latin typeface="Calibri"/>
                <a:cs typeface="Calibri"/>
              </a:rPr>
              <a:t>billones de dólares que </a:t>
            </a:r>
            <a:r>
              <a:rPr sz="2400" b="1" dirty="0">
                <a:latin typeface="Calibri"/>
                <a:cs typeface="Calibri"/>
              </a:rPr>
              <a:t>podrían </a:t>
            </a:r>
            <a:r>
              <a:rPr sz="2400" b="1" spc="-10" dirty="0">
                <a:latin typeface="Calibri"/>
                <a:cs typeface="Calibri"/>
              </a:rPr>
              <a:t>crear </a:t>
            </a:r>
            <a:r>
              <a:rPr sz="2400" b="1" spc="-5" dirty="0">
                <a:latin typeface="Calibri"/>
                <a:cs typeface="Calibri"/>
              </a:rPr>
              <a:t>395 millones </a:t>
            </a:r>
            <a:r>
              <a:rPr sz="2400" b="1" dirty="0">
                <a:latin typeface="Calibri"/>
                <a:cs typeface="Calibri"/>
              </a:rPr>
              <a:t>de 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puestos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de </a:t>
            </a:r>
            <a:r>
              <a:rPr sz="2400" b="1" spc="-10" dirty="0">
                <a:latin typeface="Calibri"/>
                <a:cs typeface="Calibri"/>
              </a:rPr>
              <a:t>trabajo</a:t>
            </a:r>
            <a:r>
              <a:rPr sz="2400" b="1" spc="-15" dirty="0">
                <a:latin typeface="Calibri"/>
                <a:cs typeface="Calibri"/>
              </a:rPr>
              <a:t> para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2030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que,</a:t>
            </a:r>
            <a:r>
              <a:rPr sz="2400" dirty="0">
                <a:latin typeface="Calibri"/>
                <a:cs typeface="Calibri"/>
              </a:rPr>
              <a:t> en </a:t>
            </a:r>
            <a:r>
              <a:rPr sz="2400" spc="-15" dirty="0">
                <a:latin typeface="Calibri"/>
                <a:cs typeface="Calibri"/>
              </a:rPr>
              <a:t>conjunto,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pueden</a:t>
            </a:r>
            <a:r>
              <a:rPr sz="2400" dirty="0">
                <a:latin typeface="Calibri"/>
                <a:cs typeface="Calibri"/>
              </a:rPr>
              <a:t> allanar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el </a:t>
            </a:r>
            <a:r>
              <a:rPr sz="2400" spc="-5" dirty="0">
                <a:latin typeface="Calibri"/>
                <a:cs typeface="Calibri"/>
              </a:rPr>
              <a:t>camino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hacia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un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desarrollo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positivo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para </a:t>
            </a:r>
            <a:r>
              <a:rPr sz="2400" dirty="0">
                <a:latin typeface="Calibri"/>
                <a:cs typeface="Calibri"/>
              </a:rPr>
              <a:t>las </a:t>
            </a:r>
            <a:r>
              <a:rPr sz="2400" spc="-10" dirty="0">
                <a:latin typeface="Calibri"/>
                <a:cs typeface="Calibri"/>
              </a:rPr>
              <a:t>personas</a:t>
            </a:r>
            <a:r>
              <a:rPr sz="2400" dirty="0">
                <a:latin typeface="Calibri"/>
                <a:cs typeface="Calibri"/>
              </a:rPr>
              <a:t> y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 </a:t>
            </a:r>
            <a:r>
              <a:rPr sz="2400" spc="-15" dirty="0">
                <a:latin typeface="Calibri"/>
                <a:cs typeface="Calibri"/>
              </a:rPr>
              <a:t>naturaleza </a:t>
            </a:r>
            <a:r>
              <a:rPr sz="2400" spc="-5" dirty="0">
                <a:latin typeface="Calibri"/>
                <a:cs typeface="Calibri"/>
              </a:rPr>
              <a:t>que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seá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resiliente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futuras </a:t>
            </a:r>
            <a:r>
              <a:rPr sz="2400" spc="-5" dirty="0">
                <a:latin typeface="Calibri"/>
                <a:cs typeface="Calibri"/>
              </a:rPr>
              <a:t> crisis.</a:t>
            </a:r>
            <a:endParaRPr sz="2400">
              <a:latin typeface="Calibri"/>
              <a:cs typeface="Calibri"/>
            </a:endParaRPr>
          </a:p>
          <a:p>
            <a:pPr marL="241300" marR="91440" indent="-228600">
              <a:lnSpc>
                <a:spcPct val="90000"/>
              </a:lnSpc>
              <a:spcBef>
                <a:spcPts val="1010"/>
              </a:spcBef>
              <a:buFont typeface="Arial MT"/>
              <a:buChar char="•"/>
              <a:tabLst>
                <a:tab pos="241300" algn="l"/>
              </a:tabLst>
            </a:pPr>
            <a:r>
              <a:rPr sz="2400" b="1" dirty="0">
                <a:latin typeface="Calibri"/>
                <a:cs typeface="Calibri"/>
              </a:rPr>
              <a:t>Las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empresas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pueden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tomar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medidas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prácticas </a:t>
            </a:r>
            <a:r>
              <a:rPr sz="2400" b="1" spc="-15" dirty="0">
                <a:latin typeface="Calibri"/>
                <a:cs typeface="Calibri"/>
              </a:rPr>
              <a:t>para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convertir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estas 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oportunidades en </a:t>
            </a:r>
            <a:r>
              <a:rPr sz="2400" b="1" spc="-10" dirty="0">
                <a:latin typeface="Calibri"/>
                <a:cs typeface="Calibri"/>
              </a:rPr>
              <a:t>realidad </a:t>
            </a:r>
            <a:r>
              <a:rPr sz="2400" spc="-5" dirty="0">
                <a:latin typeface="Calibri"/>
                <a:cs typeface="Calibri"/>
              </a:rPr>
              <a:t>trabajando </a:t>
            </a:r>
            <a:r>
              <a:rPr sz="2400" spc="-10" dirty="0">
                <a:latin typeface="Calibri"/>
                <a:cs typeface="Calibri"/>
              </a:rPr>
              <a:t>con </a:t>
            </a:r>
            <a:r>
              <a:rPr sz="2400" dirty="0">
                <a:latin typeface="Calibri"/>
                <a:cs typeface="Calibri"/>
              </a:rPr>
              <a:t>los </a:t>
            </a:r>
            <a:r>
              <a:rPr sz="2400" spc="-10" dirty="0">
                <a:latin typeface="Calibri"/>
                <a:cs typeface="Calibri"/>
              </a:rPr>
              <a:t>gobiernos </a:t>
            </a:r>
            <a:r>
              <a:rPr sz="2400" dirty="0">
                <a:latin typeface="Calibri"/>
                <a:cs typeface="Calibri"/>
              </a:rPr>
              <a:t>y la </a:t>
            </a:r>
            <a:r>
              <a:rPr sz="2400" spc="-5" dirty="0">
                <a:latin typeface="Calibri"/>
                <a:cs typeface="Calibri"/>
              </a:rPr>
              <a:t>sociedad </a:t>
            </a:r>
            <a:r>
              <a:rPr sz="2400" dirty="0">
                <a:latin typeface="Calibri"/>
                <a:cs typeface="Calibri"/>
              </a:rPr>
              <a:t>civil </a:t>
            </a:r>
            <a:r>
              <a:rPr sz="2400" spc="-15" dirty="0">
                <a:latin typeface="Calibri"/>
                <a:cs typeface="Calibri"/>
              </a:rPr>
              <a:t>para 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establecer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agenda,</a:t>
            </a:r>
            <a:r>
              <a:rPr sz="2400" dirty="0">
                <a:latin typeface="Calibri"/>
                <a:cs typeface="Calibri"/>
              </a:rPr>
              <a:t> impulsar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las </a:t>
            </a:r>
            <a:r>
              <a:rPr sz="2400" spc="-5" dirty="0">
                <a:latin typeface="Calibri"/>
                <a:cs typeface="Calibri"/>
              </a:rPr>
              <a:t>transiciones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y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acelerar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las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reformas</a:t>
            </a:r>
            <a:r>
              <a:rPr sz="2400" spc="-5" dirty="0">
                <a:latin typeface="Calibri"/>
                <a:cs typeface="Calibri"/>
              </a:rPr>
              <a:t> de políticas.</a:t>
            </a:r>
            <a:endParaRPr sz="2400">
              <a:latin typeface="Calibri"/>
              <a:cs typeface="Calibri"/>
            </a:endParaRPr>
          </a:p>
          <a:p>
            <a:pPr marL="241300" marR="46355" indent="-228600">
              <a:lnSpc>
                <a:spcPts val="2590"/>
              </a:lnSpc>
              <a:spcBef>
                <a:spcPts val="1035"/>
              </a:spcBef>
              <a:buFont typeface="Arial MT"/>
              <a:buChar char="•"/>
              <a:tabLst>
                <a:tab pos="241300" algn="l"/>
              </a:tabLst>
            </a:pPr>
            <a:r>
              <a:rPr sz="2400" b="1" dirty="0">
                <a:latin typeface="Calibri"/>
                <a:cs typeface="Calibri"/>
              </a:rPr>
              <a:t>Se </a:t>
            </a:r>
            <a:r>
              <a:rPr sz="2400" b="1" spc="-10" dirty="0">
                <a:latin typeface="Calibri"/>
                <a:cs typeface="Calibri"/>
              </a:rPr>
              <a:t>necesitarán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$</a:t>
            </a:r>
            <a:r>
              <a:rPr sz="2400" b="1" spc="-5" dirty="0">
                <a:latin typeface="Calibri"/>
                <a:cs typeface="Calibri"/>
              </a:rPr>
              <a:t> 2.7 billones </a:t>
            </a:r>
            <a:r>
              <a:rPr sz="2400" b="1" dirty="0">
                <a:latin typeface="Calibri"/>
                <a:cs typeface="Calibri"/>
              </a:rPr>
              <a:t>por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año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hasta</a:t>
            </a:r>
            <a:r>
              <a:rPr sz="2400" b="1" spc="1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2030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para</a:t>
            </a:r>
            <a:r>
              <a:rPr sz="2400" spc="-5" dirty="0">
                <a:latin typeface="Calibri"/>
                <a:cs typeface="Calibri"/>
              </a:rPr>
              <a:t> escalar </a:t>
            </a:r>
            <a:r>
              <a:rPr sz="2400" dirty="0">
                <a:latin typeface="Calibri"/>
                <a:cs typeface="Calibri"/>
              </a:rPr>
              <a:t>las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transiciones, 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incluso </a:t>
            </a:r>
            <a:r>
              <a:rPr sz="2400" spc="-15" dirty="0">
                <a:latin typeface="Calibri"/>
                <a:cs typeface="Calibri"/>
              </a:rPr>
              <a:t>para </a:t>
            </a:r>
            <a:r>
              <a:rPr sz="2400" spc="-5" dirty="0">
                <a:latin typeface="Calibri"/>
                <a:cs typeface="Calibri"/>
              </a:rPr>
              <a:t>implementar </a:t>
            </a:r>
            <a:r>
              <a:rPr sz="2400" dirty="0">
                <a:latin typeface="Calibri"/>
                <a:cs typeface="Calibri"/>
              </a:rPr>
              <a:t>la </a:t>
            </a:r>
            <a:r>
              <a:rPr sz="2400" spc="-10" dirty="0">
                <a:latin typeface="Calibri"/>
                <a:cs typeface="Calibri"/>
              </a:rPr>
              <a:t>innovación tecnológica </a:t>
            </a:r>
            <a:r>
              <a:rPr sz="2400" spc="-5" dirty="0">
                <a:latin typeface="Calibri"/>
                <a:cs typeface="Calibri"/>
              </a:rPr>
              <a:t>crítica </a:t>
            </a:r>
            <a:r>
              <a:rPr sz="2400" spc="-15" dirty="0">
                <a:latin typeface="Calibri"/>
                <a:cs typeface="Calibri"/>
              </a:rPr>
              <a:t>para </a:t>
            </a:r>
            <a:r>
              <a:rPr sz="2400" dirty="0">
                <a:latin typeface="Calibri"/>
                <a:cs typeface="Calibri"/>
              </a:rPr>
              <a:t>el 80% </a:t>
            </a:r>
            <a:r>
              <a:rPr sz="2400" spc="-5" dirty="0">
                <a:latin typeface="Calibri"/>
                <a:cs typeface="Calibri"/>
              </a:rPr>
              <a:t>del </a:t>
            </a:r>
            <a:r>
              <a:rPr sz="2400" spc="-10" dirty="0">
                <a:latin typeface="Calibri"/>
                <a:cs typeface="Calibri"/>
              </a:rPr>
              <a:t>valor </a:t>
            </a:r>
            <a:r>
              <a:rPr sz="2400" spc="-5" dirty="0">
                <a:latin typeface="Calibri"/>
                <a:cs typeface="Calibri"/>
              </a:rPr>
              <a:t>de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oportunidad </a:t>
            </a:r>
            <a:r>
              <a:rPr sz="2400" spc="-10" dirty="0">
                <a:latin typeface="Calibri"/>
                <a:cs typeface="Calibri"/>
              </a:rPr>
              <a:t>comercial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identificado.</a:t>
            </a:r>
            <a:endParaRPr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75219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3448" y="0"/>
            <a:ext cx="6237732" cy="68564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4259" y="871473"/>
            <a:ext cx="12706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TRANSICIONES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4259" y="1359154"/>
            <a:ext cx="2986405" cy="2463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117475" indent="-343535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355600" algn="l"/>
                <a:tab pos="356235" algn="l"/>
              </a:tabLst>
            </a:pPr>
            <a:r>
              <a:rPr sz="1600" spc="-15" dirty="0">
                <a:solidFill>
                  <a:srgbClr val="4471C4"/>
                </a:solidFill>
                <a:latin typeface="Calibri"/>
                <a:cs typeface="Calibri"/>
              </a:rPr>
              <a:t>Restauración</a:t>
            </a:r>
            <a:r>
              <a:rPr sz="1600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471C4"/>
                </a:solidFill>
                <a:latin typeface="Calibri"/>
                <a:cs typeface="Calibri"/>
              </a:rPr>
              <a:t>de </a:t>
            </a:r>
            <a:r>
              <a:rPr sz="1600" spc="-10" dirty="0">
                <a:solidFill>
                  <a:srgbClr val="4471C4"/>
                </a:solidFill>
                <a:latin typeface="Calibri"/>
                <a:cs typeface="Calibri"/>
              </a:rPr>
              <a:t>ecosistemas</a:t>
            </a:r>
            <a:r>
              <a:rPr sz="1600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471C4"/>
                </a:solidFill>
                <a:latin typeface="Calibri"/>
                <a:cs typeface="Calibri"/>
              </a:rPr>
              <a:t>y </a:t>
            </a:r>
            <a:r>
              <a:rPr sz="1600" spc="-34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471C4"/>
                </a:solidFill>
                <a:latin typeface="Calibri"/>
                <a:cs typeface="Calibri"/>
              </a:rPr>
              <a:t>evitar</a:t>
            </a:r>
            <a:r>
              <a:rPr sz="1600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471C4"/>
                </a:solidFill>
                <a:latin typeface="Calibri"/>
                <a:cs typeface="Calibri"/>
              </a:rPr>
              <a:t>la</a:t>
            </a:r>
            <a:r>
              <a:rPr sz="1600" spc="-1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471C4"/>
                </a:solidFill>
                <a:latin typeface="Calibri"/>
                <a:cs typeface="Calibri"/>
              </a:rPr>
              <a:t>expansión</a:t>
            </a:r>
            <a:endParaRPr sz="1600">
              <a:latin typeface="Calibri"/>
              <a:cs typeface="Calibri"/>
            </a:endParaRPr>
          </a:p>
          <a:p>
            <a:pPr marL="355600" marR="650875" indent="-343535">
              <a:lnSpc>
                <a:spcPct val="100000"/>
              </a:lnSpc>
              <a:buAutoNum type="arabicPeriod"/>
              <a:tabLst>
                <a:tab pos="355600" algn="l"/>
                <a:tab pos="356235" algn="l"/>
              </a:tabLst>
            </a:pPr>
            <a:r>
              <a:rPr sz="1600" spc="-10" dirty="0">
                <a:solidFill>
                  <a:srgbClr val="4471C4"/>
                </a:solidFill>
                <a:latin typeface="Calibri"/>
                <a:cs typeface="Calibri"/>
              </a:rPr>
              <a:t>Agricultura productiva </a:t>
            </a:r>
            <a:r>
              <a:rPr sz="1600" spc="-5" dirty="0">
                <a:solidFill>
                  <a:srgbClr val="4471C4"/>
                </a:solidFill>
                <a:latin typeface="Calibri"/>
                <a:cs typeface="Calibri"/>
              </a:rPr>
              <a:t>y </a:t>
            </a:r>
            <a:r>
              <a:rPr sz="1600" spc="-350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4471C4"/>
                </a:solidFill>
                <a:latin typeface="Calibri"/>
                <a:cs typeface="Calibri"/>
              </a:rPr>
              <a:t>regenerativa</a:t>
            </a:r>
            <a:endParaRPr sz="16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AutoNum type="arabicPeriod"/>
              <a:tabLst>
                <a:tab pos="355600" algn="l"/>
                <a:tab pos="356235" algn="l"/>
              </a:tabLst>
            </a:pPr>
            <a:r>
              <a:rPr sz="1600" spc="-5" dirty="0">
                <a:solidFill>
                  <a:srgbClr val="4471C4"/>
                </a:solidFill>
                <a:latin typeface="Calibri"/>
                <a:cs typeface="Calibri"/>
              </a:rPr>
              <a:t>Océano</a:t>
            </a:r>
            <a:r>
              <a:rPr sz="1600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471C4"/>
                </a:solidFill>
                <a:latin typeface="Calibri"/>
                <a:cs typeface="Calibri"/>
              </a:rPr>
              <a:t>saludable</a:t>
            </a:r>
            <a:r>
              <a:rPr sz="1600" spc="-3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471C4"/>
                </a:solidFill>
                <a:latin typeface="Calibri"/>
                <a:cs typeface="Calibri"/>
              </a:rPr>
              <a:t>y</a:t>
            </a:r>
            <a:r>
              <a:rPr sz="1600" spc="-1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471C4"/>
                </a:solidFill>
                <a:latin typeface="Calibri"/>
                <a:cs typeface="Calibri"/>
              </a:rPr>
              <a:t>productivo</a:t>
            </a:r>
            <a:endParaRPr sz="16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AutoNum type="arabicPeriod"/>
              <a:tabLst>
                <a:tab pos="355600" algn="l"/>
                <a:tab pos="356235" algn="l"/>
              </a:tabLst>
            </a:pPr>
            <a:r>
              <a:rPr sz="1600" spc="-5" dirty="0">
                <a:solidFill>
                  <a:srgbClr val="4471C4"/>
                </a:solidFill>
                <a:latin typeface="Calibri"/>
                <a:cs typeface="Calibri"/>
              </a:rPr>
              <a:t>Manejo</a:t>
            </a:r>
            <a:r>
              <a:rPr sz="1600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471C4"/>
                </a:solidFill>
                <a:latin typeface="Calibri"/>
                <a:cs typeface="Calibri"/>
              </a:rPr>
              <a:t>sustentable</a:t>
            </a:r>
            <a:r>
              <a:rPr sz="1600" spc="-3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471C4"/>
                </a:solidFill>
                <a:latin typeface="Calibri"/>
                <a:cs typeface="Calibri"/>
              </a:rPr>
              <a:t>de</a:t>
            </a:r>
            <a:r>
              <a:rPr sz="1600" spc="-20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471C4"/>
                </a:solidFill>
                <a:latin typeface="Calibri"/>
                <a:cs typeface="Calibri"/>
              </a:rPr>
              <a:t>bosques</a:t>
            </a:r>
            <a:endParaRPr sz="1600">
              <a:latin typeface="Calibri"/>
              <a:cs typeface="Calibri"/>
            </a:endParaRPr>
          </a:p>
          <a:p>
            <a:pPr marL="355600" marR="337820" indent="-343535">
              <a:lnSpc>
                <a:spcPct val="100000"/>
              </a:lnSpc>
              <a:buAutoNum type="arabicPeriod"/>
              <a:tabLst>
                <a:tab pos="355600" algn="l"/>
                <a:tab pos="356235" algn="l"/>
              </a:tabLst>
            </a:pPr>
            <a:r>
              <a:rPr sz="1600" spc="-10" dirty="0">
                <a:solidFill>
                  <a:srgbClr val="4471C4"/>
                </a:solidFill>
                <a:latin typeface="Calibri"/>
                <a:cs typeface="Calibri"/>
              </a:rPr>
              <a:t>Consumo</a:t>
            </a:r>
            <a:r>
              <a:rPr sz="1600" spc="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471C4"/>
                </a:solidFill>
                <a:latin typeface="Calibri"/>
                <a:cs typeface="Calibri"/>
              </a:rPr>
              <a:t>compatible</a:t>
            </a:r>
            <a:r>
              <a:rPr sz="1600" spc="-2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471C4"/>
                </a:solidFill>
                <a:latin typeface="Calibri"/>
                <a:cs typeface="Calibri"/>
              </a:rPr>
              <a:t>con</a:t>
            </a:r>
            <a:r>
              <a:rPr sz="1600" spc="-5" dirty="0">
                <a:solidFill>
                  <a:srgbClr val="4471C4"/>
                </a:solidFill>
                <a:latin typeface="Calibri"/>
                <a:cs typeface="Calibri"/>
              </a:rPr>
              <a:t> el </a:t>
            </a:r>
            <a:r>
              <a:rPr sz="1600" spc="-350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471C4"/>
                </a:solidFill>
                <a:latin typeface="Calibri"/>
                <a:cs typeface="Calibri"/>
              </a:rPr>
              <a:t>planeta</a:t>
            </a:r>
            <a:endParaRPr sz="1600">
              <a:latin typeface="Calibri"/>
              <a:cs typeface="Calibri"/>
            </a:endParaRPr>
          </a:p>
          <a:p>
            <a:pPr marL="355600" marR="375920" indent="-343535">
              <a:lnSpc>
                <a:spcPct val="100000"/>
              </a:lnSpc>
              <a:buAutoNum type="arabicPeriod"/>
              <a:tabLst>
                <a:tab pos="355600" algn="l"/>
                <a:tab pos="356235" algn="l"/>
              </a:tabLst>
            </a:pPr>
            <a:r>
              <a:rPr sz="1600" spc="-5" dirty="0">
                <a:solidFill>
                  <a:srgbClr val="4471C4"/>
                </a:solidFill>
                <a:latin typeface="Calibri"/>
                <a:cs typeface="Calibri"/>
              </a:rPr>
              <a:t>Cadenas de </a:t>
            </a:r>
            <a:r>
              <a:rPr sz="1600" spc="-10" dirty="0">
                <a:solidFill>
                  <a:srgbClr val="4471C4"/>
                </a:solidFill>
                <a:latin typeface="Calibri"/>
                <a:cs typeface="Calibri"/>
              </a:rPr>
              <a:t>suministro </a:t>
            </a:r>
            <a:r>
              <a:rPr sz="1600" spc="-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4471C4"/>
                </a:solidFill>
                <a:latin typeface="Calibri"/>
                <a:cs typeface="Calibri"/>
              </a:rPr>
              <a:t>transparentes</a:t>
            </a:r>
            <a:r>
              <a:rPr sz="1600" spc="-10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471C4"/>
                </a:solidFill>
                <a:latin typeface="Calibri"/>
                <a:cs typeface="Calibri"/>
              </a:rPr>
              <a:t>y sostenibles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4259" y="4042028"/>
            <a:ext cx="282702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361950" indent="-343535">
              <a:lnSpc>
                <a:spcPct val="100000"/>
              </a:lnSpc>
              <a:spcBef>
                <a:spcPts val="95"/>
              </a:spcBef>
              <a:buAutoNum type="arabicPeriod" startAt="7"/>
              <a:tabLst>
                <a:tab pos="355600" algn="l"/>
                <a:tab pos="356235" algn="l"/>
              </a:tabLst>
            </a:pPr>
            <a:r>
              <a:rPr sz="1600" spc="-5" dirty="0">
                <a:solidFill>
                  <a:srgbClr val="00AFEF"/>
                </a:solidFill>
                <a:latin typeface="Calibri"/>
                <a:cs typeface="Calibri"/>
              </a:rPr>
              <a:t>Densificación</a:t>
            </a:r>
            <a:r>
              <a:rPr sz="1600" spc="-55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AFEF"/>
                </a:solidFill>
                <a:latin typeface="Calibri"/>
                <a:cs typeface="Calibri"/>
              </a:rPr>
              <a:t>del</a:t>
            </a:r>
            <a:r>
              <a:rPr sz="1600" spc="-45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FEF"/>
                </a:solidFill>
                <a:latin typeface="Calibri"/>
                <a:cs typeface="Calibri"/>
              </a:rPr>
              <a:t>entorno </a:t>
            </a:r>
            <a:r>
              <a:rPr sz="1600" spc="-345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FEF"/>
                </a:solidFill>
                <a:latin typeface="Calibri"/>
                <a:cs typeface="Calibri"/>
              </a:rPr>
              <a:t>urbano</a:t>
            </a:r>
            <a:endParaRPr sz="1600">
              <a:latin typeface="Calibri"/>
              <a:cs typeface="Calibri"/>
            </a:endParaRPr>
          </a:p>
          <a:p>
            <a:pPr marL="355600" marR="5080" indent="-343535">
              <a:lnSpc>
                <a:spcPct val="100000"/>
              </a:lnSpc>
              <a:buAutoNum type="arabicPeriod" startAt="7"/>
              <a:tabLst>
                <a:tab pos="355600" algn="l"/>
                <a:tab pos="356235" algn="l"/>
              </a:tabLst>
            </a:pPr>
            <a:r>
              <a:rPr sz="1600" spc="-5" dirty="0">
                <a:solidFill>
                  <a:srgbClr val="00AFEF"/>
                </a:solidFill>
                <a:latin typeface="Calibri"/>
                <a:cs typeface="Calibri"/>
              </a:rPr>
              <a:t>Diseño de </a:t>
            </a:r>
            <a:r>
              <a:rPr sz="1600" spc="-10" dirty="0">
                <a:solidFill>
                  <a:srgbClr val="00AFEF"/>
                </a:solidFill>
                <a:latin typeface="Calibri"/>
                <a:cs typeface="Calibri"/>
              </a:rPr>
              <a:t>entorno construido </a:t>
            </a:r>
            <a:r>
              <a:rPr sz="1600" spc="-350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FEF"/>
                </a:solidFill>
                <a:latin typeface="Calibri"/>
                <a:cs typeface="Calibri"/>
              </a:rPr>
              <a:t>positivo </a:t>
            </a:r>
            <a:r>
              <a:rPr sz="1600" spc="-15" dirty="0">
                <a:solidFill>
                  <a:srgbClr val="00AFEF"/>
                </a:solidFill>
                <a:latin typeface="Calibri"/>
                <a:cs typeface="Calibri"/>
              </a:rPr>
              <a:t>para</a:t>
            </a:r>
            <a:r>
              <a:rPr sz="1600" spc="-5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AFEF"/>
                </a:solidFill>
                <a:latin typeface="Calibri"/>
                <a:cs typeface="Calibri"/>
              </a:rPr>
              <a:t>la</a:t>
            </a:r>
            <a:r>
              <a:rPr sz="1600" spc="-15" dirty="0">
                <a:solidFill>
                  <a:srgbClr val="00AFEF"/>
                </a:solidFill>
                <a:latin typeface="Calibri"/>
                <a:cs typeface="Calibri"/>
              </a:rPr>
              <a:t> naturaleza</a:t>
            </a:r>
            <a:endParaRPr sz="1600">
              <a:latin typeface="Calibri"/>
              <a:cs typeface="Calibri"/>
            </a:endParaRPr>
          </a:p>
          <a:p>
            <a:pPr marL="355600" marR="257810" indent="-343535">
              <a:lnSpc>
                <a:spcPct val="100000"/>
              </a:lnSpc>
              <a:buAutoNum type="arabicPeriod" startAt="7"/>
              <a:tabLst>
                <a:tab pos="355600" algn="l"/>
                <a:tab pos="356235" algn="l"/>
              </a:tabLst>
            </a:pPr>
            <a:r>
              <a:rPr sz="1600" spc="-5" dirty="0">
                <a:solidFill>
                  <a:srgbClr val="00AFEF"/>
                </a:solidFill>
                <a:latin typeface="Calibri"/>
                <a:cs typeface="Calibri"/>
              </a:rPr>
              <a:t>Servicios</a:t>
            </a:r>
            <a:r>
              <a:rPr sz="1600" spc="15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FEF"/>
                </a:solidFill>
                <a:latin typeface="Calibri"/>
                <a:cs typeface="Calibri"/>
              </a:rPr>
              <a:t>públicos</a:t>
            </a:r>
            <a:r>
              <a:rPr sz="1600" spc="-30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FEF"/>
                </a:solidFill>
                <a:latin typeface="Calibri"/>
                <a:cs typeface="Calibri"/>
              </a:rPr>
              <a:t>urbanos </a:t>
            </a:r>
            <a:r>
              <a:rPr sz="1600" spc="-5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FEF"/>
                </a:solidFill>
                <a:latin typeface="Calibri"/>
                <a:cs typeface="Calibri"/>
              </a:rPr>
              <a:t>compatibles</a:t>
            </a:r>
            <a:r>
              <a:rPr sz="1600" spc="-30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FEF"/>
                </a:solidFill>
                <a:latin typeface="Calibri"/>
                <a:cs typeface="Calibri"/>
              </a:rPr>
              <a:t>con</a:t>
            </a:r>
            <a:r>
              <a:rPr sz="1600" spc="-5" dirty="0">
                <a:solidFill>
                  <a:srgbClr val="00AFEF"/>
                </a:solidFill>
                <a:latin typeface="Calibri"/>
                <a:cs typeface="Calibri"/>
              </a:rPr>
              <a:t> el </a:t>
            </a:r>
            <a:r>
              <a:rPr sz="1600" spc="-10" dirty="0">
                <a:solidFill>
                  <a:srgbClr val="00AFEF"/>
                </a:solidFill>
                <a:latin typeface="Calibri"/>
                <a:cs typeface="Calibri"/>
              </a:rPr>
              <a:t>planeta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4259" y="5505399"/>
            <a:ext cx="264287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685165" indent="-343535">
              <a:lnSpc>
                <a:spcPct val="100000"/>
              </a:lnSpc>
              <a:spcBef>
                <a:spcPts val="95"/>
              </a:spcBef>
              <a:buAutoNum type="arabicPeriod" startAt="10"/>
              <a:tabLst>
                <a:tab pos="356235" algn="l"/>
              </a:tabLst>
            </a:pPr>
            <a:r>
              <a:rPr sz="1600" spc="-5" dirty="0">
                <a:solidFill>
                  <a:srgbClr val="00AFEF"/>
                </a:solidFill>
                <a:latin typeface="Calibri"/>
                <a:cs typeface="Calibri"/>
              </a:rPr>
              <a:t>La </a:t>
            </a:r>
            <a:r>
              <a:rPr sz="1600" spc="-15" dirty="0">
                <a:solidFill>
                  <a:srgbClr val="00AFEF"/>
                </a:solidFill>
                <a:latin typeface="Calibri"/>
                <a:cs typeface="Calibri"/>
              </a:rPr>
              <a:t>naturaleza </a:t>
            </a:r>
            <a:r>
              <a:rPr sz="1600" spc="-10" dirty="0">
                <a:solidFill>
                  <a:srgbClr val="00AFEF"/>
                </a:solidFill>
                <a:latin typeface="Calibri"/>
                <a:cs typeface="Calibri"/>
              </a:rPr>
              <a:t>como </a:t>
            </a:r>
            <a:r>
              <a:rPr sz="1600" spc="-355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00AFEF"/>
                </a:solidFill>
                <a:latin typeface="Calibri"/>
                <a:cs typeface="Calibri"/>
              </a:rPr>
              <a:t>infraestructura</a:t>
            </a:r>
            <a:endParaRPr sz="1600">
              <a:latin typeface="Calibri"/>
              <a:cs typeface="Calibri"/>
            </a:endParaRPr>
          </a:p>
          <a:p>
            <a:pPr marL="355600" marR="5080" indent="-343535">
              <a:lnSpc>
                <a:spcPct val="100000"/>
              </a:lnSpc>
              <a:buAutoNum type="arabicPeriod" startAt="10"/>
              <a:tabLst>
                <a:tab pos="356235" algn="l"/>
              </a:tabLst>
            </a:pPr>
            <a:r>
              <a:rPr sz="1600" spc="-15" dirty="0">
                <a:solidFill>
                  <a:srgbClr val="00AFEF"/>
                </a:solidFill>
                <a:latin typeface="Calibri"/>
                <a:cs typeface="Calibri"/>
              </a:rPr>
              <a:t>Infraestructura</a:t>
            </a:r>
            <a:r>
              <a:rPr sz="1600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AFEF"/>
                </a:solidFill>
                <a:latin typeface="Calibri"/>
                <a:cs typeface="Calibri"/>
              </a:rPr>
              <a:t>de</a:t>
            </a:r>
            <a:r>
              <a:rPr sz="1600" spc="-10" dirty="0">
                <a:solidFill>
                  <a:srgbClr val="00AFEF"/>
                </a:solidFill>
                <a:latin typeface="Calibri"/>
                <a:cs typeface="Calibri"/>
              </a:rPr>
              <a:t> conexión </a:t>
            </a:r>
            <a:r>
              <a:rPr sz="1600" spc="-350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FEF"/>
                </a:solidFill>
                <a:latin typeface="Calibri"/>
                <a:cs typeface="Calibri"/>
              </a:rPr>
              <a:t>positiva</a:t>
            </a:r>
            <a:r>
              <a:rPr sz="1600" spc="-20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00AFEF"/>
                </a:solidFill>
                <a:latin typeface="Calibri"/>
                <a:cs typeface="Calibri"/>
              </a:rPr>
              <a:t>para</a:t>
            </a:r>
            <a:r>
              <a:rPr sz="1600" spc="-10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AFEF"/>
                </a:solidFill>
                <a:latin typeface="Calibri"/>
                <a:cs typeface="Calibri"/>
              </a:rPr>
              <a:t>la</a:t>
            </a:r>
            <a:r>
              <a:rPr sz="1600" spc="-20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00AFEF"/>
                </a:solidFill>
                <a:latin typeface="Calibri"/>
                <a:cs typeface="Calibri"/>
              </a:rPr>
              <a:t>naturaleza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34321" y="2776854"/>
            <a:ext cx="2454275" cy="2219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305435" indent="-342900" algn="just">
              <a:lnSpc>
                <a:spcPct val="100000"/>
              </a:lnSpc>
              <a:spcBef>
                <a:spcPts val="95"/>
              </a:spcBef>
              <a:buAutoNum type="arabicPeriod" startAt="12"/>
              <a:tabLst>
                <a:tab pos="355600" algn="l"/>
              </a:tabLst>
            </a:pPr>
            <a:r>
              <a:rPr sz="1600" spc="-5" dirty="0">
                <a:solidFill>
                  <a:srgbClr val="538235"/>
                </a:solidFill>
                <a:latin typeface="Calibri"/>
                <a:cs typeface="Calibri"/>
              </a:rPr>
              <a:t>Modelos </a:t>
            </a:r>
            <a:r>
              <a:rPr sz="1600" spc="-10" dirty="0">
                <a:solidFill>
                  <a:srgbClr val="538235"/>
                </a:solidFill>
                <a:latin typeface="Calibri"/>
                <a:cs typeface="Calibri"/>
              </a:rPr>
              <a:t>circulares </a:t>
            </a:r>
            <a:r>
              <a:rPr sz="1600" spc="-5" dirty="0">
                <a:solidFill>
                  <a:srgbClr val="538235"/>
                </a:solidFill>
                <a:latin typeface="Calibri"/>
                <a:cs typeface="Calibri"/>
              </a:rPr>
              <a:t>y </a:t>
            </a:r>
            <a:r>
              <a:rPr sz="1600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538235"/>
                </a:solidFill>
                <a:latin typeface="Calibri"/>
                <a:cs typeface="Calibri"/>
              </a:rPr>
              <a:t>eficientes</a:t>
            </a:r>
            <a:r>
              <a:rPr sz="1600" spc="-35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538235"/>
                </a:solidFill>
                <a:latin typeface="Calibri"/>
                <a:cs typeface="Calibri"/>
              </a:rPr>
              <a:t>en</a:t>
            </a:r>
            <a:r>
              <a:rPr sz="1600" spc="-10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538235"/>
                </a:solidFill>
                <a:latin typeface="Calibri"/>
                <a:cs typeface="Calibri"/>
              </a:rPr>
              <a:t>recursos</a:t>
            </a:r>
            <a:endParaRPr sz="1600">
              <a:latin typeface="Calibri"/>
              <a:cs typeface="Calibri"/>
            </a:endParaRPr>
          </a:p>
          <a:p>
            <a:pPr marL="355600" marR="149860" indent="-342900" algn="just">
              <a:lnSpc>
                <a:spcPct val="100000"/>
              </a:lnSpc>
              <a:buAutoNum type="arabicPeriod" startAt="12"/>
              <a:tabLst>
                <a:tab pos="355600" algn="l"/>
              </a:tabLst>
            </a:pPr>
            <a:r>
              <a:rPr sz="1600" spc="-10" dirty="0">
                <a:solidFill>
                  <a:srgbClr val="538235"/>
                </a:solidFill>
                <a:latin typeface="Calibri"/>
                <a:cs typeface="Calibri"/>
              </a:rPr>
              <a:t>Extracción </a:t>
            </a:r>
            <a:r>
              <a:rPr sz="1600" spc="-5" dirty="0">
                <a:solidFill>
                  <a:srgbClr val="538235"/>
                </a:solidFill>
                <a:latin typeface="Calibri"/>
                <a:cs typeface="Calibri"/>
              </a:rPr>
              <a:t>de </a:t>
            </a:r>
            <a:r>
              <a:rPr sz="1600" spc="-10" dirty="0">
                <a:solidFill>
                  <a:srgbClr val="538235"/>
                </a:solidFill>
                <a:latin typeface="Calibri"/>
                <a:cs typeface="Calibri"/>
              </a:rPr>
              <a:t>metales </a:t>
            </a:r>
            <a:r>
              <a:rPr sz="1600" spc="-5" dirty="0">
                <a:solidFill>
                  <a:srgbClr val="538235"/>
                </a:solidFill>
                <a:latin typeface="Calibri"/>
                <a:cs typeface="Calibri"/>
              </a:rPr>
              <a:t>y </a:t>
            </a:r>
            <a:r>
              <a:rPr sz="1600" spc="-350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538235"/>
                </a:solidFill>
                <a:latin typeface="Calibri"/>
                <a:cs typeface="Calibri"/>
              </a:rPr>
              <a:t>minerales positivos </a:t>
            </a:r>
            <a:r>
              <a:rPr sz="1600" spc="-15" dirty="0">
                <a:solidFill>
                  <a:srgbClr val="538235"/>
                </a:solidFill>
                <a:latin typeface="Calibri"/>
                <a:cs typeface="Calibri"/>
              </a:rPr>
              <a:t>con </a:t>
            </a:r>
            <a:r>
              <a:rPr sz="1600" spc="-350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538235"/>
                </a:solidFill>
                <a:latin typeface="Calibri"/>
                <a:cs typeface="Calibri"/>
              </a:rPr>
              <a:t>la</a:t>
            </a:r>
            <a:r>
              <a:rPr sz="1600" spc="-20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538235"/>
                </a:solidFill>
                <a:latin typeface="Calibri"/>
                <a:cs typeface="Calibri"/>
              </a:rPr>
              <a:t>naturaleza</a:t>
            </a:r>
            <a:endParaRPr sz="1600">
              <a:latin typeface="Calibri"/>
              <a:cs typeface="Calibri"/>
            </a:endParaRPr>
          </a:p>
          <a:p>
            <a:pPr marL="355600" indent="-342900" algn="just">
              <a:lnSpc>
                <a:spcPct val="100000"/>
              </a:lnSpc>
              <a:buAutoNum type="arabicPeriod" startAt="12"/>
              <a:tabLst>
                <a:tab pos="355600" algn="l"/>
              </a:tabLst>
            </a:pPr>
            <a:r>
              <a:rPr sz="1600" spc="-5" dirty="0">
                <a:solidFill>
                  <a:srgbClr val="538235"/>
                </a:solidFill>
                <a:latin typeface="Calibri"/>
                <a:cs typeface="Calibri"/>
              </a:rPr>
              <a:t>Cadenas</a:t>
            </a:r>
            <a:r>
              <a:rPr sz="1600" spc="-55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538235"/>
                </a:solidFill>
                <a:latin typeface="Calibri"/>
                <a:cs typeface="Calibri"/>
              </a:rPr>
              <a:t>de</a:t>
            </a:r>
            <a:r>
              <a:rPr sz="1600" spc="-35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538235"/>
                </a:solidFill>
                <a:latin typeface="Calibri"/>
                <a:cs typeface="Calibri"/>
              </a:rPr>
              <a:t>suministro</a:t>
            </a:r>
            <a:endParaRPr sz="1600">
              <a:latin typeface="Calibri"/>
              <a:cs typeface="Calibri"/>
            </a:endParaRPr>
          </a:p>
          <a:p>
            <a:pPr marL="355600" algn="just">
              <a:lnSpc>
                <a:spcPct val="100000"/>
              </a:lnSpc>
            </a:pPr>
            <a:r>
              <a:rPr sz="1600" spc="-5" dirty="0">
                <a:solidFill>
                  <a:srgbClr val="538235"/>
                </a:solidFill>
                <a:latin typeface="Calibri"/>
                <a:cs typeface="Calibri"/>
              </a:rPr>
              <a:t>de</a:t>
            </a:r>
            <a:r>
              <a:rPr sz="1600" spc="-30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538235"/>
                </a:solidFill>
                <a:latin typeface="Calibri"/>
                <a:cs typeface="Calibri"/>
              </a:rPr>
              <a:t>materiales</a:t>
            </a:r>
            <a:r>
              <a:rPr sz="1600" spc="-45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538235"/>
                </a:solidFill>
                <a:latin typeface="Calibri"/>
                <a:cs typeface="Calibri"/>
              </a:rPr>
              <a:t>sostenibles</a:t>
            </a:r>
            <a:endParaRPr sz="1600">
              <a:latin typeface="Calibri"/>
              <a:cs typeface="Calibri"/>
            </a:endParaRPr>
          </a:p>
          <a:p>
            <a:pPr marL="355600" marR="9525" indent="-342900" algn="just">
              <a:lnSpc>
                <a:spcPct val="100000"/>
              </a:lnSpc>
              <a:buAutoNum type="arabicPeriod" startAt="15"/>
              <a:tabLst>
                <a:tab pos="355600" algn="l"/>
              </a:tabLst>
            </a:pPr>
            <a:r>
              <a:rPr sz="1600" spc="-20" dirty="0">
                <a:solidFill>
                  <a:srgbClr val="538235"/>
                </a:solidFill>
                <a:latin typeface="Calibri"/>
                <a:cs typeface="Calibri"/>
              </a:rPr>
              <a:t>Transición </a:t>
            </a:r>
            <a:r>
              <a:rPr sz="1600" spc="-10" dirty="0">
                <a:solidFill>
                  <a:srgbClr val="538235"/>
                </a:solidFill>
                <a:latin typeface="Calibri"/>
                <a:cs typeface="Calibri"/>
              </a:rPr>
              <a:t>energética </a:t>
            </a:r>
            <a:r>
              <a:rPr sz="1600" spc="-5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538235"/>
                </a:solidFill>
                <a:latin typeface="Calibri"/>
                <a:cs typeface="Calibri"/>
              </a:rPr>
              <a:t>positiva</a:t>
            </a:r>
            <a:r>
              <a:rPr sz="1600" spc="-15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538235"/>
                </a:solidFill>
                <a:latin typeface="Calibri"/>
                <a:cs typeface="Calibri"/>
              </a:rPr>
              <a:t>con</a:t>
            </a:r>
            <a:r>
              <a:rPr sz="1600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538235"/>
                </a:solidFill>
                <a:latin typeface="Calibri"/>
                <a:cs typeface="Calibri"/>
              </a:rPr>
              <a:t>la</a:t>
            </a:r>
            <a:r>
              <a:rPr sz="1600" spc="-15" dirty="0">
                <a:solidFill>
                  <a:srgbClr val="538235"/>
                </a:solidFill>
                <a:latin typeface="Calibri"/>
                <a:cs typeface="Calibri"/>
              </a:rPr>
              <a:t> naturaleza</a:t>
            </a:r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7876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Transiciones - Instituto Humboldt">
            <a:extLst>
              <a:ext uri="{FF2B5EF4-FFF2-40B4-BE49-F238E27FC236}">
                <a16:creationId xmlns:a16="http://schemas.microsoft.com/office/drawing/2014/main" id="{96E73523-F50A-9430-0157-EC8DA941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5870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F89EF94-ACB0-46EB-A53E-F9E7F99296B3}"/>
              </a:ext>
            </a:extLst>
          </p:cNvPr>
          <p:cNvSpPr txBox="1"/>
          <p:nvPr/>
        </p:nvSpPr>
        <p:spPr>
          <a:xfrm>
            <a:off x="-1676400" y="612844"/>
            <a:ext cx="11658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/>
              <a:t>ENTENDIENDO </a:t>
            </a:r>
          </a:p>
          <a:p>
            <a:pPr algn="ctr"/>
            <a:r>
              <a:rPr lang="es-MX" sz="6000" b="1" dirty="0"/>
              <a:t>LAS TRANSICIONES </a:t>
            </a:r>
          </a:p>
          <a:p>
            <a:pPr algn="ctr"/>
            <a:r>
              <a:rPr lang="es-MX" sz="6000" b="1" dirty="0"/>
              <a:t>HACIA LA </a:t>
            </a:r>
          </a:p>
          <a:p>
            <a:pPr algn="ctr"/>
            <a:r>
              <a:rPr lang="es-MX" sz="6000" b="1" dirty="0"/>
              <a:t>SOSTENIBILIDAD</a:t>
            </a:r>
          </a:p>
          <a:p>
            <a:pPr algn="ctr"/>
            <a:r>
              <a:rPr lang="es-MX" sz="6000" b="1" dirty="0"/>
              <a:t>Y</a:t>
            </a:r>
          </a:p>
          <a:p>
            <a:pPr algn="ctr"/>
            <a:r>
              <a:rPr lang="es-MX" sz="6000" b="1" dirty="0"/>
              <a:t>REGENERATIVIDAD</a:t>
            </a:r>
            <a:endParaRPr lang="es-CO" sz="6000" b="1" dirty="0"/>
          </a:p>
        </p:txBody>
      </p:sp>
      <p:pic>
        <p:nvPicPr>
          <p:cNvPr id="8196" name="Picture 4" descr="Certified Regenerative FAQ - A Greener World">
            <a:extLst>
              <a:ext uri="{FF2B5EF4-FFF2-40B4-BE49-F238E27FC236}">
                <a16:creationId xmlns:a16="http://schemas.microsoft.com/office/drawing/2014/main" id="{4B5D80DB-A09C-A81C-CAF6-863B87BBF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828799"/>
            <a:ext cx="419978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665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id="{AA6D1346-5E0A-4082-B0BB-81C923B0792A}"/>
              </a:ext>
            </a:extLst>
          </p:cNvPr>
          <p:cNvSpPr txBox="1">
            <a:spLocks/>
          </p:cNvSpPr>
          <p:nvPr/>
        </p:nvSpPr>
        <p:spPr>
          <a:xfrm>
            <a:off x="2819400" y="152400"/>
            <a:ext cx="586352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CO" sz="4000" kern="0" spc="-5" dirty="0">
                <a:solidFill>
                  <a:srgbClr val="001F5F"/>
                </a:solidFill>
                <a:latin typeface="Calibri"/>
                <a:cs typeface="Calibri"/>
              </a:rPr>
              <a:t>¿Cuál Sostenibilidad?</a:t>
            </a:r>
            <a:endParaRPr lang="es-CO" sz="400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A1163CB-A8F0-4767-AEDD-70267013E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8"/>
          <a:stretch/>
        </p:blipFill>
        <p:spPr>
          <a:xfrm>
            <a:off x="2442341" y="3542149"/>
            <a:ext cx="9734669" cy="28022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4B6897F-DADD-4C31-AC3A-2E7F9CE6E5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" y="1306457"/>
            <a:ext cx="4773283" cy="22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72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id="{AA6D1346-5E0A-4082-B0BB-81C923B0792A}"/>
              </a:ext>
            </a:extLst>
          </p:cNvPr>
          <p:cNvSpPr txBox="1">
            <a:spLocks/>
          </p:cNvSpPr>
          <p:nvPr/>
        </p:nvSpPr>
        <p:spPr>
          <a:xfrm>
            <a:off x="2819400" y="152400"/>
            <a:ext cx="586352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CO" sz="4000" kern="0" spc="-5" dirty="0">
                <a:solidFill>
                  <a:srgbClr val="001F5F"/>
                </a:solidFill>
                <a:latin typeface="Calibri"/>
                <a:cs typeface="Calibri"/>
              </a:rPr>
              <a:t>¿Cuál Sostenibilidad?</a:t>
            </a:r>
            <a:endParaRPr lang="es-CO" sz="400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2B0069B-F260-417B-8D7E-B76F165C8A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92" t="13947" r="15945" b="12186"/>
          <a:stretch/>
        </p:blipFill>
        <p:spPr>
          <a:xfrm>
            <a:off x="1345721" y="1224950"/>
            <a:ext cx="8850702" cy="542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15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B4E490C-FF2C-49B5-9828-B05BAE0289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97" t="19193" r="26672" b="8236"/>
          <a:stretch/>
        </p:blipFill>
        <p:spPr>
          <a:xfrm>
            <a:off x="1250829" y="1302589"/>
            <a:ext cx="9234151" cy="5460520"/>
          </a:xfrm>
          <a:prstGeom prst="rect">
            <a:avLst/>
          </a:prstGeom>
        </p:spPr>
      </p:pic>
      <p:sp>
        <p:nvSpPr>
          <p:cNvPr id="2" name="object 10">
            <a:extLst>
              <a:ext uri="{FF2B5EF4-FFF2-40B4-BE49-F238E27FC236}">
                <a16:creationId xmlns:a16="http://schemas.microsoft.com/office/drawing/2014/main" id="{6A9E34FF-8FB0-98C7-CD14-E6827DBCF5C7}"/>
              </a:ext>
            </a:extLst>
          </p:cNvPr>
          <p:cNvSpPr txBox="1">
            <a:spLocks/>
          </p:cNvSpPr>
          <p:nvPr/>
        </p:nvSpPr>
        <p:spPr>
          <a:xfrm>
            <a:off x="2819400" y="152400"/>
            <a:ext cx="586352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CO" sz="4000" kern="0" spc="-5" dirty="0">
                <a:solidFill>
                  <a:srgbClr val="001F5F"/>
                </a:solidFill>
                <a:latin typeface="Calibri"/>
                <a:cs typeface="Calibri"/>
              </a:rPr>
              <a:t>¿Cuál Sostenibilidad?</a:t>
            </a:r>
            <a:endParaRPr lang="es-CO" sz="400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73863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id="{AA6D1346-5E0A-4082-B0BB-81C923B0792A}"/>
              </a:ext>
            </a:extLst>
          </p:cNvPr>
          <p:cNvSpPr txBox="1">
            <a:spLocks/>
          </p:cNvSpPr>
          <p:nvPr/>
        </p:nvSpPr>
        <p:spPr>
          <a:xfrm>
            <a:off x="647700" y="67395"/>
            <a:ext cx="108966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CO" sz="4000" kern="0" spc="-5" dirty="0">
                <a:solidFill>
                  <a:srgbClr val="001F5F"/>
                </a:solidFill>
                <a:latin typeface="Calibri"/>
                <a:cs typeface="Calibri"/>
              </a:rPr>
              <a:t>Tendencias del Desarrollo Sostenible</a:t>
            </a:r>
            <a:endParaRPr lang="es-CO" sz="400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890B849-CA6E-4473-BABF-18350F4B8B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16" t="14760" r="26639" b="7386"/>
          <a:stretch/>
        </p:blipFill>
        <p:spPr>
          <a:xfrm>
            <a:off x="1600200" y="885368"/>
            <a:ext cx="9387822" cy="588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13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39117"/>
            <a:ext cx="6477000" cy="206648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3774" y="2747962"/>
            <a:ext cx="10028555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123825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latin typeface="Calibri"/>
                <a:cs typeface="Calibri"/>
              </a:rPr>
              <a:t>Sostenibilidad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empresarial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términos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negocios </a:t>
            </a:r>
            <a:r>
              <a:rPr sz="1800" spc="-10" dirty="0">
                <a:latin typeface="Calibri"/>
                <a:cs typeface="Calibri"/>
              </a:rPr>
              <a:t>regenerativos,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negocios que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mejoran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y</a:t>
            </a:r>
            <a:r>
              <a:rPr sz="1800" b="1" spc="1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prosperar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 </a:t>
            </a:r>
            <a:r>
              <a:rPr sz="1800" b="1" spc="-390" dirty="0">
                <a:latin typeface="Calibri"/>
                <a:cs typeface="Calibri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través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de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la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salud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de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los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sistemas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socioecológicos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en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un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proceso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coevolutivo</a:t>
            </a:r>
            <a:r>
              <a:rPr sz="1800" spc="-10" dirty="0"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latin typeface="Calibri"/>
                <a:cs typeface="Calibri"/>
              </a:rPr>
              <a:t>Estas</a:t>
            </a:r>
            <a:r>
              <a:rPr sz="1800" spc="-10" dirty="0">
                <a:latin typeface="Calibri"/>
                <a:cs typeface="Calibri"/>
              </a:rPr>
              <a:t> estrategias</a:t>
            </a:r>
            <a:r>
              <a:rPr sz="1800" dirty="0">
                <a:latin typeface="Calibri"/>
                <a:cs typeface="Calibri"/>
              </a:rPr>
              <a:t> se </a:t>
            </a:r>
            <a:r>
              <a:rPr sz="1800" spc="-5" dirty="0">
                <a:latin typeface="Calibri"/>
                <a:cs typeface="Calibri"/>
              </a:rPr>
              <a:t>basan</a:t>
            </a:r>
            <a:r>
              <a:rPr sz="1800" dirty="0">
                <a:latin typeface="Calibri"/>
                <a:cs typeface="Calibri"/>
              </a:rPr>
              <a:t> en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dos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principios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fundamentales </a:t>
            </a:r>
            <a:r>
              <a:rPr sz="1800" dirty="0">
                <a:latin typeface="Calibri"/>
                <a:cs typeface="Calibri"/>
              </a:rPr>
              <a:t>:</a:t>
            </a:r>
          </a:p>
          <a:p>
            <a:pPr marL="756285" lvl="1" indent="-287020">
              <a:lnSpc>
                <a:spcPct val="100000"/>
              </a:lnSpc>
              <a:buFont typeface="Arial MT"/>
              <a:buChar char="•"/>
              <a:tabLst>
                <a:tab pos="756285" algn="l"/>
                <a:tab pos="756920" algn="l"/>
              </a:tabLst>
            </a:pPr>
            <a:r>
              <a:rPr sz="1800" spc="-5" dirty="0">
                <a:latin typeface="Calibri"/>
                <a:cs typeface="Calibri"/>
              </a:rPr>
              <a:t>un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nivel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aspiración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basado</a:t>
            </a:r>
            <a:r>
              <a:rPr sz="1800" dirty="0">
                <a:latin typeface="Calibri"/>
                <a:cs typeface="Calibri"/>
              </a:rPr>
              <a:t> en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sistemas</a:t>
            </a:r>
            <a:endParaRPr sz="18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buFont typeface="Arial MT"/>
              <a:buChar char="•"/>
              <a:tabLst>
                <a:tab pos="756285" algn="l"/>
                <a:tab pos="756920" algn="l"/>
              </a:tabLst>
            </a:pPr>
            <a:r>
              <a:rPr sz="1800" spc="-5" dirty="0">
                <a:latin typeface="Calibri"/>
                <a:cs typeface="Calibri"/>
              </a:rPr>
              <a:t>un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enfoque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gestión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adaptativa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para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regeneración.</a:t>
            </a:r>
            <a:endParaRPr sz="18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800" i="1" spc="-5" dirty="0">
                <a:latin typeface="Calibri"/>
                <a:cs typeface="Calibri"/>
              </a:rPr>
              <a:t>Cambiar </a:t>
            </a:r>
            <a:r>
              <a:rPr sz="1800" i="1" dirty="0">
                <a:latin typeface="Calibri"/>
                <a:cs typeface="Calibri"/>
              </a:rPr>
              <a:t>el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b="1" i="1" spc="-10" dirty="0">
                <a:latin typeface="Calibri"/>
                <a:cs typeface="Calibri"/>
              </a:rPr>
              <a:t>enfoque</a:t>
            </a:r>
            <a:r>
              <a:rPr sz="1800" b="1" i="1" spc="5" dirty="0">
                <a:latin typeface="Calibri"/>
                <a:cs typeface="Calibri"/>
              </a:rPr>
              <a:t> </a:t>
            </a:r>
            <a:r>
              <a:rPr sz="1800" b="1" i="1" dirty="0">
                <a:latin typeface="Calibri"/>
                <a:cs typeface="Calibri"/>
              </a:rPr>
              <a:t>de</a:t>
            </a:r>
            <a:r>
              <a:rPr sz="1800" b="1" i="1" spc="10" dirty="0">
                <a:latin typeface="Calibri"/>
                <a:cs typeface="Calibri"/>
              </a:rPr>
              <a:t> </a:t>
            </a:r>
            <a:r>
              <a:rPr sz="1800" b="1" i="1" spc="-5" dirty="0">
                <a:latin typeface="Calibri"/>
                <a:cs typeface="Calibri"/>
              </a:rPr>
              <a:t>una</a:t>
            </a:r>
            <a:r>
              <a:rPr sz="1800" b="1" i="1" dirty="0">
                <a:latin typeface="Calibri"/>
                <a:cs typeface="Calibri"/>
              </a:rPr>
              <a:t> </a:t>
            </a:r>
            <a:r>
              <a:rPr sz="1800" b="1" i="1" spc="-5" dirty="0">
                <a:latin typeface="Calibri"/>
                <a:cs typeface="Calibri"/>
              </a:rPr>
              <a:t>lógica</a:t>
            </a:r>
            <a:r>
              <a:rPr sz="1800" b="1" i="1" spc="-15" dirty="0">
                <a:latin typeface="Calibri"/>
                <a:cs typeface="Calibri"/>
              </a:rPr>
              <a:t> </a:t>
            </a:r>
            <a:r>
              <a:rPr sz="1800" b="1" i="1" dirty="0">
                <a:latin typeface="Calibri"/>
                <a:cs typeface="Calibri"/>
              </a:rPr>
              <a:t>empresarial a</a:t>
            </a:r>
            <a:r>
              <a:rPr sz="1800" b="1" i="1" spc="5" dirty="0">
                <a:latin typeface="Calibri"/>
                <a:cs typeface="Calibri"/>
              </a:rPr>
              <a:t> </a:t>
            </a:r>
            <a:r>
              <a:rPr sz="1800" b="1" i="1" spc="-5" dirty="0">
                <a:latin typeface="Calibri"/>
                <a:cs typeface="Calibri"/>
              </a:rPr>
              <a:t>una lógica</a:t>
            </a:r>
            <a:r>
              <a:rPr sz="1800" b="1" i="1" spc="-15" dirty="0">
                <a:latin typeface="Calibri"/>
                <a:cs typeface="Calibri"/>
              </a:rPr>
              <a:t> </a:t>
            </a:r>
            <a:r>
              <a:rPr sz="1800" b="1" i="1" dirty="0">
                <a:latin typeface="Calibri"/>
                <a:cs typeface="Calibri"/>
              </a:rPr>
              <a:t>de</a:t>
            </a:r>
            <a:r>
              <a:rPr sz="1800" b="1" i="1" spc="5" dirty="0">
                <a:latin typeface="Calibri"/>
                <a:cs typeface="Calibri"/>
              </a:rPr>
              <a:t> </a:t>
            </a:r>
            <a:r>
              <a:rPr sz="1800" b="1" i="1" spc="-5" dirty="0">
                <a:latin typeface="Calibri"/>
                <a:cs typeface="Calibri"/>
              </a:rPr>
              <a:t>sistemas</a:t>
            </a:r>
            <a:r>
              <a:rPr sz="1800" i="1" spc="-5" dirty="0"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800" spc="-35" dirty="0">
                <a:latin typeface="Calibri"/>
                <a:cs typeface="Calibri"/>
              </a:rPr>
              <a:t>Tres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estrategias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negocios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regenerativos:</a:t>
            </a:r>
            <a:endParaRPr sz="18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buFont typeface="Arial MT"/>
              <a:buChar char="•"/>
              <a:tabLst>
                <a:tab pos="756285" algn="l"/>
                <a:tab pos="756920" algn="l"/>
              </a:tabLst>
            </a:pPr>
            <a:r>
              <a:rPr sz="1800" b="1" spc="-15" dirty="0">
                <a:latin typeface="Calibri"/>
                <a:cs typeface="Calibri"/>
              </a:rPr>
              <a:t>Restaurar</a:t>
            </a:r>
            <a:endParaRPr sz="18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buFont typeface="Arial MT"/>
              <a:buChar char="•"/>
              <a:tabLst>
                <a:tab pos="756285" algn="l"/>
                <a:tab pos="756920" algn="l"/>
              </a:tabLst>
            </a:pPr>
            <a:r>
              <a:rPr sz="1800" b="1" spc="-10" dirty="0">
                <a:latin typeface="Calibri"/>
                <a:cs typeface="Calibri"/>
              </a:rPr>
              <a:t>Preservar</a:t>
            </a:r>
            <a:endParaRPr sz="18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buFont typeface="Arial MT"/>
              <a:buChar char="•"/>
              <a:tabLst>
                <a:tab pos="756285" algn="l"/>
                <a:tab pos="756920" algn="l"/>
              </a:tabLst>
            </a:pPr>
            <a:r>
              <a:rPr sz="1800" b="1" spc="-10" dirty="0">
                <a:latin typeface="Calibri"/>
                <a:cs typeface="Calibri"/>
              </a:rPr>
              <a:t>Mejorar</a:t>
            </a:r>
            <a:endParaRPr sz="18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800" i="1" spc="-5" dirty="0">
                <a:latin typeface="Calibri"/>
                <a:cs typeface="Calibri"/>
              </a:rPr>
              <a:t>Ofrecer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estrategias</a:t>
            </a:r>
            <a:r>
              <a:rPr sz="1800" i="1" spc="3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concretas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para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que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las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organizaciones</a:t>
            </a:r>
            <a:r>
              <a:rPr sz="1800" i="1" spc="3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contribuyan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a </a:t>
            </a:r>
            <a:r>
              <a:rPr sz="1800" i="1" spc="-5" dirty="0">
                <a:latin typeface="Calibri"/>
                <a:cs typeface="Calibri"/>
              </a:rPr>
              <a:t>las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condiciones</a:t>
            </a:r>
            <a:r>
              <a:rPr sz="1800" i="1" spc="3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de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15" dirty="0">
                <a:latin typeface="Calibri"/>
                <a:cs typeface="Calibri"/>
              </a:rPr>
              <a:t>sustento</a:t>
            </a:r>
            <a:r>
              <a:rPr sz="1800" i="1" spc="2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de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la</a:t>
            </a:r>
            <a:endParaRPr sz="1800" dirty="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sz="1800" i="1" spc="-5" dirty="0">
                <a:latin typeface="Calibri"/>
                <a:cs typeface="Calibri"/>
              </a:rPr>
              <a:t>vida</a:t>
            </a:r>
            <a:r>
              <a:rPr sz="1800" i="1" dirty="0">
                <a:latin typeface="Calibri"/>
                <a:cs typeface="Calibri"/>
              </a:rPr>
              <a:t> en</a:t>
            </a:r>
            <a:r>
              <a:rPr sz="1800" i="1" spc="-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el </a:t>
            </a:r>
            <a:r>
              <a:rPr sz="1800" i="1" spc="-10" dirty="0">
                <a:latin typeface="Calibri"/>
                <a:cs typeface="Calibri"/>
              </a:rPr>
              <a:t>ámbito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socioecológico.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4349" y="0"/>
            <a:ext cx="11672570" cy="6254115"/>
            <a:chOff x="224349" y="0"/>
            <a:chExt cx="11672570" cy="62541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4349" y="982297"/>
              <a:ext cx="11548229" cy="52717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5759" y="0"/>
              <a:ext cx="3910584" cy="115062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76456" y="6713931"/>
            <a:ext cx="56959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latin typeface="Arial MT"/>
                <a:cs typeface="Arial MT"/>
              </a:rPr>
              <a:t>I</a:t>
            </a:r>
            <a:r>
              <a:rPr sz="500" spc="10" dirty="0">
                <a:latin typeface="Arial MT"/>
                <a:cs typeface="Arial MT"/>
              </a:rPr>
              <a:t>m</a:t>
            </a:r>
            <a:r>
              <a:rPr sz="500" spc="-5" dirty="0">
                <a:latin typeface="Arial MT"/>
                <a:cs typeface="Arial MT"/>
              </a:rPr>
              <a:t>ágene</a:t>
            </a:r>
            <a:r>
              <a:rPr sz="500" spc="-15" dirty="0">
                <a:latin typeface="Arial MT"/>
                <a:cs typeface="Arial MT"/>
              </a:rPr>
              <a:t>s</a:t>
            </a:r>
            <a:r>
              <a:rPr sz="500" dirty="0">
                <a:latin typeface="Arial MT"/>
                <a:cs typeface="Arial MT"/>
              </a:rPr>
              <a:t>:</a:t>
            </a:r>
            <a:r>
              <a:rPr sz="500" spc="-30" dirty="0">
                <a:latin typeface="Arial MT"/>
                <a:cs typeface="Arial MT"/>
              </a:rPr>
              <a:t> </a:t>
            </a:r>
            <a:r>
              <a:rPr sz="500" spc="-5" dirty="0">
                <a:latin typeface="Arial MT"/>
                <a:cs typeface="Arial MT"/>
              </a:rPr>
              <a:t>24</a:t>
            </a:r>
            <a:r>
              <a:rPr sz="500" spc="-15" dirty="0">
                <a:latin typeface="Arial MT"/>
                <a:cs typeface="Arial MT"/>
              </a:rPr>
              <a:t>s</a:t>
            </a:r>
            <a:r>
              <a:rPr sz="500" spc="5" dirty="0">
                <a:latin typeface="Arial MT"/>
                <a:cs typeface="Arial MT"/>
              </a:rPr>
              <a:t>li</a:t>
            </a:r>
            <a:r>
              <a:rPr sz="500" spc="-5" dirty="0">
                <a:latin typeface="Arial MT"/>
                <a:cs typeface="Arial MT"/>
              </a:rPr>
              <a:t>de</a:t>
            </a:r>
            <a:r>
              <a:rPr sz="500" dirty="0"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A092D87-3DB0-4A85-83E5-E5DC495648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82" t="25061" r="15673" b="3473"/>
          <a:stretch/>
        </p:blipFill>
        <p:spPr>
          <a:xfrm>
            <a:off x="1320713" y="1037105"/>
            <a:ext cx="9205951" cy="5478846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FF8BEBF0-9EAE-49FC-9E27-D0F2E742BC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28600" y="342049"/>
            <a:ext cx="11936137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MX" sz="4400" b="1" spc="-45" dirty="0"/>
              <a:t>Huella Ecológica Mundial</a:t>
            </a:r>
            <a:endParaRPr sz="44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224B063-0095-4B4C-8060-C0ABAB43E935}"/>
              </a:ext>
            </a:extLst>
          </p:cNvPr>
          <p:cNvSpPr txBox="1"/>
          <p:nvPr/>
        </p:nvSpPr>
        <p:spPr>
          <a:xfrm>
            <a:off x="-76200" y="6631500"/>
            <a:ext cx="13069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/>
              <a:t>FUENTE: Revista Semana “En el 2050 la humanidad necesitaría los recursos de 3 planetas Tierra” </a:t>
            </a:r>
            <a:r>
              <a:rPr lang="es-CO" sz="900" dirty="0">
                <a:hlinkClick r:id="rId3"/>
              </a:rPr>
              <a:t>https://www.semana.com/economia/articulo/en-2050-la-humanidad-necesitara-3-planetas-tierra-por-mala-gestion-de-recursos/231290/</a:t>
            </a:r>
            <a:endParaRPr lang="es-CO" sz="900" dirty="0"/>
          </a:p>
          <a:p>
            <a:endParaRPr lang="es-CO" sz="900" dirty="0"/>
          </a:p>
        </p:txBody>
      </p:sp>
    </p:spTree>
    <p:extLst>
      <p:ext uri="{BB962C8B-B14F-4D97-AF65-F5344CB8AC3E}">
        <p14:creationId xmlns:p14="http://schemas.microsoft.com/office/powerpoint/2010/main" val="885213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9060" y="0"/>
            <a:ext cx="12092940" cy="6837045"/>
            <a:chOff x="99060" y="0"/>
            <a:chExt cx="12092940" cy="6837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060" y="676653"/>
              <a:ext cx="10454640" cy="616000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9891" y="0"/>
              <a:ext cx="3912106" cy="115062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D4D5CEE-1A61-4FF8-AF4D-28DDF970D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743" y="941977"/>
            <a:ext cx="9438418" cy="60768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5EBC146-5F6A-4E2E-AB1E-6A60B7823B75}"/>
              </a:ext>
            </a:extLst>
          </p:cNvPr>
          <p:cNvSpPr txBox="1"/>
          <p:nvPr/>
        </p:nvSpPr>
        <p:spPr>
          <a:xfrm>
            <a:off x="1376809" y="21016"/>
            <a:ext cx="9438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/>
              <a:t>REGENERATIVIDAD = NATURALEZA POSITIVOS</a:t>
            </a:r>
            <a:endParaRPr lang="es-CO" sz="3600" b="1" i="1" u="sng" dirty="0"/>
          </a:p>
        </p:txBody>
      </p:sp>
    </p:spTree>
    <p:extLst>
      <p:ext uri="{BB962C8B-B14F-4D97-AF65-F5344CB8AC3E}">
        <p14:creationId xmlns:p14="http://schemas.microsoft.com/office/powerpoint/2010/main" val="25585258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F89EF94-ACB0-46EB-A53E-F9E7F99296B3}"/>
              </a:ext>
            </a:extLst>
          </p:cNvPr>
          <p:cNvSpPr txBox="1"/>
          <p:nvPr/>
        </p:nvSpPr>
        <p:spPr>
          <a:xfrm>
            <a:off x="1752600" y="3121789"/>
            <a:ext cx="11658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/>
              <a:t>¿CÓMO INICIAR </a:t>
            </a:r>
          </a:p>
          <a:p>
            <a:pPr algn="ctr"/>
            <a:r>
              <a:rPr lang="es-MX" sz="6000" b="1" dirty="0"/>
              <a:t>EL CAMINO HACIA </a:t>
            </a:r>
          </a:p>
          <a:p>
            <a:pPr algn="ctr"/>
            <a:r>
              <a:rPr lang="es-MX" sz="6000" b="1" dirty="0"/>
              <a:t>LA REGENERATIVIDAD?</a:t>
            </a:r>
            <a:endParaRPr lang="es-CO" sz="60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BC77B14-F615-285F-7A35-82AFEAB424B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414"/>
            <a:ext cx="4210280" cy="479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2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id="{AA6D1346-5E0A-4082-B0BB-81C923B0792A}"/>
              </a:ext>
            </a:extLst>
          </p:cNvPr>
          <p:cNvSpPr txBox="1">
            <a:spLocks/>
          </p:cNvSpPr>
          <p:nvPr/>
        </p:nvSpPr>
        <p:spPr>
          <a:xfrm>
            <a:off x="3164237" y="76200"/>
            <a:ext cx="586352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CO" sz="4000" kern="0" spc="-5" dirty="0">
                <a:solidFill>
                  <a:srgbClr val="001F5F"/>
                </a:solidFill>
                <a:latin typeface="Calibri"/>
                <a:cs typeface="Calibri"/>
              </a:rPr>
              <a:t>Quíntuple Hélice</a:t>
            </a:r>
            <a:endParaRPr lang="es-CO" sz="400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2518D88-D468-4758-B085-CFE33F389FE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914400"/>
            <a:ext cx="7259345" cy="548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260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564113D-E516-D3A2-8E18-3C861D239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92" y="921753"/>
            <a:ext cx="6883374" cy="589540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0AA52AF-1425-279F-53A0-6FC9B98E917F}"/>
              </a:ext>
            </a:extLst>
          </p:cNvPr>
          <p:cNvSpPr txBox="1"/>
          <p:nvPr/>
        </p:nvSpPr>
        <p:spPr>
          <a:xfrm>
            <a:off x="648020" y="54827"/>
            <a:ext cx="11125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/>
              <a:t>El maco </a:t>
            </a:r>
            <a:r>
              <a:rPr lang="es-MX" sz="3200" b="1" dirty="0" err="1"/>
              <a:t>Kumming</a:t>
            </a:r>
            <a:r>
              <a:rPr lang="es-MX" sz="3200" b="1" dirty="0"/>
              <a:t>-Montreal aumenta el enfoque en la Economía</a:t>
            </a:r>
            <a:endParaRPr lang="es-CO" sz="3200" b="1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4DBD9297-D745-230B-2E60-A022F02144EF}"/>
              </a:ext>
            </a:extLst>
          </p:cNvPr>
          <p:cNvSpPr/>
          <p:nvPr/>
        </p:nvSpPr>
        <p:spPr>
          <a:xfrm>
            <a:off x="2438400" y="4893734"/>
            <a:ext cx="1540933" cy="889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E0651A74-94F2-7F02-A2FB-635F34683A70}"/>
              </a:ext>
            </a:extLst>
          </p:cNvPr>
          <p:cNvSpPr/>
          <p:nvPr/>
        </p:nvSpPr>
        <p:spPr>
          <a:xfrm>
            <a:off x="4207933" y="1947334"/>
            <a:ext cx="1540933" cy="889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AEF0483E-F119-A70A-67B7-C67CF0E31FE6}"/>
              </a:ext>
            </a:extLst>
          </p:cNvPr>
          <p:cNvSpPr/>
          <p:nvPr/>
        </p:nvSpPr>
        <p:spPr>
          <a:xfrm>
            <a:off x="4207932" y="2972915"/>
            <a:ext cx="1540933" cy="889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703EE456-8CCF-3AA1-C621-2E8ABBC8C1E8}"/>
              </a:ext>
            </a:extLst>
          </p:cNvPr>
          <p:cNvSpPr/>
          <p:nvPr/>
        </p:nvSpPr>
        <p:spPr>
          <a:xfrm>
            <a:off x="5812379" y="2972915"/>
            <a:ext cx="1689088" cy="889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AA4F1EA2-8D4E-43D8-02D5-9E82261E3FC9}"/>
              </a:ext>
            </a:extLst>
          </p:cNvPr>
          <p:cNvSpPr/>
          <p:nvPr/>
        </p:nvSpPr>
        <p:spPr>
          <a:xfrm>
            <a:off x="5748865" y="3937747"/>
            <a:ext cx="1689088" cy="889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9E712901-12F4-F7B2-4E37-BF1D2F0DCBDE}"/>
              </a:ext>
            </a:extLst>
          </p:cNvPr>
          <p:cNvSpPr/>
          <p:nvPr/>
        </p:nvSpPr>
        <p:spPr>
          <a:xfrm>
            <a:off x="5812379" y="4902579"/>
            <a:ext cx="1689088" cy="889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6161233-FC41-D9B0-FC39-B61909B05D51}"/>
              </a:ext>
            </a:extLst>
          </p:cNvPr>
          <p:cNvSpPr/>
          <p:nvPr/>
        </p:nvSpPr>
        <p:spPr>
          <a:xfrm>
            <a:off x="7501465" y="3937747"/>
            <a:ext cx="1689088" cy="889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DE8BA6F-33F6-061E-9B85-CD0E12661795}"/>
              </a:ext>
            </a:extLst>
          </p:cNvPr>
          <p:cNvSpPr/>
          <p:nvPr/>
        </p:nvSpPr>
        <p:spPr>
          <a:xfrm>
            <a:off x="2370692" y="3940522"/>
            <a:ext cx="1689088" cy="8890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F59E20C1-1407-65B0-FBD3-C0C4212C1993}"/>
              </a:ext>
            </a:extLst>
          </p:cNvPr>
          <p:cNvSpPr/>
          <p:nvPr/>
        </p:nvSpPr>
        <p:spPr>
          <a:xfrm>
            <a:off x="4133854" y="5892604"/>
            <a:ext cx="1689088" cy="8890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5AF36489-5AE5-BD3D-308C-DD96819EB499}"/>
              </a:ext>
            </a:extLst>
          </p:cNvPr>
          <p:cNvSpPr/>
          <p:nvPr/>
        </p:nvSpPr>
        <p:spPr>
          <a:xfrm>
            <a:off x="4239689" y="3955398"/>
            <a:ext cx="1540933" cy="889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002808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13E7DF1-EEDE-B606-C393-7BCA25427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760"/>
            <a:ext cx="12192000" cy="63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062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836B1D-E85F-DDE2-CAB2-7405B8D90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8889" r="7495" b="11112"/>
          <a:stretch/>
        </p:blipFill>
        <p:spPr bwMode="auto">
          <a:xfrm>
            <a:off x="29979" y="164892"/>
            <a:ext cx="12212213" cy="646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314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056FAD3-B8A2-CEC4-0DDB-22FAEED83D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t="10264" r="23750" b="8889"/>
          <a:stretch/>
        </p:blipFill>
        <p:spPr bwMode="auto">
          <a:xfrm>
            <a:off x="4114800" y="22160"/>
            <a:ext cx="7772400" cy="681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NFD – Aligning benefits for nature and business - Greengage Environmental">
            <a:extLst>
              <a:ext uri="{FF2B5EF4-FFF2-40B4-BE49-F238E27FC236}">
                <a16:creationId xmlns:a16="http://schemas.microsoft.com/office/drawing/2014/main" id="{BB54D43C-DFFB-3122-E87F-F9196A666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60" y="3798223"/>
            <a:ext cx="3871210" cy="290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elcome to the TNFD Nature-Related Risk &amp; Opportunity Management and  Disclosure Framework » TNFD">
            <a:extLst>
              <a:ext uri="{FF2B5EF4-FFF2-40B4-BE49-F238E27FC236}">
                <a16:creationId xmlns:a16="http://schemas.microsoft.com/office/drawing/2014/main" id="{D7B8762E-A0EE-E16E-AA96-0FD64D025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" y="156369"/>
            <a:ext cx="4078574" cy="92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0452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2D799AE-8395-4531-AAED-95BFCB8B3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25"/>
            <a:ext cx="12191910" cy="685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878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2A76F95-1E83-506A-115C-DDD9BC0482E2}"/>
              </a:ext>
            </a:extLst>
          </p:cNvPr>
          <p:cNvSpPr txBox="1"/>
          <p:nvPr/>
        </p:nvSpPr>
        <p:spPr>
          <a:xfrm>
            <a:off x="108431" y="-14275"/>
            <a:ext cx="119751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/>
              <a:t>Van en aumento las estrategias e iniciativas desde el mercado</a:t>
            </a:r>
          </a:p>
          <a:p>
            <a:pPr algn="ctr"/>
            <a:r>
              <a:rPr lang="es-MX" sz="3600" b="1" dirty="0"/>
              <a:t>para la conservación y la sostenibilidad</a:t>
            </a:r>
            <a:endParaRPr lang="es-CO" sz="36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EB33698-5BB6-70AB-9C88-278BBDC79E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3" y="3776134"/>
            <a:ext cx="5165074" cy="301834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44A465F-028A-2050-E61D-D31812460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2600" y="1586741"/>
            <a:ext cx="7778377" cy="1484761"/>
          </a:xfrm>
          <a:prstGeom prst="rect">
            <a:avLst/>
          </a:prstGeom>
        </p:spPr>
      </p:pic>
      <p:pic>
        <p:nvPicPr>
          <p:cNvPr id="7170" name="Picture 2" descr="More than 560 companies back global 'Call to Action' for nature | IUCN">
            <a:extLst>
              <a:ext uri="{FF2B5EF4-FFF2-40B4-BE49-F238E27FC236}">
                <a16:creationId xmlns:a16="http://schemas.microsoft.com/office/drawing/2014/main" id="{CF0558BD-EE5D-F397-BF6C-C917C0747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3472190"/>
            <a:ext cx="5728510" cy="322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390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A01518D-30ED-213B-879A-5E9B55997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0"/>
            <a:ext cx="8796030" cy="64399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DEB478E-94C1-A091-7C7F-A74AC2225513}"/>
              </a:ext>
            </a:extLst>
          </p:cNvPr>
          <p:cNvSpPr txBox="1"/>
          <p:nvPr/>
        </p:nvSpPr>
        <p:spPr>
          <a:xfrm>
            <a:off x="304800" y="6439950"/>
            <a:ext cx="7006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>
                <a:hlinkClick r:id="rId3"/>
              </a:rPr>
              <a:t>https://www.overshootday.org/newsroom/country-overshoot-days/</a:t>
            </a:r>
            <a:endParaRPr lang="es-CO" dirty="0"/>
          </a:p>
          <a:p>
            <a:endParaRPr lang="es-CO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E2D223D-2D4D-0361-3F5A-6BBEED5BCACE}"/>
              </a:ext>
            </a:extLst>
          </p:cNvPr>
          <p:cNvSpPr/>
          <p:nvPr/>
        </p:nvSpPr>
        <p:spPr>
          <a:xfrm>
            <a:off x="1795770" y="2209800"/>
            <a:ext cx="1785630" cy="4572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685907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0A13CA1-0060-48F7-8836-6C1B6AE9CA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6177"/>
          <a:stretch/>
        </p:blipFill>
        <p:spPr>
          <a:xfrm>
            <a:off x="76199" y="85725"/>
            <a:ext cx="8424333" cy="66865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5B6723E-7EBE-4771-BC5D-6B5C892CC4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11" t="21728" r="34375" b="22346"/>
          <a:stretch/>
        </p:blipFill>
        <p:spPr>
          <a:xfrm>
            <a:off x="8626246" y="85725"/>
            <a:ext cx="3489555" cy="3429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E60F9A9-1B4D-4172-89FE-F4B016BEA9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264" y="3573991"/>
            <a:ext cx="2201741" cy="312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401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8EA3F88-6A8D-7B50-A884-6E720F051B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901"/>
            <a:ext cx="12117826" cy="686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635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58C04C0-1CE8-1FFF-95EA-94426D8136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7106097"/>
              </p:ext>
            </p:extLst>
          </p:nvPr>
        </p:nvGraphicFramePr>
        <p:xfrm>
          <a:off x="1295400" y="0"/>
          <a:ext cx="100076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96670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F89EF94-ACB0-46EB-A53E-F9E7F99296B3}"/>
              </a:ext>
            </a:extLst>
          </p:cNvPr>
          <p:cNvSpPr txBox="1"/>
          <p:nvPr/>
        </p:nvSpPr>
        <p:spPr>
          <a:xfrm>
            <a:off x="457200" y="1828800"/>
            <a:ext cx="11658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/>
              <a:t>OPORTUNIDAD </a:t>
            </a:r>
          </a:p>
          <a:p>
            <a:pPr algn="ctr"/>
            <a:r>
              <a:rPr lang="es-MX" sz="6000" b="1" dirty="0"/>
              <a:t>PARA NUEVAS INDUSTRIAS</a:t>
            </a:r>
          </a:p>
          <a:p>
            <a:pPr algn="ctr"/>
            <a:r>
              <a:rPr lang="es-MX" sz="6000" b="1" dirty="0"/>
              <a:t>Y NEGOCIOS</a:t>
            </a:r>
          </a:p>
          <a:p>
            <a:pPr algn="ctr"/>
            <a:r>
              <a:rPr lang="es-MX" sz="6000" b="1" dirty="0"/>
              <a:t> BIOECONÓMICOS</a:t>
            </a:r>
            <a:endParaRPr lang="es-CO" sz="6000" b="1" dirty="0"/>
          </a:p>
        </p:txBody>
      </p:sp>
    </p:spTree>
    <p:extLst>
      <p:ext uri="{BB962C8B-B14F-4D97-AF65-F5344CB8AC3E}">
        <p14:creationId xmlns:p14="http://schemas.microsoft.com/office/powerpoint/2010/main" val="8177915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ED29560-D8F7-481A-B6F6-F3D93866A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44" y="1295400"/>
            <a:ext cx="6950504" cy="4953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EF2C964-9640-4EF7-A9EA-8C891B5077CE}"/>
              </a:ext>
            </a:extLst>
          </p:cNvPr>
          <p:cNvSpPr txBox="1"/>
          <p:nvPr/>
        </p:nvSpPr>
        <p:spPr>
          <a:xfrm>
            <a:off x="3495261" y="6519939"/>
            <a:ext cx="4682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FUENTE: </a:t>
            </a:r>
            <a:r>
              <a:rPr lang="es-MX" sz="1000" dirty="0">
                <a:hlinkClick r:id="rId3"/>
              </a:rPr>
              <a:t>https://www.sciencedirect.com/science/article/abs/pii/S0048733318302117</a:t>
            </a:r>
            <a:endParaRPr lang="es-MX" sz="1000" dirty="0"/>
          </a:p>
          <a:p>
            <a:endParaRPr lang="es-CO" sz="1000" dirty="0"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552B0DC5-A12D-4F93-984D-C7121B1B8F4A}"/>
              </a:ext>
            </a:extLst>
          </p:cNvPr>
          <p:cNvSpPr txBox="1">
            <a:spLocks/>
          </p:cNvSpPr>
          <p:nvPr/>
        </p:nvSpPr>
        <p:spPr>
          <a:xfrm>
            <a:off x="609600" y="187500"/>
            <a:ext cx="11278226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CO" sz="4000" kern="0" spc="-5" dirty="0">
                <a:solidFill>
                  <a:srgbClr val="001F5F"/>
                </a:solidFill>
                <a:latin typeface="Calibri"/>
                <a:cs typeface="Calibri"/>
              </a:rPr>
              <a:t>Creando Valor Sostenible desde la Innovación</a:t>
            </a:r>
            <a:endParaRPr lang="es-CO" sz="400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97592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id="{548495D5-7255-4A84-8E00-B0947CCE6A43}"/>
              </a:ext>
            </a:extLst>
          </p:cNvPr>
          <p:cNvSpPr txBox="1">
            <a:spLocks/>
          </p:cNvSpPr>
          <p:nvPr/>
        </p:nvSpPr>
        <p:spPr>
          <a:xfrm>
            <a:off x="-1828800" y="1524000"/>
            <a:ext cx="6248399" cy="11330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CO" sz="3600" kern="0" spc="-5" dirty="0">
                <a:solidFill>
                  <a:srgbClr val="001F5F"/>
                </a:solidFill>
                <a:latin typeface="Calibri"/>
                <a:cs typeface="Calibri"/>
              </a:rPr>
              <a:t>Economía </a:t>
            </a:r>
          </a:p>
          <a:p>
            <a:pPr marL="12700" algn="ctr">
              <a:spcBef>
                <a:spcPts val="95"/>
              </a:spcBef>
            </a:pPr>
            <a:r>
              <a:rPr lang="es-CO" sz="3600" kern="0" spc="-5" dirty="0">
                <a:solidFill>
                  <a:srgbClr val="001F5F"/>
                </a:solidFill>
                <a:latin typeface="Calibri"/>
                <a:cs typeface="Calibri"/>
              </a:rPr>
              <a:t>Circular</a:t>
            </a:r>
            <a:endParaRPr lang="es-CO" sz="360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9B46627-AFAB-4C6B-924C-875FA96E71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6"/>
          <a:stretch/>
        </p:blipFill>
        <p:spPr>
          <a:xfrm>
            <a:off x="2833888" y="0"/>
            <a:ext cx="9358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657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702C554-F9E8-44EF-9B6F-26898100EB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653" t="15335" r="24672" b="37619"/>
          <a:stretch/>
        </p:blipFill>
        <p:spPr>
          <a:xfrm>
            <a:off x="71884" y="2369707"/>
            <a:ext cx="3862566" cy="262618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4ABF60-E47A-45A4-9592-D6FA7E7EB1F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996" y="2017759"/>
            <a:ext cx="3896079" cy="3057161"/>
          </a:xfrm>
          <a:prstGeom prst="rect">
            <a:avLst/>
          </a:prstGeom>
        </p:spPr>
      </p:pic>
      <p:sp>
        <p:nvSpPr>
          <p:cNvPr id="6" name="Igual que 8">
            <a:extLst>
              <a:ext uri="{FF2B5EF4-FFF2-40B4-BE49-F238E27FC236}">
                <a16:creationId xmlns:a16="http://schemas.microsoft.com/office/drawing/2014/main" id="{927D1922-9B71-42A9-81AB-C3DBAA95D6B7}"/>
              </a:ext>
            </a:extLst>
          </p:cNvPr>
          <p:cNvSpPr/>
          <p:nvPr/>
        </p:nvSpPr>
        <p:spPr>
          <a:xfrm>
            <a:off x="9481839" y="3725592"/>
            <a:ext cx="672564" cy="283464"/>
          </a:xfrm>
          <a:prstGeom prst="mathEqua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" name="Más 9">
            <a:extLst>
              <a:ext uri="{FF2B5EF4-FFF2-40B4-BE49-F238E27FC236}">
                <a16:creationId xmlns:a16="http://schemas.microsoft.com/office/drawing/2014/main" id="{CAAC7CA0-A3C4-4EFA-BA78-0BC45BF93F2D}"/>
              </a:ext>
            </a:extLst>
          </p:cNvPr>
          <p:cNvSpPr/>
          <p:nvPr/>
        </p:nvSpPr>
        <p:spPr>
          <a:xfrm>
            <a:off x="4190795" y="3270266"/>
            <a:ext cx="749437" cy="825061"/>
          </a:xfrm>
          <a:prstGeom prst="mathPl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40714BA-8018-4768-9758-0B6CE835B2EC}"/>
              </a:ext>
            </a:extLst>
          </p:cNvPr>
          <p:cNvSpPr txBox="1"/>
          <p:nvPr/>
        </p:nvSpPr>
        <p:spPr>
          <a:xfrm>
            <a:off x="10477167" y="3639724"/>
            <a:ext cx="1592167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BIOECONOMÍA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BE1836A-FD20-4DA9-80B5-45EBC6680563}"/>
              </a:ext>
            </a:extLst>
          </p:cNvPr>
          <p:cNvSpPr txBox="1"/>
          <p:nvPr/>
        </p:nvSpPr>
        <p:spPr>
          <a:xfrm>
            <a:off x="402336" y="5461215"/>
            <a:ext cx="875673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rtlCol="0">
            <a:spAutoFit/>
          </a:bodyPr>
          <a:lstStyle/>
          <a:p>
            <a:pPr algn="ctr"/>
            <a:r>
              <a:rPr lang="es-CO" dirty="0"/>
              <a:t>Sofisticar las cadenas de valor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EA367D28-019B-46D2-8C0C-32F2D6CF735E}"/>
              </a:ext>
            </a:extLst>
          </p:cNvPr>
          <p:cNvSpPr txBox="1">
            <a:spLocks/>
          </p:cNvSpPr>
          <p:nvPr/>
        </p:nvSpPr>
        <p:spPr>
          <a:xfrm>
            <a:off x="2165966" y="295732"/>
            <a:ext cx="80772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CO" sz="4000" kern="0" spc="-5" dirty="0">
                <a:solidFill>
                  <a:srgbClr val="001F5F"/>
                </a:solidFill>
                <a:latin typeface="Calibri"/>
                <a:cs typeface="Calibri"/>
              </a:rPr>
              <a:t>Del Biocomercio a la Bioeconomía</a:t>
            </a:r>
            <a:endParaRPr lang="es-CO" sz="400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714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0A933AA-6E12-4DA8-83A7-F535FB1C85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161" r="16728" b="6954"/>
          <a:stretch/>
        </p:blipFill>
        <p:spPr>
          <a:xfrm>
            <a:off x="4828731" y="655860"/>
            <a:ext cx="7330209" cy="540997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4CE540D-E1D1-4DC2-A674-1CD1DC88B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816" t="36322" r="16497" b="10805"/>
          <a:stretch/>
        </p:blipFill>
        <p:spPr>
          <a:xfrm>
            <a:off x="6599" y="3925020"/>
            <a:ext cx="5996793" cy="2596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object 10">
            <a:extLst>
              <a:ext uri="{FF2B5EF4-FFF2-40B4-BE49-F238E27FC236}">
                <a16:creationId xmlns:a16="http://schemas.microsoft.com/office/drawing/2014/main" id="{5D590E0D-07B2-4DBB-A535-A275B44FC5A2}"/>
              </a:ext>
            </a:extLst>
          </p:cNvPr>
          <p:cNvSpPr txBox="1">
            <a:spLocks/>
          </p:cNvSpPr>
          <p:nvPr/>
        </p:nvSpPr>
        <p:spPr>
          <a:xfrm>
            <a:off x="2590800" y="17929"/>
            <a:ext cx="6248399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CO" sz="3600" kern="0" spc="-5" dirty="0">
                <a:solidFill>
                  <a:srgbClr val="001F5F"/>
                </a:solidFill>
                <a:latin typeface="Calibri"/>
                <a:cs typeface="Calibri"/>
              </a:rPr>
              <a:t>Bioeconomía en el Mundo</a:t>
            </a:r>
            <a:endParaRPr lang="es-CO" sz="360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69729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6E9A9E3-8469-43A5-8491-AA2E703CCDD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129" y="2562774"/>
            <a:ext cx="7001852" cy="4096322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1C7AA64C-2866-49C9-B756-72FEBED6A244}"/>
              </a:ext>
            </a:extLst>
          </p:cNvPr>
          <p:cNvCxnSpPr/>
          <p:nvPr/>
        </p:nvCxnSpPr>
        <p:spPr>
          <a:xfrm flipV="1">
            <a:off x="8294055" y="2484408"/>
            <a:ext cx="1609070" cy="19236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53E821D6-4A1F-4403-8563-D888B3292E30}"/>
              </a:ext>
            </a:extLst>
          </p:cNvPr>
          <p:cNvSpPr txBox="1"/>
          <p:nvPr/>
        </p:nvSpPr>
        <p:spPr>
          <a:xfrm>
            <a:off x="9330905" y="1451446"/>
            <a:ext cx="27813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/>
              <a:t>Transición socio-ecológica</a:t>
            </a:r>
          </a:p>
          <a:p>
            <a:r>
              <a:rPr lang="es-CO" dirty="0"/>
              <a:t>hacia la sostenibilidad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3243F08-8C5E-48BA-B01B-2F1BA8FB82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" y="1597970"/>
            <a:ext cx="4688806" cy="45130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591D442-6AAE-4522-9A21-8539BA790A2C}"/>
              </a:ext>
            </a:extLst>
          </p:cNvPr>
          <p:cNvSpPr/>
          <p:nvPr/>
        </p:nvSpPr>
        <p:spPr>
          <a:xfrm>
            <a:off x="104323" y="6340884"/>
            <a:ext cx="50887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Forest Policy Integration in Europe: Lessons Learnt, Challenges Ahead, and Strategies to Support Sustainable Forest Management and Multifunctional Forestry in the Future</a:t>
            </a: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98920F9A-D6FC-4D7D-A279-03EB43D0871E}"/>
              </a:ext>
            </a:extLst>
          </p:cNvPr>
          <p:cNvSpPr txBox="1">
            <a:spLocks/>
          </p:cNvSpPr>
          <p:nvPr/>
        </p:nvSpPr>
        <p:spPr>
          <a:xfrm>
            <a:off x="2612853" y="0"/>
            <a:ext cx="6248399" cy="11330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CO" sz="3600" kern="0" spc="-5" dirty="0">
                <a:solidFill>
                  <a:srgbClr val="001F5F"/>
                </a:solidFill>
                <a:latin typeface="Calibri"/>
                <a:cs typeface="Calibri"/>
              </a:rPr>
              <a:t>Bioeconomía y </a:t>
            </a:r>
          </a:p>
          <a:p>
            <a:pPr marL="12700" algn="ctr">
              <a:spcBef>
                <a:spcPts val="95"/>
              </a:spcBef>
            </a:pPr>
            <a:r>
              <a:rPr lang="es-CO" sz="3600" kern="0" spc="-5" dirty="0">
                <a:solidFill>
                  <a:srgbClr val="001F5F"/>
                </a:solidFill>
                <a:latin typeface="Calibri"/>
                <a:cs typeface="Calibri"/>
              </a:rPr>
              <a:t>otras Economías</a:t>
            </a:r>
            <a:endParaRPr lang="es-CO" sz="360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75426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C2342F-865E-487C-84AE-6FB9744D3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2" y="914400"/>
            <a:ext cx="9414320" cy="5943600"/>
          </a:xfrm>
          <a:prstGeom prst="rect">
            <a:avLst/>
          </a:prstGeom>
        </p:spPr>
      </p:pic>
      <p:sp>
        <p:nvSpPr>
          <p:cNvPr id="5" name="object 10">
            <a:extLst>
              <a:ext uri="{FF2B5EF4-FFF2-40B4-BE49-F238E27FC236}">
                <a16:creationId xmlns:a16="http://schemas.microsoft.com/office/drawing/2014/main" id="{A688B337-2C6E-401B-8587-FAC83A8843D1}"/>
              </a:ext>
            </a:extLst>
          </p:cNvPr>
          <p:cNvSpPr txBox="1">
            <a:spLocks/>
          </p:cNvSpPr>
          <p:nvPr/>
        </p:nvSpPr>
        <p:spPr>
          <a:xfrm>
            <a:off x="2590800" y="152400"/>
            <a:ext cx="6248399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CO" sz="3600" kern="0" spc="-5" dirty="0">
                <a:solidFill>
                  <a:srgbClr val="001F5F"/>
                </a:solidFill>
                <a:latin typeface="Calibri"/>
                <a:cs typeface="Calibri"/>
              </a:rPr>
              <a:t>Tendencias de la Bioeconomía</a:t>
            </a:r>
            <a:endParaRPr lang="es-CO" sz="360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033E050-11CF-0AF6-FBCA-C79640A276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7" r="6050"/>
          <a:stretch/>
        </p:blipFill>
        <p:spPr>
          <a:xfrm>
            <a:off x="8839199" y="3429000"/>
            <a:ext cx="3221381" cy="28800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4985D62-1C87-FE3D-DD67-B1440A3327A2}"/>
              </a:ext>
            </a:extLst>
          </p:cNvPr>
          <p:cNvSpPr txBox="1"/>
          <p:nvPr/>
        </p:nvSpPr>
        <p:spPr>
          <a:xfrm>
            <a:off x="9450062" y="2684759"/>
            <a:ext cx="2316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/>
              <a:t>Las nuevas tecnologías </a:t>
            </a:r>
          </a:p>
          <a:p>
            <a:pPr algn="ctr"/>
            <a:r>
              <a:rPr lang="es-ES" dirty="0"/>
              <a:t>son una gran Clave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57037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929352" y="292100"/>
            <a:ext cx="6324332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001F5F"/>
                </a:solidFill>
                <a:latin typeface="Calibri"/>
                <a:cs typeface="Calibri"/>
              </a:rPr>
              <a:t>Los</a:t>
            </a:r>
            <a:r>
              <a:rPr sz="4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001F5F"/>
                </a:solidFill>
                <a:latin typeface="Calibri"/>
                <a:cs typeface="Calibri"/>
              </a:rPr>
              <a:t>límites</a:t>
            </a:r>
            <a:r>
              <a:rPr sz="4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spc="-5" dirty="0">
                <a:solidFill>
                  <a:srgbClr val="001F5F"/>
                </a:solidFill>
                <a:latin typeface="Calibri"/>
                <a:cs typeface="Calibri"/>
              </a:rPr>
              <a:t>del </a:t>
            </a:r>
            <a:r>
              <a:rPr sz="4000" spc="-15" dirty="0">
                <a:solidFill>
                  <a:srgbClr val="001F5F"/>
                </a:solidFill>
                <a:latin typeface="Calibri"/>
                <a:cs typeface="Calibri"/>
              </a:rPr>
              <a:t>planeta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0F61E57-849D-4562-9D1B-4D74E8E0E1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71"/>
          <a:stretch/>
        </p:blipFill>
        <p:spPr>
          <a:xfrm>
            <a:off x="-4482" y="1068061"/>
            <a:ext cx="12192000" cy="4494539"/>
          </a:xfrm>
          <a:prstGeom prst="rect">
            <a:avLst/>
          </a:prstGeom>
        </p:spPr>
      </p:pic>
      <p:sp>
        <p:nvSpPr>
          <p:cNvPr id="18" name="object 15">
            <a:extLst>
              <a:ext uri="{FF2B5EF4-FFF2-40B4-BE49-F238E27FC236}">
                <a16:creationId xmlns:a16="http://schemas.microsoft.com/office/drawing/2014/main" id="{C6ECDCA8-A83A-45E8-9868-0A5F0F5A9842}"/>
              </a:ext>
            </a:extLst>
          </p:cNvPr>
          <p:cNvSpPr txBox="1"/>
          <p:nvPr/>
        </p:nvSpPr>
        <p:spPr>
          <a:xfrm>
            <a:off x="16764" y="6527292"/>
            <a:ext cx="20732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5" dirty="0">
                <a:solidFill>
                  <a:srgbClr val="001F5F"/>
                </a:solidFill>
                <a:latin typeface="Calibri"/>
                <a:cs typeface="Calibri"/>
              </a:rPr>
              <a:t>Röckstrom</a:t>
            </a:r>
            <a:r>
              <a:rPr sz="1800" b="1" i="1" spc="-5" dirty="0">
                <a:solidFill>
                  <a:srgbClr val="001F5F"/>
                </a:solidFill>
                <a:latin typeface="Calibri"/>
                <a:cs typeface="Calibri"/>
              </a:rPr>
              <a:t> et </a:t>
            </a:r>
            <a:r>
              <a:rPr sz="1800" b="1" i="1" dirty="0">
                <a:solidFill>
                  <a:srgbClr val="001F5F"/>
                </a:solidFill>
                <a:latin typeface="Calibri"/>
                <a:cs typeface="Calibri"/>
              </a:rPr>
              <a:t>al.</a:t>
            </a:r>
            <a:r>
              <a:rPr sz="1800" b="1" i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1F5F"/>
                </a:solidFill>
                <a:latin typeface="Calibri"/>
                <a:cs typeface="Calibri"/>
              </a:rPr>
              <a:t>2009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943C86B6-05F1-4668-8D07-F57FF3EA972F}"/>
              </a:ext>
            </a:extLst>
          </p:cNvPr>
          <p:cNvSpPr/>
          <p:nvPr/>
        </p:nvSpPr>
        <p:spPr>
          <a:xfrm>
            <a:off x="10218419" y="2133600"/>
            <a:ext cx="108509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CuadroTexto 10"/>
          <p:cNvSpPr txBox="1"/>
          <p:nvPr/>
        </p:nvSpPr>
        <p:spPr>
          <a:xfrm>
            <a:off x="286511" y="5780385"/>
            <a:ext cx="3030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/>
              <a:t>2 límites sobrepasados</a:t>
            </a:r>
            <a:endParaRPr lang="es-CO" sz="24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419600" y="5765845"/>
            <a:ext cx="3030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/>
              <a:t>3 límites sobrepasados</a:t>
            </a:r>
            <a:endParaRPr lang="es-CO" sz="24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8702065" y="5739098"/>
            <a:ext cx="3030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/>
              <a:t>5 límites sobrepasados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38909991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l ciclo de la bioeconomía - FONTAGR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21193" r="6044" b="5737"/>
          <a:stretch/>
        </p:blipFill>
        <p:spPr bwMode="auto">
          <a:xfrm>
            <a:off x="1620271" y="1357"/>
            <a:ext cx="9448800" cy="6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44387" y="5662973"/>
            <a:ext cx="304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/>
              <a:t>FUENTE: </a:t>
            </a:r>
            <a:r>
              <a:rPr lang="es-CO" sz="1200" dirty="0">
                <a:hlinkClick r:id="rId3"/>
              </a:rPr>
              <a:t>https://www.fontagro.org/es/publicaciones/infografias/el-ciclo-de-la-bioeconomia/</a:t>
            </a:r>
            <a:endParaRPr lang="es-CO" sz="1200" dirty="0"/>
          </a:p>
          <a:p>
            <a:endParaRPr lang="es-CO" sz="1200" dirty="0"/>
          </a:p>
        </p:txBody>
      </p:sp>
    </p:spTree>
    <p:extLst>
      <p:ext uri="{BB962C8B-B14F-4D97-AF65-F5344CB8AC3E}">
        <p14:creationId xmlns:p14="http://schemas.microsoft.com/office/powerpoint/2010/main" val="724159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id="{2B542684-D19A-42EB-8404-D9DDEA9592AF}"/>
              </a:ext>
            </a:extLst>
          </p:cNvPr>
          <p:cNvSpPr txBox="1">
            <a:spLocks/>
          </p:cNvSpPr>
          <p:nvPr/>
        </p:nvSpPr>
        <p:spPr>
          <a:xfrm>
            <a:off x="3276600" y="44496"/>
            <a:ext cx="586352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s-CO" sz="4000" b="1" kern="0" spc="-5" dirty="0">
                <a:solidFill>
                  <a:srgbClr val="001F5F"/>
                </a:solidFill>
                <a:latin typeface="Calibri"/>
                <a:cs typeface="Calibri"/>
              </a:rPr>
              <a:t>Bioeconomía Regenerativa</a:t>
            </a:r>
            <a:endParaRPr lang="es-CO" sz="4000" b="1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A022C6-B706-4A3D-A649-4CF80AF64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r="20625"/>
          <a:stretch/>
        </p:blipFill>
        <p:spPr bwMode="auto">
          <a:xfrm>
            <a:off x="7562337" y="1447800"/>
            <a:ext cx="4550371" cy="435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6295FF1-810A-49DA-8CA5-4864BE161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" y="703936"/>
            <a:ext cx="7218341" cy="610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7580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99;p30"/>
          <p:cNvSpPr txBox="1"/>
          <p:nvPr/>
        </p:nvSpPr>
        <p:spPr>
          <a:xfrm>
            <a:off x="379899" y="0"/>
            <a:ext cx="11655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s" sz="2400" b="1" dirty="0">
                <a:solidFill>
                  <a:srgbClr val="31538F"/>
                </a:solidFill>
                <a:latin typeface="Roboto Medium"/>
                <a:ea typeface="Roboto Medium"/>
                <a:cs typeface="Roboto Medium"/>
                <a:sym typeface="Roboto Medium"/>
              </a:rPr>
              <a:t>Impulsando las economías sostenibles – Foco Bioeconomía</a:t>
            </a:r>
            <a:endParaRPr sz="2400" b="1" dirty="0">
              <a:solidFill>
                <a:srgbClr val="31538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" name="Google Shape;300;p30"/>
          <p:cNvSpPr/>
          <p:nvPr/>
        </p:nvSpPr>
        <p:spPr>
          <a:xfrm>
            <a:off x="723017" y="6185860"/>
            <a:ext cx="10722400" cy="55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" name="Google Shape;301;p30"/>
          <p:cNvSpPr txBox="1"/>
          <p:nvPr/>
        </p:nvSpPr>
        <p:spPr>
          <a:xfrm>
            <a:off x="2383117" y="6235860"/>
            <a:ext cx="78376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s" sz="1333">
                <a:solidFill>
                  <a:srgbClr val="31538F"/>
                </a:solidFill>
                <a:latin typeface="Roboto"/>
                <a:ea typeface="Roboto"/>
                <a:cs typeface="Roboto"/>
                <a:sym typeface="Roboto"/>
              </a:rPr>
              <a:t>Intensidad en I+D+i y Transformación de Base Tecnológica</a:t>
            </a:r>
            <a:endParaRPr sz="1333">
              <a:solidFill>
                <a:srgbClr val="31538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1" name="Google Shape;302;p30"/>
          <p:cNvGrpSpPr/>
          <p:nvPr/>
        </p:nvGrpSpPr>
        <p:grpSpPr>
          <a:xfrm>
            <a:off x="17734" y="762000"/>
            <a:ext cx="11884367" cy="2033097"/>
            <a:chOff x="13300" y="518450"/>
            <a:chExt cx="8913275" cy="1524823"/>
          </a:xfrm>
        </p:grpSpPr>
        <p:sp>
          <p:nvSpPr>
            <p:cNvPr id="12" name="Google Shape;303;p30"/>
            <p:cNvSpPr txBox="1"/>
            <p:nvPr/>
          </p:nvSpPr>
          <p:spPr>
            <a:xfrm>
              <a:off x="89500" y="851800"/>
              <a:ext cx="1622700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" sz="1200">
                  <a:latin typeface="Roboto Light"/>
                  <a:ea typeface="Roboto Light"/>
                  <a:cs typeface="Roboto Light"/>
                  <a:sym typeface="Roboto Light"/>
                </a:rPr>
                <a:t>Creación de industrias de fitomedicamento</a:t>
              </a:r>
              <a:endParaRPr sz="12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3" name="Google Shape;304;p30"/>
            <p:cNvSpPr txBox="1"/>
            <p:nvPr/>
          </p:nvSpPr>
          <p:spPr>
            <a:xfrm>
              <a:off x="1890325" y="518450"/>
              <a:ext cx="1622700" cy="338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" sz="1333" b="1"/>
                <a:t>Biodiversidad base </a:t>
              </a:r>
              <a:endParaRPr sz="1333" b="1"/>
            </a:p>
          </p:txBody>
        </p:sp>
        <p:sp>
          <p:nvSpPr>
            <p:cNvPr id="14" name="Google Shape;305;p30"/>
            <p:cNvSpPr txBox="1"/>
            <p:nvPr/>
          </p:nvSpPr>
          <p:spPr>
            <a:xfrm>
              <a:off x="3547375" y="518450"/>
              <a:ext cx="1660200" cy="338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" sz="1333" b="1"/>
                <a:t>Bajo Valor Agregado</a:t>
              </a:r>
              <a:endParaRPr sz="1333" b="1"/>
            </a:p>
          </p:txBody>
        </p:sp>
        <p:sp>
          <p:nvSpPr>
            <p:cNvPr id="15" name="Google Shape;306;p30"/>
            <p:cNvSpPr txBox="1"/>
            <p:nvPr/>
          </p:nvSpPr>
          <p:spPr>
            <a:xfrm>
              <a:off x="5104925" y="518450"/>
              <a:ext cx="2112300" cy="338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" sz="1333" b="1"/>
                <a:t>Intermedio Valor Agregado</a:t>
              </a:r>
              <a:endParaRPr sz="1333" b="1"/>
            </a:p>
          </p:txBody>
        </p:sp>
        <p:sp>
          <p:nvSpPr>
            <p:cNvPr id="16" name="Google Shape;307;p30"/>
            <p:cNvSpPr txBox="1"/>
            <p:nvPr/>
          </p:nvSpPr>
          <p:spPr>
            <a:xfrm>
              <a:off x="7043475" y="518450"/>
              <a:ext cx="1815600" cy="338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" sz="1333" b="1"/>
                <a:t>Alto Valor Agregado</a:t>
              </a:r>
              <a:endParaRPr sz="1333" b="1"/>
            </a:p>
          </p:txBody>
        </p:sp>
        <p:sp>
          <p:nvSpPr>
            <p:cNvPr id="17" name="Google Shape;308;p30"/>
            <p:cNvSpPr txBox="1"/>
            <p:nvPr/>
          </p:nvSpPr>
          <p:spPr>
            <a:xfrm>
              <a:off x="1853500" y="1720138"/>
              <a:ext cx="1622700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" sz="1200">
                  <a:latin typeface="Roboto Light"/>
                  <a:ea typeface="Roboto Light"/>
                  <a:cs typeface="Roboto Light"/>
                  <a:sym typeface="Roboto Light"/>
                </a:rPr>
                <a:t>Material vegetal</a:t>
              </a:r>
              <a:endParaRPr sz="12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8" name="Google Shape;309;p30"/>
            <p:cNvSpPr txBox="1"/>
            <p:nvPr/>
          </p:nvSpPr>
          <p:spPr>
            <a:xfrm>
              <a:off x="7110975" y="1720138"/>
              <a:ext cx="1815600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" sz="1200">
                  <a:latin typeface="Roboto Light"/>
                  <a:ea typeface="Roboto Light"/>
                  <a:cs typeface="Roboto Light"/>
                  <a:sym typeface="Roboto Light"/>
                </a:rPr>
                <a:t> Trisulfuro de bencilo </a:t>
              </a:r>
              <a:endParaRPr sz="12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19" name="Google Shape;310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884175" y="880248"/>
              <a:ext cx="1561340" cy="87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311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588000" y="880248"/>
              <a:ext cx="1562400" cy="871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12;p30"/>
            <p:cNvSpPr txBox="1"/>
            <p:nvPr/>
          </p:nvSpPr>
          <p:spPr>
            <a:xfrm>
              <a:off x="3511800" y="1720138"/>
              <a:ext cx="1815600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" sz="1200">
                  <a:latin typeface="Roboto Light"/>
                  <a:ea typeface="Roboto Light"/>
                  <a:cs typeface="Roboto Light"/>
                  <a:sym typeface="Roboto Light"/>
                </a:rPr>
                <a:t>Extractos </a:t>
              </a:r>
              <a:endParaRPr sz="12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2" name="Google Shape;313;p30"/>
            <p:cNvSpPr txBox="1"/>
            <p:nvPr/>
          </p:nvSpPr>
          <p:spPr>
            <a:xfrm>
              <a:off x="5333525" y="1720138"/>
              <a:ext cx="1622700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" sz="1200">
                  <a:latin typeface="Roboto Light"/>
                  <a:ea typeface="Roboto Light"/>
                  <a:cs typeface="Roboto Light"/>
                  <a:sym typeface="Roboto Light"/>
                </a:rPr>
                <a:t>Fitomedicamentos </a:t>
              </a:r>
              <a:endParaRPr sz="12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23" name="Google Shape;314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93676" y="880248"/>
              <a:ext cx="1562400" cy="8712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315;p30"/>
            <p:cNvSpPr txBox="1"/>
            <p:nvPr/>
          </p:nvSpPr>
          <p:spPr>
            <a:xfrm>
              <a:off x="13300" y="1216900"/>
              <a:ext cx="1815600" cy="692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" sz="1200">
                  <a:latin typeface="Roboto Light"/>
                  <a:ea typeface="Roboto Light"/>
                  <a:cs typeface="Roboto Light"/>
                  <a:sym typeface="Roboto Light"/>
                </a:rPr>
                <a:t>Anamú (</a:t>
              </a:r>
              <a:r>
                <a:rPr lang="es" sz="1200" i="1">
                  <a:latin typeface="Roboto Light"/>
                  <a:ea typeface="Roboto Light"/>
                  <a:cs typeface="Roboto Light"/>
                  <a:sym typeface="Roboto Light"/>
                </a:rPr>
                <a:t>Petiveria alliacea</a:t>
              </a:r>
              <a:r>
                <a:rPr lang="es" sz="1200">
                  <a:latin typeface="Roboto Light"/>
                  <a:ea typeface="Roboto Light"/>
                  <a:cs typeface="Roboto Light"/>
                  <a:sym typeface="Roboto Light"/>
                </a:rPr>
                <a:t>)</a:t>
              </a:r>
              <a:endParaRPr sz="1200"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algn="ctr"/>
              <a:r>
                <a:rPr lang="es" sz="1067">
                  <a:solidFill>
                    <a:srgbClr val="555555"/>
                  </a:solidFill>
                  <a:highlight>
                    <a:srgbClr val="FFFFFF"/>
                  </a:highlight>
                  <a:latin typeface="Roboto Light"/>
                  <a:ea typeface="Roboto Light"/>
                  <a:cs typeface="Roboto Light"/>
                  <a:sym typeface="Roboto Light"/>
                </a:rPr>
                <a:t>Investigadora Susana Fiorentino</a:t>
              </a:r>
              <a:endParaRPr sz="1067">
                <a:solidFill>
                  <a:srgbClr val="555555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algn="ctr"/>
              <a:r>
                <a:rPr lang="es" sz="1067">
                  <a:solidFill>
                    <a:srgbClr val="555555"/>
                  </a:solidFill>
                  <a:highlight>
                    <a:srgbClr val="FFFFFF"/>
                  </a:highlight>
                  <a:latin typeface="Roboto Light"/>
                  <a:ea typeface="Roboto Light"/>
                  <a:cs typeface="Roboto Light"/>
                  <a:sym typeface="Roboto Light"/>
                </a:rPr>
                <a:t>Universidad Javeriana</a:t>
              </a:r>
              <a:endParaRPr sz="1067">
                <a:solidFill>
                  <a:srgbClr val="555555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algn="ctr"/>
              <a:r>
                <a:rPr lang="es" sz="1067">
                  <a:solidFill>
                    <a:srgbClr val="555555"/>
                  </a:solidFill>
                  <a:highlight>
                    <a:srgbClr val="FFFFFF"/>
                  </a:highlight>
                  <a:latin typeface="Roboto Light"/>
                  <a:ea typeface="Roboto Light"/>
                  <a:cs typeface="Roboto Light"/>
                  <a:sym typeface="Roboto Light"/>
                </a:rPr>
                <a:t>Bogotá - Colombia</a:t>
              </a:r>
              <a:endParaRPr sz="1067">
                <a:solidFill>
                  <a:srgbClr val="555555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25" name="Google Shape;316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39600" y="1033074"/>
              <a:ext cx="1605925" cy="569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" name="Google Shape;317;p30"/>
          <p:cNvGrpSpPr/>
          <p:nvPr/>
        </p:nvGrpSpPr>
        <p:grpSpPr>
          <a:xfrm>
            <a:off x="71733" y="2803512"/>
            <a:ext cx="12061867" cy="1839114"/>
            <a:chOff x="53800" y="2049584"/>
            <a:chExt cx="9046400" cy="1379335"/>
          </a:xfrm>
        </p:grpSpPr>
        <p:sp>
          <p:nvSpPr>
            <p:cNvPr id="27" name="Google Shape;318;p30"/>
            <p:cNvSpPr txBox="1"/>
            <p:nvPr/>
          </p:nvSpPr>
          <p:spPr>
            <a:xfrm>
              <a:off x="89500" y="2147200"/>
              <a:ext cx="1622700" cy="600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" sz="1200">
                  <a:latin typeface="Roboto Light"/>
                  <a:ea typeface="Roboto Light"/>
                  <a:cs typeface="Roboto Light"/>
                  <a:sym typeface="Roboto Light"/>
                </a:rPr>
                <a:t>Desarrollo de rutas y paquetes turísticos basados en la biodiversidad urbana</a:t>
              </a:r>
              <a:endParaRPr sz="12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8" name="Google Shape;319;p30"/>
            <p:cNvSpPr txBox="1"/>
            <p:nvPr/>
          </p:nvSpPr>
          <p:spPr>
            <a:xfrm>
              <a:off x="1572475" y="2844125"/>
              <a:ext cx="1939200" cy="5847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" sz="1200" dirty="0">
                  <a:latin typeface="Roboto Light"/>
                  <a:ea typeface="Roboto Light"/>
                  <a:cs typeface="Roboto Light"/>
                  <a:sym typeface="Roboto Light"/>
                </a:rPr>
                <a:t>Áreas protegidas urbano-regionales</a:t>
              </a:r>
              <a:endParaRPr sz="1200" dirty="0"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algn="ctr"/>
              <a:r>
                <a:rPr lang="es" sz="1067" dirty="0">
                  <a:solidFill>
                    <a:srgbClr val="555555"/>
                  </a:solidFill>
                  <a:highlight>
                    <a:srgbClr val="FFFFFF"/>
                  </a:highlight>
                  <a:latin typeface="Roboto Light"/>
                  <a:ea typeface="Roboto Light"/>
                  <a:cs typeface="Roboto Light"/>
                  <a:sym typeface="Roboto Light"/>
                </a:rPr>
                <a:t>PN - Farallones de Cali- Colombia</a:t>
              </a:r>
              <a:endParaRPr sz="1200" dirty="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9" name="Google Shape;320;p30"/>
            <p:cNvSpPr txBox="1"/>
            <p:nvPr/>
          </p:nvSpPr>
          <p:spPr>
            <a:xfrm>
              <a:off x="3468200" y="2844125"/>
              <a:ext cx="1815600" cy="5847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" sz="1200">
                  <a:latin typeface="Roboto Light"/>
                  <a:ea typeface="Roboto Light"/>
                  <a:cs typeface="Roboto Light"/>
                  <a:sym typeface="Roboto Light"/>
                </a:rPr>
                <a:t>Turismo de naturaleza en ecosistemas urbano-regionales</a:t>
              </a:r>
              <a:endParaRPr sz="1200"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algn="ctr">
                <a:buClr>
                  <a:schemeClr val="dk1"/>
                </a:buClr>
                <a:buSzPts val="1100"/>
              </a:pPr>
              <a:r>
                <a:rPr lang="es" sz="1067">
                  <a:solidFill>
                    <a:srgbClr val="555555"/>
                  </a:solidFill>
                  <a:highlight>
                    <a:srgbClr val="FFFFFF"/>
                  </a:highlight>
                  <a:latin typeface="Roboto Light"/>
                  <a:ea typeface="Roboto Light"/>
                  <a:cs typeface="Roboto Light"/>
                  <a:sym typeface="Roboto Light"/>
                </a:rPr>
                <a:t>PN - Farallones de Cali- Colombia</a:t>
              </a:r>
              <a:endParaRPr sz="12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0" name="Google Shape;321;p30"/>
            <p:cNvSpPr txBox="1"/>
            <p:nvPr/>
          </p:nvSpPr>
          <p:spPr>
            <a:xfrm>
              <a:off x="5207600" y="2844125"/>
              <a:ext cx="1815600" cy="4462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" sz="1200">
                  <a:latin typeface="Roboto Light"/>
                  <a:ea typeface="Roboto Light"/>
                  <a:cs typeface="Roboto Light"/>
                  <a:sym typeface="Roboto Light"/>
                </a:rPr>
                <a:t>Aviturismo</a:t>
              </a:r>
              <a:endParaRPr sz="1067">
                <a:solidFill>
                  <a:srgbClr val="555555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algn="ctr"/>
              <a:r>
                <a:rPr lang="es" sz="1067">
                  <a:solidFill>
                    <a:srgbClr val="555555"/>
                  </a:solidFill>
                  <a:highlight>
                    <a:srgbClr val="FFFFFF"/>
                  </a:highlight>
                  <a:latin typeface="Roboto Light"/>
                  <a:ea typeface="Roboto Light"/>
                  <a:cs typeface="Roboto Light"/>
                  <a:sym typeface="Roboto Light"/>
                </a:rPr>
                <a:t>(Colombia Birdfair - Cali )</a:t>
              </a:r>
              <a:endParaRPr sz="1067">
                <a:solidFill>
                  <a:srgbClr val="555555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1" name="Google Shape;322;p30"/>
            <p:cNvSpPr txBox="1"/>
            <p:nvPr/>
          </p:nvSpPr>
          <p:spPr>
            <a:xfrm>
              <a:off x="6907500" y="2844125"/>
              <a:ext cx="2192700" cy="5694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" sz="1200">
                  <a:latin typeface="Roboto Light"/>
                  <a:ea typeface="Roboto Light"/>
                  <a:cs typeface="Roboto Light"/>
                  <a:sym typeface="Roboto Light"/>
                </a:rPr>
                <a:t>Aviturismo especializado </a:t>
              </a:r>
              <a:endParaRPr sz="1200"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algn="ctr"/>
              <a:r>
                <a:rPr lang="es" sz="1067">
                  <a:latin typeface="Roboto Light"/>
                  <a:ea typeface="Roboto Light"/>
                  <a:cs typeface="Roboto Light"/>
                  <a:sym typeface="Roboto Light"/>
                </a:rPr>
                <a:t>(Ruta de aviturismo para personas con discapacidad visual) </a:t>
              </a:r>
              <a:r>
                <a:rPr lang="es" sz="1067">
                  <a:solidFill>
                    <a:srgbClr val="555555"/>
                  </a:solidFill>
                  <a:highlight>
                    <a:srgbClr val="FFFFFF"/>
                  </a:highlight>
                  <a:latin typeface="Roboto Light"/>
                  <a:ea typeface="Roboto Light"/>
                  <a:cs typeface="Roboto Light"/>
                  <a:sym typeface="Roboto Light"/>
                </a:rPr>
                <a:t>Asociación Río Cali</a:t>
              </a:r>
              <a:endParaRPr sz="12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32" name="Google Shape;323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884173" y="2049584"/>
              <a:ext cx="1561351" cy="870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24;p30"/>
            <p:cNvPicPr preferRelativeResize="0"/>
            <p:nvPr/>
          </p:nvPicPr>
          <p:blipFill rotWithShape="1">
            <a:blip r:embed="rId7">
              <a:alphaModFix/>
            </a:blip>
            <a:srcRect l="13644"/>
            <a:stretch/>
          </p:blipFill>
          <p:spPr>
            <a:xfrm>
              <a:off x="3564750" y="2049584"/>
              <a:ext cx="1561349" cy="87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25;p3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393676" y="2049584"/>
              <a:ext cx="1561349" cy="8712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Google Shape;326;p30"/>
            <p:cNvSpPr txBox="1"/>
            <p:nvPr/>
          </p:nvSpPr>
          <p:spPr>
            <a:xfrm>
              <a:off x="53800" y="2595363"/>
              <a:ext cx="1622700" cy="3077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" sz="1067">
                  <a:solidFill>
                    <a:srgbClr val="555555"/>
                  </a:solidFill>
                  <a:highlight>
                    <a:srgbClr val="FFFFFF"/>
                  </a:highlight>
                  <a:latin typeface="Roboto Light"/>
                  <a:ea typeface="Roboto Light"/>
                  <a:cs typeface="Roboto Light"/>
                  <a:sym typeface="Roboto Light"/>
                </a:rPr>
                <a:t>Turismo de Cali - Colombia</a:t>
              </a:r>
              <a:endParaRPr sz="1067">
                <a:solidFill>
                  <a:srgbClr val="555555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36" name="Google Shape;327;p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141100" y="2049584"/>
              <a:ext cx="1622700" cy="8712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" name="Google Shape;328;p30"/>
          <p:cNvGrpSpPr/>
          <p:nvPr/>
        </p:nvGrpSpPr>
        <p:grpSpPr>
          <a:xfrm>
            <a:off x="119334" y="4657532"/>
            <a:ext cx="11681167" cy="1709664"/>
            <a:chOff x="89500" y="3440100"/>
            <a:chExt cx="8760875" cy="1282248"/>
          </a:xfrm>
        </p:grpSpPr>
        <p:sp>
          <p:nvSpPr>
            <p:cNvPr id="38" name="Google Shape;329;p30"/>
            <p:cNvSpPr txBox="1"/>
            <p:nvPr/>
          </p:nvSpPr>
          <p:spPr>
            <a:xfrm>
              <a:off x="89500" y="3574925"/>
              <a:ext cx="1605900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" sz="1200">
                  <a:latin typeface="Roboto Light"/>
                  <a:ea typeface="Roboto Light"/>
                  <a:cs typeface="Roboto Light"/>
                  <a:sym typeface="Roboto Light"/>
                </a:rPr>
                <a:t>Utilización de biomasa residual de la Ciudad-Región</a:t>
              </a:r>
              <a:endParaRPr sz="12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9" name="Google Shape;330;p30"/>
            <p:cNvSpPr txBox="1"/>
            <p:nvPr/>
          </p:nvSpPr>
          <p:spPr>
            <a:xfrm>
              <a:off x="2021575" y="4260713"/>
              <a:ext cx="1393500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" sz="1200">
                  <a:latin typeface="Roboto Light"/>
                  <a:ea typeface="Roboto Light"/>
                  <a:cs typeface="Roboto Light"/>
                  <a:sym typeface="Roboto Light"/>
                </a:rPr>
                <a:t>Biomasa forestal o agroindustrial residual</a:t>
              </a:r>
              <a:endParaRPr sz="12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0" name="Google Shape;331;p30"/>
            <p:cNvSpPr txBox="1"/>
            <p:nvPr/>
          </p:nvSpPr>
          <p:spPr>
            <a:xfrm>
              <a:off x="3392000" y="4260713"/>
              <a:ext cx="1815600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" sz="1200">
                  <a:latin typeface="Roboto Light"/>
                  <a:ea typeface="Roboto Light"/>
                  <a:cs typeface="Roboto Light"/>
                  <a:sym typeface="Roboto Light"/>
                </a:rPr>
                <a:t>Pacas digestoras para la producción de abono orgánico</a:t>
              </a:r>
              <a:endParaRPr sz="12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1" name="Google Shape;332;p30"/>
            <p:cNvSpPr txBox="1"/>
            <p:nvPr/>
          </p:nvSpPr>
          <p:spPr>
            <a:xfrm>
              <a:off x="5246675" y="4260713"/>
              <a:ext cx="1815600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" sz="1200">
                  <a:latin typeface="Roboto Light"/>
                  <a:ea typeface="Roboto Light"/>
                  <a:cs typeface="Roboto Light"/>
                  <a:sym typeface="Roboto Light"/>
                </a:rPr>
                <a:t>Obtención de energía a partir de biomasa residual</a:t>
              </a:r>
              <a:endParaRPr sz="12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2" name="Google Shape;333;p30"/>
            <p:cNvSpPr txBox="1"/>
            <p:nvPr/>
          </p:nvSpPr>
          <p:spPr>
            <a:xfrm>
              <a:off x="7034775" y="4336913"/>
              <a:ext cx="1815600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" sz="1200">
                  <a:latin typeface="Roboto Light"/>
                  <a:ea typeface="Roboto Light"/>
                  <a:cs typeface="Roboto Light"/>
                  <a:sym typeface="Roboto Light"/>
                </a:rPr>
                <a:t>Biorrefinerías</a:t>
              </a:r>
              <a:endParaRPr sz="12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43" name="Google Shape;334;p3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564750" y="3440100"/>
              <a:ext cx="1562400" cy="87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335;p3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889863" y="3440100"/>
              <a:ext cx="1561350" cy="87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336;p3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141100" y="3440100"/>
              <a:ext cx="1623600" cy="87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337;p30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393676" y="3440100"/>
              <a:ext cx="1562400" cy="8712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3866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926972"/>
            <a:ext cx="3274061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35" dirty="0">
                <a:latin typeface="Calibri Light"/>
                <a:cs typeface="Calibri Light"/>
              </a:rPr>
              <a:t>Biomímesis</a:t>
            </a:r>
            <a:endParaRPr sz="4400" dirty="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44753" y="2341245"/>
            <a:ext cx="4023360" cy="3043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Biomímesis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práctica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aplicar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lecciones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naturaleza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invención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tecnologías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más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saludables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más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sostenibles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para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gente.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libri"/>
              <a:cs typeface="Calibri"/>
            </a:endParaRPr>
          </a:p>
          <a:p>
            <a:pPr marL="12700" marR="14859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Los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diseñadores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biomiméticos </a:t>
            </a:r>
            <a:r>
              <a:rPr sz="1800" spc="-5" dirty="0">
                <a:latin typeface="Calibri"/>
                <a:cs typeface="Calibri"/>
              </a:rPr>
              <a:t> (“biomímicos”)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enfocan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entender, 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aprender</a:t>
            </a:r>
            <a:r>
              <a:rPr sz="1800" dirty="0">
                <a:latin typeface="Calibri"/>
                <a:cs typeface="Calibri"/>
              </a:rPr>
              <a:t> y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emular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estrategias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usadas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por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los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organismos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vivos, </a:t>
            </a:r>
            <a:r>
              <a:rPr sz="1800" spc="-10" dirty="0">
                <a:latin typeface="Calibri"/>
                <a:cs typeface="Calibri"/>
              </a:rPr>
              <a:t>con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intención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crear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diseños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tecnologías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que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sean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sostenibles.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7175" y="2583307"/>
            <a:ext cx="5913120" cy="350075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139065" algn="just">
              <a:lnSpc>
                <a:spcPct val="99400"/>
              </a:lnSpc>
              <a:spcBef>
                <a:spcPts val="110"/>
              </a:spcBef>
            </a:pPr>
            <a:r>
              <a:rPr sz="1800" spc="-5" dirty="0">
                <a:latin typeface="Calibri"/>
                <a:cs typeface="Calibri"/>
              </a:rPr>
              <a:t>Janine Benyus, </a:t>
            </a:r>
            <a:r>
              <a:rPr sz="1800" spc="-15" dirty="0">
                <a:latin typeface="Calibri"/>
                <a:cs typeface="Calibri"/>
              </a:rPr>
              <a:t>autora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Biomímesis, ha </a:t>
            </a:r>
            <a:r>
              <a:rPr sz="1800" spc="-10" dirty="0">
                <a:latin typeface="Calibri"/>
                <a:cs typeface="Calibri"/>
              </a:rPr>
              <a:t>definido </a:t>
            </a:r>
            <a:r>
              <a:rPr sz="1800" spc="-5" dirty="0">
                <a:latin typeface="Calibri"/>
                <a:cs typeface="Calibri"/>
              </a:rPr>
              <a:t>biomímesis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como </a:t>
            </a:r>
            <a:r>
              <a:rPr sz="1800" dirty="0">
                <a:latin typeface="Calibri"/>
                <a:cs typeface="Calibri"/>
              </a:rPr>
              <a:t>“</a:t>
            </a:r>
            <a:r>
              <a:rPr sz="2400" b="1" dirty="0">
                <a:latin typeface="Calibri"/>
                <a:cs typeface="Calibri"/>
              </a:rPr>
              <a:t>la </a:t>
            </a:r>
            <a:r>
              <a:rPr sz="2400" b="1" spc="-5" dirty="0">
                <a:latin typeface="Calibri"/>
                <a:cs typeface="Calibri"/>
              </a:rPr>
              <a:t>emulación </a:t>
            </a:r>
            <a:r>
              <a:rPr sz="2400" b="1" spc="-10" dirty="0">
                <a:latin typeface="Calibri"/>
                <a:cs typeface="Calibri"/>
              </a:rPr>
              <a:t>consciente </a:t>
            </a:r>
            <a:r>
              <a:rPr sz="2400" b="1" dirty="0">
                <a:latin typeface="Calibri"/>
                <a:cs typeface="Calibri"/>
              </a:rPr>
              <a:t>de la </a:t>
            </a:r>
            <a:r>
              <a:rPr sz="2400" b="1" spc="-10" dirty="0">
                <a:latin typeface="Calibri"/>
                <a:cs typeface="Calibri"/>
              </a:rPr>
              <a:t>genialidad </a:t>
            </a:r>
            <a:r>
              <a:rPr sz="2400" b="1" spc="-5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de</a:t>
            </a:r>
            <a:r>
              <a:rPr sz="2400" b="1" spc="-5" dirty="0">
                <a:latin typeface="Calibri"/>
                <a:cs typeface="Calibri"/>
              </a:rPr>
              <a:t> la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b="1" spc="-30" dirty="0">
                <a:latin typeface="Calibri"/>
                <a:cs typeface="Calibri"/>
              </a:rPr>
              <a:t>naturaleza</a:t>
            </a:r>
            <a:r>
              <a:rPr sz="1800" spc="-30" dirty="0">
                <a:latin typeface="Calibri"/>
                <a:cs typeface="Calibri"/>
              </a:rPr>
              <a:t>”.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Es decir: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“Consciente”: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intencionado</a:t>
            </a:r>
            <a:endParaRPr sz="1800">
              <a:latin typeface="Calibri"/>
              <a:cs typeface="Calibri"/>
            </a:endParaRPr>
          </a:p>
          <a:p>
            <a:pPr marL="299085" marR="13462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“Emulación”: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aprender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spc="-10" dirty="0">
                <a:latin typeface="Calibri"/>
                <a:cs typeface="Calibri"/>
              </a:rPr>
              <a:t>organismos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vivos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aplicar </a:t>
            </a:r>
            <a:r>
              <a:rPr sz="1800" dirty="0">
                <a:latin typeface="Calibri"/>
                <a:cs typeface="Calibri"/>
              </a:rPr>
              <a:t> esos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conocimientos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profundos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 los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retos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que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los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humanos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queremos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resolver.</a:t>
            </a:r>
            <a:endParaRPr sz="18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latin typeface="Calibri"/>
                <a:cs typeface="Calibri"/>
              </a:rPr>
              <a:t>“Genialidad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naturaleza”: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reconocer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que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vida </a:t>
            </a:r>
            <a:r>
              <a:rPr sz="1800" spc="-5" dirty="0">
                <a:latin typeface="Calibri"/>
                <a:cs typeface="Calibri"/>
              </a:rPr>
              <a:t>ha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desarrollado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soluciones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bien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adaptadas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que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han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pasado </a:t>
            </a:r>
            <a:r>
              <a:rPr sz="1800" dirty="0">
                <a:latin typeface="Calibri"/>
                <a:cs typeface="Calibri"/>
              </a:rPr>
              <a:t>la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prueba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tiempo,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dentro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</a:t>
            </a:r>
            <a:r>
              <a:rPr sz="1800" dirty="0">
                <a:latin typeface="Calibri"/>
                <a:cs typeface="Calibri"/>
              </a:rPr>
              <a:t> las </a:t>
            </a:r>
            <a:r>
              <a:rPr sz="1800" spc="-10" dirty="0">
                <a:latin typeface="Calibri"/>
                <a:cs typeface="Calibri"/>
              </a:rPr>
              <a:t>restricciones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un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planeta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recursos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finitos.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EB217F9-65D0-405E-B3CC-9B641313B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0600"/>
            <a:ext cx="6248400" cy="390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8556F66-C10A-46E5-AC4A-20C571C1C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695" y="3086100"/>
            <a:ext cx="6437376" cy="37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64FCA5FF-9D8B-685B-6E93-50EEE9C569F5}"/>
              </a:ext>
            </a:extLst>
          </p:cNvPr>
          <p:cNvSpPr txBox="1">
            <a:spLocks/>
          </p:cNvSpPr>
          <p:nvPr/>
        </p:nvSpPr>
        <p:spPr>
          <a:xfrm>
            <a:off x="7924800" y="533400"/>
            <a:ext cx="4423018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s-CO" sz="4400" b="1" kern="0" spc="-35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Ejemplos de </a:t>
            </a:r>
            <a:r>
              <a:rPr lang="es-CO" sz="4400" b="1" kern="0" spc="-35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Biomímesis</a:t>
            </a:r>
            <a:endParaRPr lang="es-CO" sz="4400" b="1" kern="0" dirty="0">
              <a:solidFill>
                <a:sysClr val="windowText" lastClr="000000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9959308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pic>
        <p:nvPicPr>
          <p:cNvPr id="5" name="Picture 2" descr="https://www.mapfre.com/media/gr%C3%A1fico.jpg">
            <a:extLst>
              <a:ext uri="{FF2B5EF4-FFF2-40B4-BE49-F238E27FC236}">
                <a16:creationId xmlns:a16="http://schemas.microsoft.com/office/drawing/2014/main" id="{5B329101-084F-4AE8-B26B-83931012B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0930"/>
            <a:ext cx="6728870" cy="656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E4ECFAC-A2B4-48C0-925C-8978E70B89B4}"/>
              </a:ext>
            </a:extLst>
          </p:cNvPr>
          <p:cNvSpPr/>
          <p:nvPr/>
        </p:nvSpPr>
        <p:spPr>
          <a:xfrm>
            <a:off x="22412" y="5902367"/>
            <a:ext cx="32097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000" dirty="0"/>
              <a:t>FUENTE: </a:t>
            </a:r>
            <a:r>
              <a:rPr lang="es-CO" sz="1000" dirty="0" err="1"/>
              <a:t>Biomimesis</a:t>
            </a:r>
            <a:r>
              <a:rPr lang="es-CO" sz="1000" dirty="0"/>
              <a:t>, Perspectiva de Diseño. </a:t>
            </a:r>
            <a:r>
              <a:rPr lang="es-CO" sz="1000" dirty="0">
                <a:hlinkClick r:id="rId3"/>
              </a:rPr>
              <a:t>https://static1.squarespace.com/static/524b9804e4b0bcb12e05b307/t/59544d5a03596e81cb8a6b97/1498697059888/Perspectiva+de+Disen%C2%A6%C3%A2o+Espan%C2%A6%C3%A2ol+Biomimicry38+g1.1.pdf</a:t>
            </a:r>
            <a:endParaRPr lang="es-CO" sz="1000" dirty="0"/>
          </a:p>
          <a:p>
            <a:endParaRPr lang="es-CO" sz="1000" dirty="0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A307093E-1B36-4FCA-AE19-C86E21EA882E}"/>
              </a:ext>
            </a:extLst>
          </p:cNvPr>
          <p:cNvSpPr txBox="1">
            <a:spLocks/>
          </p:cNvSpPr>
          <p:nvPr/>
        </p:nvSpPr>
        <p:spPr>
          <a:xfrm>
            <a:off x="916939" y="926972"/>
            <a:ext cx="2893061" cy="22422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5"/>
              </a:spcBef>
            </a:pPr>
            <a:r>
              <a:rPr lang="es-CO" sz="4800" b="1" kern="0" spc="-35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Rueda </a:t>
            </a:r>
          </a:p>
          <a:p>
            <a:pPr marL="12700" algn="ctr">
              <a:spcBef>
                <a:spcPts val="105"/>
              </a:spcBef>
            </a:pPr>
            <a:r>
              <a:rPr lang="es-CO" sz="4800" b="1" kern="0" spc="-35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de la </a:t>
            </a:r>
            <a:r>
              <a:rPr lang="es-CO" sz="4800" b="1" kern="0" spc="-35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Biomímesis</a:t>
            </a:r>
            <a:endParaRPr lang="es-CO" sz="4800" b="1" kern="0" dirty="0">
              <a:solidFill>
                <a:sysClr val="windowText" lastClr="000000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4572588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09358" y="4749165"/>
            <a:ext cx="504761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8255" algn="r">
              <a:lnSpc>
                <a:spcPct val="100000"/>
              </a:lnSpc>
              <a:spcBef>
                <a:spcPts val="100"/>
              </a:spcBef>
            </a:pPr>
            <a:r>
              <a:rPr sz="1800" u="heavy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https://www.youtube.com/watch?v=6t4NcWNrptQ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>
              <a:latin typeface="Calibri"/>
              <a:cs typeface="Calibri"/>
            </a:endParaRPr>
          </a:p>
          <a:p>
            <a:pPr marR="8890" algn="r">
              <a:lnSpc>
                <a:spcPct val="100000"/>
              </a:lnSpc>
            </a:pPr>
            <a:r>
              <a:rPr sz="1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https://www.ted.com/talks/asmeret_asefaw_berhe_a</a:t>
            </a:r>
            <a:endParaRPr sz="1800">
              <a:latin typeface="Calibri"/>
              <a:cs typeface="Calibri"/>
            </a:endParaRPr>
          </a:p>
          <a:p>
            <a:pPr marR="7620" algn="r">
              <a:lnSpc>
                <a:spcPct val="100000"/>
              </a:lnSpc>
            </a:pPr>
            <a:r>
              <a:rPr sz="18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_climate_change_solution_that_s_right_under_our_f</a:t>
            </a:r>
            <a:endParaRPr sz="18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800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eet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20559" y="1867661"/>
            <a:ext cx="4285615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i="1" spc="-5" dirty="0">
                <a:latin typeface="Calibri"/>
                <a:cs typeface="Calibri"/>
              </a:rPr>
              <a:t>“Las </a:t>
            </a:r>
            <a:r>
              <a:rPr sz="1800" i="1" spc="-10" dirty="0">
                <a:latin typeface="Calibri"/>
                <a:cs typeface="Calibri"/>
              </a:rPr>
              <a:t>soluciones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basadas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en la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15" dirty="0">
                <a:latin typeface="Calibri"/>
                <a:cs typeface="Calibri"/>
              </a:rPr>
              <a:t>naturaleza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son 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acciones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para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25" dirty="0">
                <a:latin typeface="Calibri"/>
                <a:cs typeface="Calibri"/>
              </a:rPr>
              <a:t>proteger,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gestionar</a:t>
            </a:r>
            <a:r>
              <a:rPr sz="1800" i="1" dirty="0">
                <a:latin typeface="Calibri"/>
                <a:cs typeface="Calibri"/>
              </a:rPr>
              <a:t> y</a:t>
            </a:r>
            <a:r>
              <a:rPr sz="1800" i="1" spc="-10" dirty="0">
                <a:latin typeface="Calibri"/>
                <a:cs typeface="Calibri"/>
              </a:rPr>
              <a:t> restaurar </a:t>
            </a:r>
            <a:r>
              <a:rPr sz="1800" i="1" spc="-5" dirty="0">
                <a:latin typeface="Calibri"/>
                <a:cs typeface="Calibri"/>
              </a:rPr>
              <a:t> de</a:t>
            </a:r>
            <a:r>
              <a:rPr sz="1800" i="1" spc="-1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manera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sostenible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los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ecosistemas </a:t>
            </a:r>
            <a:r>
              <a:rPr sz="1800" i="1" spc="-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naturales</a:t>
            </a:r>
            <a:r>
              <a:rPr sz="1800" i="1" spc="4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o</a:t>
            </a:r>
            <a:r>
              <a:rPr sz="1800" i="1" spc="4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modificados</a:t>
            </a:r>
            <a:r>
              <a:rPr sz="1800" i="1" spc="4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que</a:t>
            </a:r>
            <a:r>
              <a:rPr sz="1800" i="1" spc="2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hacen</a:t>
            </a:r>
            <a:r>
              <a:rPr sz="1800" i="1" spc="5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frente</a:t>
            </a:r>
            <a:r>
              <a:rPr sz="1800" i="1" spc="3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a 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los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desafíos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sociales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de manera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efectiva</a:t>
            </a:r>
            <a:r>
              <a:rPr sz="1800" i="1" dirty="0">
                <a:latin typeface="Calibri"/>
                <a:cs typeface="Calibri"/>
              </a:rPr>
              <a:t> y 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adaptativa,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proporcionando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simultáneamente </a:t>
            </a:r>
            <a:r>
              <a:rPr sz="1800" i="1" spc="-39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beneficios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para</a:t>
            </a:r>
            <a:r>
              <a:rPr sz="1800" i="1" spc="-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el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bienestar</a:t>
            </a:r>
            <a:r>
              <a:rPr sz="1800" i="1" spc="-5" dirty="0">
                <a:latin typeface="Calibri"/>
                <a:cs typeface="Calibri"/>
              </a:rPr>
              <a:t> humano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y</a:t>
            </a:r>
            <a:r>
              <a:rPr sz="1800" i="1" spc="-1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la 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biodiversidad”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(©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UICN,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2016)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2708" y="858011"/>
            <a:ext cx="4780788" cy="574395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A596CE4-8240-4A13-BE81-0FB4F3717531}"/>
              </a:ext>
            </a:extLst>
          </p:cNvPr>
          <p:cNvSpPr/>
          <p:nvPr/>
        </p:nvSpPr>
        <p:spPr>
          <a:xfrm>
            <a:off x="76200" y="6611779"/>
            <a:ext cx="9252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000" dirty="0"/>
              <a:t>FUENTE: UICN</a:t>
            </a: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AA8271B1-8BE7-4209-9B4D-3A1D4A4BDE65}"/>
              </a:ext>
            </a:extLst>
          </p:cNvPr>
          <p:cNvSpPr txBox="1">
            <a:spLocks/>
          </p:cNvSpPr>
          <p:nvPr/>
        </p:nvSpPr>
        <p:spPr>
          <a:xfrm>
            <a:off x="1092708" y="151369"/>
            <a:ext cx="960120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CO" sz="3600" kern="0" spc="-5" dirty="0">
                <a:solidFill>
                  <a:srgbClr val="001F5F"/>
                </a:solidFill>
                <a:latin typeface="Calibri"/>
                <a:cs typeface="Calibri"/>
              </a:rPr>
              <a:t>Soluciones Basadas en la Naturaleza (</a:t>
            </a:r>
            <a:r>
              <a:rPr lang="es-CO" sz="3600" kern="0" spc="-5" dirty="0" err="1">
                <a:solidFill>
                  <a:srgbClr val="001F5F"/>
                </a:solidFill>
                <a:latin typeface="Calibri"/>
                <a:cs typeface="Calibri"/>
              </a:rPr>
              <a:t>SbN</a:t>
            </a:r>
            <a:r>
              <a:rPr lang="es-CO" sz="3600" kern="0" spc="-5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endParaRPr lang="es-CO" sz="360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3603" y="661416"/>
            <a:ext cx="9052560" cy="50002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7916" y="5842203"/>
            <a:ext cx="1072578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https://publications.iadb.org/publications/english/document/Nature- </a:t>
            </a:r>
            <a:r>
              <a:rPr sz="1600" spc="-5" dirty="0">
                <a:solidFill>
                  <a:srgbClr val="0462C1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16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based_Solutions_Scaling_Private_Sector_Uptake_for_Climate_Resilient_Infrastructure_in_Latin_America_and_the_Caribbean.pdf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3F7C2182-9C26-439B-96DC-B7081FAC8D66}"/>
              </a:ext>
            </a:extLst>
          </p:cNvPr>
          <p:cNvSpPr txBox="1">
            <a:spLocks/>
          </p:cNvSpPr>
          <p:nvPr/>
        </p:nvSpPr>
        <p:spPr>
          <a:xfrm>
            <a:off x="685800" y="326509"/>
            <a:ext cx="1097280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CO" sz="3600" b="1" kern="0" spc="-5" dirty="0">
                <a:solidFill>
                  <a:srgbClr val="001F5F"/>
                </a:solidFill>
                <a:latin typeface="Calibri"/>
                <a:cs typeface="Calibri"/>
              </a:rPr>
              <a:t>Economías Basadas en la Naturaleza</a:t>
            </a:r>
            <a:endParaRPr lang="es-CO" sz="3600" b="1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2F39F0-38CF-419E-AB66-9732E87D91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 b="6377"/>
          <a:stretch/>
        </p:blipFill>
        <p:spPr>
          <a:xfrm>
            <a:off x="381000" y="1276437"/>
            <a:ext cx="11277600" cy="5551722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3F7C2182-9C26-439B-96DC-B7081FAC8D66}"/>
              </a:ext>
            </a:extLst>
          </p:cNvPr>
          <p:cNvSpPr txBox="1">
            <a:spLocks/>
          </p:cNvSpPr>
          <p:nvPr/>
        </p:nvSpPr>
        <p:spPr>
          <a:xfrm>
            <a:off x="1638300" y="171900"/>
            <a:ext cx="891540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CO" sz="3600" b="1" kern="0" spc="-5" dirty="0">
                <a:solidFill>
                  <a:srgbClr val="001F5F"/>
                </a:solidFill>
                <a:latin typeface="Calibri"/>
                <a:cs typeface="Calibri"/>
              </a:rPr>
              <a:t>Economías Basadas en la Naturaleza</a:t>
            </a:r>
            <a:endParaRPr lang="es-CO" sz="3600" b="1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E62E3ED-6E93-4DDF-BE6D-E8C5626A09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7778"/>
          <a:stretch/>
        </p:blipFill>
        <p:spPr>
          <a:xfrm>
            <a:off x="3611" y="1066800"/>
            <a:ext cx="12188389" cy="58674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82739A3-7103-45D6-92E8-59170F11B4BF}"/>
              </a:ext>
            </a:extLst>
          </p:cNvPr>
          <p:cNvSpPr/>
          <p:nvPr/>
        </p:nvSpPr>
        <p:spPr>
          <a:xfrm>
            <a:off x="-76200" y="6617093"/>
            <a:ext cx="66924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000" dirty="0"/>
              <a:t>CONSULTAR DOCUMENTO: </a:t>
            </a:r>
          </a:p>
          <a:p>
            <a:r>
              <a:rPr lang="es-CO" sz="1000" dirty="0"/>
              <a:t>https://connectingnature.eu/news/consultation-process-draft-nature-based-economy-white-paper-now-closed</a:t>
            </a:r>
          </a:p>
        </p:txBody>
      </p:sp>
    </p:spTree>
    <p:extLst>
      <p:ext uri="{BB962C8B-B14F-4D97-AF65-F5344CB8AC3E}">
        <p14:creationId xmlns:p14="http://schemas.microsoft.com/office/powerpoint/2010/main" val="4161199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9"/>
          <p:cNvSpPr txBox="1">
            <a:spLocks/>
          </p:cNvSpPr>
          <p:nvPr/>
        </p:nvSpPr>
        <p:spPr>
          <a:xfrm>
            <a:off x="3053789" y="-112905"/>
            <a:ext cx="9138211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990"/>
            </a:pPr>
            <a:r>
              <a:rPr lang="es-MX" sz="3200" dirty="0">
                <a:solidFill>
                  <a:srgbClr val="31538F"/>
                </a:solidFill>
                <a:latin typeface="Roboto Medium"/>
                <a:ea typeface="Roboto Medium"/>
                <a:cs typeface="Roboto Medium"/>
                <a:sym typeface="Roboto Medium"/>
              </a:rPr>
              <a:t>Retos Planetarios y Económicos en las Ciudades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342743" y="873013"/>
            <a:ext cx="375455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sz="2400" b="1" dirty="0" err="1"/>
              <a:t>Descarbonizar</a:t>
            </a:r>
            <a:r>
              <a:rPr lang="es-CO" sz="2400" b="1" dirty="0"/>
              <a:t> la economía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255655" y="3830734"/>
            <a:ext cx="5529943" cy="41549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s-CO" sz="2400" b="1" dirty="0"/>
              <a:t>Menos </a:t>
            </a:r>
            <a:r>
              <a:rPr lang="es-CO" sz="2400" b="1" dirty="0" err="1"/>
              <a:t>extractivismo</a:t>
            </a:r>
            <a:r>
              <a:rPr lang="es-CO" sz="2400" b="1" dirty="0"/>
              <a:t> o bienes y servicios básicos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s-CO" sz="2400" b="1" dirty="0"/>
              <a:t>Economías del Conocimiento y verdes</a:t>
            </a:r>
          </a:p>
          <a:p>
            <a:r>
              <a:rPr lang="es-CO" sz="2400" b="1" dirty="0"/>
              <a:t>      (de Alto Valor Agregado)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s-CO" sz="2400" b="1" dirty="0"/>
              <a:t>Bioeconomía, </a:t>
            </a:r>
            <a:r>
              <a:rPr lang="es-CO" sz="2400" b="1" dirty="0" err="1"/>
              <a:t>Biomímesis</a:t>
            </a:r>
            <a:r>
              <a:rPr lang="es-CO" sz="2400" b="1" dirty="0"/>
              <a:t>, </a:t>
            </a:r>
          </a:p>
          <a:p>
            <a:r>
              <a:rPr lang="es-CO" sz="2400" b="1" dirty="0"/>
              <a:t>      Economías Basadas en la Naturaleza </a:t>
            </a:r>
          </a:p>
          <a:p>
            <a:r>
              <a:rPr lang="es-CO" sz="2400" b="1" dirty="0"/>
              <a:t>      (Soluciones Basadas en la Naturaleza)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s-CO" sz="2400" b="1" dirty="0"/>
              <a:t>Retornos a la conservación de la naturaleza </a:t>
            </a:r>
          </a:p>
          <a:p>
            <a:r>
              <a:rPr lang="es-CO" sz="2400" b="1" dirty="0"/>
              <a:t>      y el bienestar social</a:t>
            </a:r>
          </a:p>
        </p:txBody>
      </p:sp>
      <p:pic>
        <p:nvPicPr>
          <p:cNvPr id="1026" name="Picture 2" descr="Cuáles son los límites planetarios que debemos cuidar? | RED/ACCIÓ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48" y="2206172"/>
            <a:ext cx="6594891" cy="369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angular 3"/>
          <p:cNvCxnSpPr/>
          <p:nvPr/>
        </p:nvCxnSpPr>
        <p:spPr>
          <a:xfrm flipV="1">
            <a:off x="1712686" y="1078197"/>
            <a:ext cx="4423445" cy="1998833"/>
          </a:xfrm>
          <a:prstGeom prst="bentConnector3">
            <a:avLst>
              <a:gd name="adj1" fmla="val -20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ector angular 10"/>
          <p:cNvCxnSpPr/>
          <p:nvPr/>
        </p:nvCxnSpPr>
        <p:spPr>
          <a:xfrm flipV="1">
            <a:off x="4209143" y="1175596"/>
            <a:ext cx="1926988" cy="1901433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Abrir llave 13"/>
          <p:cNvSpPr/>
          <p:nvPr/>
        </p:nvSpPr>
        <p:spPr>
          <a:xfrm rot="5400000">
            <a:off x="2914994" y="932116"/>
            <a:ext cx="620751" cy="263520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cxnSp>
        <p:nvCxnSpPr>
          <p:cNvPr id="16" name="Conector recto de flecha 15"/>
          <p:cNvCxnSpPr/>
          <p:nvPr/>
        </p:nvCxnSpPr>
        <p:spPr>
          <a:xfrm>
            <a:off x="3468915" y="2077612"/>
            <a:ext cx="348342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7082971" y="1872427"/>
            <a:ext cx="4235198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s-CO" sz="2400" b="1" dirty="0"/>
              <a:t>Eliminar carga contaminante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s-CO" sz="2400" b="1" dirty="0"/>
              <a:t>Eliminar externalidades </a:t>
            </a:r>
          </a:p>
          <a:p>
            <a:r>
              <a:rPr lang="es-CO" sz="2400" b="1" dirty="0"/>
              <a:t>      (impactos negativos)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s-CO" sz="2400" b="1" dirty="0"/>
              <a:t>Economía Circular</a:t>
            </a:r>
          </a:p>
        </p:txBody>
      </p:sp>
      <p:sp>
        <p:nvSpPr>
          <p:cNvPr id="20" name="Abrir llave 19"/>
          <p:cNvSpPr/>
          <p:nvPr/>
        </p:nvSpPr>
        <p:spPr>
          <a:xfrm rot="5400000" flipH="1">
            <a:off x="2781185" y="3408306"/>
            <a:ext cx="670659" cy="4565599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cxnSp>
        <p:nvCxnSpPr>
          <p:cNvPr id="21" name="Conector recto de flecha 20"/>
          <p:cNvCxnSpPr/>
          <p:nvPr/>
        </p:nvCxnSpPr>
        <p:spPr>
          <a:xfrm flipV="1">
            <a:off x="3323772" y="5990646"/>
            <a:ext cx="2612571" cy="20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5034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F89EF94-ACB0-46EB-A53E-F9E7F99296B3}"/>
              </a:ext>
            </a:extLst>
          </p:cNvPr>
          <p:cNvSpPr txBox="1"/>
          <p:nvPr/>
        </p:nvSpPr>
        <p:spPr>
          <a:xfrm>
            <a:off x="1905000" y="2743200"/>
            <a:ext cx="1165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/>
              <a:t>CONCLUSIONES</a:t>
            </a:r>
            <a:endParaRPr lang="es-CO" sz="6000" b="1" dirty="0"/>
          </a:p>
        </p:txBody>
      </p:sp>
      <p:pic>
        <p:nvPicPr>
          <p:cNvPr id="3" name="Picture 2" descr="Plan de estudio para inglés: cómo hacerlo paso a paso con ejemplos |  FluentU Inglés">
            <a:extLst>
              <a:ext uri="{FF2B5EF4-FFF2-40B4-BE49-F238E27FC236}">
                <a16:creationId xmlns:a16="http://schemas.microsoft.com/office/drawing/2014/main" id="{0F1F60D3-FB4D-D7A1-7B73-2981B5C6A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1" r="24699"/>
          <a:stretch/>
        </p:blipFill>
        <p:spPr bwMode="auto">
          <a:xfrm>
            <a:off x="132346" y="465054"/>
            <a:ext cx="3906253" cy="5387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4685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DC8EA28-B20A-4762-A584-F70B402983CB}"/>
              </a:ext>
            </a:extLst>
          </p:cNvPr>
          <p:cNvGraphicFramePr/>
          <p:nvPr/>
        </p:nvGraphicFramePr>
        <p:xfrm>
          <a:off x="-76200" y="1295400"/>
          <a:ext cx="10134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8DEA601D-272B-478C-96B7-7B96EF0762E6}"/>
              </a:ext>
            </a:extLst>
          </p:cNvPr>
          <p:cNvSpPr txBox="1"/>
          <p:nvPr/>
        </p:nvSpPr>
        <p:spPr>
          <a:xfrm>
            <a:off x="9982200" y="2690664"/>
            <a:ext cx="2057400" cy="23083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400" b="1" dirty="0"/>
              <a:t>Transitar </a:t>
            </a:r>
          </a:p>
          <a:p>
            <a:pPr algn="ctr"/>
            <a:r>
              <a:rPr lang="es-CO" sz="2400" b="1" dirty="0"/>
              <a:t>hacia</a:t>
            </a:r>
          </a:p>
          <a:p>
            <a:pPr algn="ctr"/>
            <a:r>
              <a:rPr lang="es-CO" sz="2400" b="1" dirty="0"/>
              <a:t>Economías</a:t>
            </a:r>
          </a:p>
          <a:p>
            <a:pPr algn="ctr"/>
            <a:r>
              <a:rPr lang="es-CO" sz="2400" b="1" dirty="0"/>
              <a:t>Sostenibles</a:t>
            </a:r>
          </a:p>
          <a:p>
            <a:pPr algn="ctr"/>
            <a:r>
              <a:rPr lang="es-CO" sz="2400" b="1" dirty="0"/>
              <a:t>Y</a:t>
            </a:r>
          </a:p>
          <a:p>
            <a:pPr algn="ctr"/>
            <a:r>
              <a:rPr lang="es-CO" sz="2400" b="1" dirty="0"/>
              <a:t>Regenerativas</a:t>
            </a:r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3F6F4A58-D401-44E8-8A42-2F379CAE3A93}"/>
              </a:ext>
            </a:extLst>
          </p:cNvPr>
          <p:cNvSpPr txBox="1">
            <a:spLocks/>
          </p:cNvSpPr>
          <p:nvPr/>
        </p:nvSpPr>
        <p:spPr>
          <a:xfrm>
            <a:off x="2288484" y="360711"/>
            <a:ext cx="7769916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CO" sz="3600" b="1" kern="0" spc="-5" dirty="0">
                <a:solidFill>
                  <a:srgbClr val="001F5F"/>
                </a:solidFill>
                <a:latin typeface="Calibri"/>
                <a:cs typeface="Calibri"/>
              </a:rPr>
              <a:t>Economías y Negocios Sostenibles</a:t>
            </a:r>
            <a:endParaRPr lang="es-CO" sz="3600" b="1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48631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3094" y="430928"/>
            <a:ext cx="7728584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CO" sz="4400" spc="-50" dirty="0">
                <a:latin typeface="Calibri Light"/>
                <a:cs typeface="Calibri Light"/>
              </a:rPr>
              <a:t>R</a:t>
            </a:r>
            <a:r>
              <a:rPr sz="4400" spc="-50" dirty="0" err="1">
                <a:latin typeface="Calibri Light"/>
                <a:cs typeface="Calibri Light"/>
              </a:rPr>
              <a:t>ecomendaciones</a:t>
            </a:r>
            <a:r>
              <a:rPr lang="es-ES" sz="4400" spc="-50" dirty="0">
                <a:latin typeface="Calibri Light"/>
                <a:cs typeface="Calibri Light"/>
              </a:rPr>
              <a:t> FINALES</a:t>
            </a:r>
            <a:endParaRPr sz="4400" dirty="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6877" y="4559771"/>
            <a:ext cx="1804670" cy="1129665"/>
            <a:chOff x="406877" y="4559771"/>
            <a:chExt cx="1804670" cy="11296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6877" y="4559771"/>
              <a:ext cx="1804476" cy="1129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5676" y="4753343"/>
              <a:ext cx="1752600" cy="7711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4590287"/>
              <a:ext cx="1708404" cy="102565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27380" y="4834254"/>
            <a:ext cx="1369060" cy="4914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05410" marR="5080" indent="-93345">
              <a:lnSpc>
                <a:spcPts val="1750"/>
              </a:lnSpc>
              <a:spcBef>
                <a:spcPts val="295"/>
              </a:spcBef>
            </a:pP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Transiciones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1600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Sostenibilidad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285856" y="4869088"/>
            <a:ext cx="459105" cy="500380"/>
            <a:chOff x="2285856" y="4869088"/>
            <a:chExt cx="459105" cy="50038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5856" y="4869088"/>
              <a:ext cx="459035" cy="50006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36292" y="4890515"/>
              <a:ext cx="362712" cy="423671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2798064" y="4559771"/>
            <a:ext cx="1807845" cy="1129665"/>
            <a:chOff x="2798064" y="4559771"/>
            <a:chExt cx="1807845" cy="1129665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9557" y="4559771"/>
              <a:ext cx="1804476" cy="112932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98064" y="4864569"/>
              <a:ext cx="1807464" cy="54867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49880" y="4590287"/>
              <a:ext cx="1708404" cy="102565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969514" y="4946141"/>
            <a:ext cx="14693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Descarbonización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678536" y="4869088"/>
            <a:ext cx="459105" cy="500380"/>
            <a:chOff x="4678536" y="4869088"/>
            <a:chExt cx="459105" cy="500380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78536" y="4869088"/>
              <a:ext cx="459035" cy="50006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28971" y="4890515"/>
              <a:ext cx="362712" cy="423671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5190721" y="4559771"/>
            <a:ext cx="1806575" cy="1129665"/>
            <a:chOff x="5190721" y="4559771"/>
            <a:chExt cx="1806575" cy="1129665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90721" y="4559771"/>
              <a:ext cx="1805985" cy="112932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50764" y="4753343"/>
              <a:ext cx="1485899" cy="77115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41036" y="4590287"/>
              <a:ext cx="1709928" cy="1025652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7071188" y="4869088"/>
            <a:ext cx="457834" cy="500380"/>
            <a:chOff x="7071188" y="4869088"/>
            <a:chExt cx="457834" cy="500380"/>
          </a:xfrm>
        </p:grpSpPr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71188" y="4869088"/>
              <a:ext cx="457581" cy="50006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21652" y="4890515"/>
              <a:ext cx="361188" cy="423671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7583393" y="4559771"/>
            <a:ext cx="1804670" cy="1129665"/>
            <a:chOff x="7583393" y="4559771"/>
            <a:chExt cx="1804670" cy="1129665"/>
          </a:xfrm>
        </p:grpSpPr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83393" y="4559771"/>
              <a:ext cx="1804476" cy="112932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833360" y="4864569"/>
              <a:ext cx="1303020" cy="54867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633716" y="4590287"/>
              <a:ext cx="1708403" cy="1025652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5646356" y="4804138"/>
            <a:ext cx="96583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MX" sz="1600" spc="-5" dirty="0">
                <a:solidFill>
                  <a:srgbClr val="FFFFFF"/>
                </a:solidFill>
                <a:latin typeface="Calibri"/>
                <a:cs typeface="Calibri"/>
              </a:rPr>
              <a:t>Nuevas Economías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9462372" y="4869088"/>
            <a:ext cx="459105" cy="500380"/>
            <a:chOff x="9462372" y="4869088"/>
            <a:chExt cx="459105" cy="500380"/>
          </a:xfrm>
        </p:grpSpPr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62372" y="4869088"/>
              <a:ext cx="459035" cy="50006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512808" y="4890515"/>
              <a:ext cx="362712" cy="423671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9976073" y="4559771"/>
            <a:ext cx="1804670" cy="1129665"/>
            <a:chOff x="9976073" y="4559771"/>
            <a:chExt cx="1804670" cy="1129665"/>
          </a:xfrm>
        </p:grpSpPr>
        <p:pic>
          <p:nvPicPr>
            <p:cNvPr id="36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76073" y="4559771"/>
              <a:ext cx="1804476" cy="11293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142219" y="4640579"/>
              <a:ext cx="1516379" cy="99672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026395" y="4590287"/>
              <a:ext cx="1708403" cy="1025652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10314178" y="4722622"/>
            <a:ext cx="1134110" cy="71231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 indent="-1270" algn="ctr">
              <a:lnSpc>
                <a:spcPct val="91600"/>
              </a:lnSpc>
              <a:spcBef>
                <a:spcPts val="254"/>
              </a:spcBef>
            </a:pPr>
            <a:r>
              <a:rPr lang="es-MX" sz="1600" spc="-5" dirty="0">
                <a:solidFill>
                  <a:srgbClr val="FFFFFF"/>
                </a:solidFill>
                <a:latin typeface="Calibri"/>
                <a:cs typeface="Calibri"/>
              </a:rPr>
              <a:t>Economías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MX" sz="1600" spc="-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600" spc="-5" dirty="0" err="1">
                <a:solidFill>
                  <a:srgbClr val="FFFFFF"/>
                </a:solidFill>
                <a:latin typeface="Calibri"/>
                <a:cs typeface="Calibri"/>
              </a:rPr>
              <a:t>asadas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Naturaleza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976883" y="1793739"/>
            <a:ext cx="4062095" cy="1690370"/>
            <a:chOff x="976883" y="1793739"/>
            <a:chExt cx="4062095" cy="1690370"/>
          </a:xfrm>
        </p:grpSpPr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84490" y="1793739"/>
              <a:ext cx="4053880" cy="169012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76883" y="2014727"/>
              <a:ext cx="3878579" cy="130606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34795" y="1824227"/>
              <a:ext cx="3966971" cy="1586484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1248257" y="2137359"/>
            <a:ext cx="3258185" cy="87249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847725" marR="5080" indent="-835660">
              <a:lnSpc>
                <a:spcPts val="3180"/>
              </a:lnSpc>
              <a:spcBef>
                <a:spcPts val="459"/>
              </a:spcBef>
            </a:pPr>
            <a:r>
              <a:rPr sz="2900" spc="-5" dirty="0">
                <a:solidFill>
                  <a:srgbClr val="FFFFFF"/>
                </a:solidFill>
                <a:latin typeface="Calibri"/>
                <a:cs typeface="Calibri"/>
              </a:rPr>
              <a:t>Funcionamiento</a:t>
            </a:r>
            <a:r>
              <a:rPr sz="29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9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2900" spc="-6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spc="-20" dirty="0">
                <a:solidFill>
                  <a:srgbClr val="FFFFFF"/>
                </a:solidFill>
                <a:latin typeface="Calibri"/>
                <a:cs typeface="Calibri"/>
              </a:rPr>
              <a:t>naturaleza</a:t>
            </a:r>
            <a:endParaRPr sz="2900"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4148328" y="1784604"/>
            <a:ext cx="4083050" cy="1699260"/>
            <a:chOff x="4148328" y="1784604"/>
            <a:chExt cx="4083050" cy="1699260"/>
          </a:xfrm>
        </p:grpSpPr>
        <p:pic>
          <p:nvPicPr>
            <p:cNvPr id="46" name="object 4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48328" y="1784604"/>
              <a:ext cx="4082796" cy="169926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908804" y="2014728"/>
              <a:ext cx="2638044" cy="130606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207764" y="1824228"/>
              <a:ext cx="3968495" cy="1586484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5180457" y="2137359"/>
            <a:ext cx="2098675" cy="87249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 indent="379095">
              <a:lnSpc>
                <a:spcPts val="3180"/>
              </a:lnSpc>
              <a:spcBef>
                <a:spcPts val="459"/>
              </a:spcBef>
            </a:pPr>
            <a:r>
              <a:rPr sz="2900" dirty="0">
                <a:solidFill>
                  <a:srgbClr val="FFFFFF"/>
                </a:solidFill>
                <a:latin typeface="Calibri"/>
                <a:cs typeface="Calibri"/>
              </a:rPr>
              <a:t>Servicios </a:t>
            </a:r>
            <a:r>
              <a:rPr sz="29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900" spc="-3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900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900" dirty="0">
                <a:solidFill>
                  <a:srgbClr val="FFFFFF"/>
                </a:solidFill>
                <a:latin typeface="Calibri"/>
                <a:cs typeface="Calibri"/>
              </a:rPr>
              <a:t>si</a:t>
            </a:r>
            <a:r>
              <a:rPr sz="2900" spc="-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900" spc="-4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900" dirty="0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sz="2900" spc="-1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900" spc="-2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900" spc="-5" dirty="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endParaRPr sz="290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7322819" y="1784604"/>
            <a:ext cx="4081779" cy="1699260"/>
            <a:chOff x="7322819" y="1784604"/>
            <a:chExt cx="4081779" cy="1699260"/>
          </a:xfrm>
        </p:grpSpPr>
        <p:pic>
          <p:nvPicPr>
            <p:cNvPr id="51" name="object 5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322819" y="1784604"/>
              <a:ext cx="4081272" cy="169926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019287" y="2014728"/>
              <a:ext cx="2763011" cy="130606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382255" y="1824228"/>
              <a:ext cx="3966972" cy="1586484"/>
            </a:xfrm>
            <a:prstGeom prst="rect">
              <a:avLst/>
            </a:prstGeom>
          </p:spPr>
        </p:pic>
      </p:grpSp>
      <p:sp>
        <p:nvSpPr>
          <p:cNvPr id="54" name="object 54"/>
          <p:cNvSpPr txBox="1"/>
          <p:nvPr/>
        </p:nvSpPr>
        <p:spPr>
          <a:xfrm>
            <a:off x="8292210" y="2137359"/>
            <a:ext cx="2225675" cy="87249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 indent="414020">
              <a:lnSpc>
                <a:spcPts val="3180"/>
              </a:lnSpc>
              <a:spcBef>
                <a:spcPts val="459"/>
              </a:spcBef>
            </a:pPr>
            <a:r>
              <a:rPr sz="2900" spc="-5" dirty="0">
                <a:solidFill>
                  <a:srgbClr val="FFFFFF"/>
                </a:solidFill>
                <a:latin typeface="Calibri"/>
                <a:cs typeface="Calibri"/>
              </a:rPr>
              <a:t>Riesgos </a:t>
            </a:r>
            <a:r>
              <a:rPr sz="2900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29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spc="-5" dirty="0">
                <a:solidFill>
                  <a:srgbClr val="FFFFFF"/>
                </a:solidFill>
                <a:latin typeface="Calibri"/>
                <a:cs typeface="Calibri"/>
              </a:rPr>
              <a:t>op</a:t>
            </a:r>
            <a:r>
              <a:rPr sz="2900" spc="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900" dirty="0">
                <a:solidFill>
                  <a:srgbClr val="FFFFFF"/>
                </a:solidFill>
                <a:latin typeface="Calibri"/>
                <a:cs typeface="Calibri"/>
              </a:rPr>
              <a:t>rtunidad</a:t>
            </a:r>
            <a:r>
              <a:rPr sz="2900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9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55" name="object 5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I</a:t>
            </a:r>
            <a:r>
              <a:rPr spc="10" dirty="0"/>
              <a:t>m</a:t>
            </a:r>
            <a:r>
              <a:rPr spc="-5" dirty="0"/>
              <a:t>ágene</a:t>
            </a:r>
            <a:r>
              <a:rPr spc="-15" dirty="0"/>
              <a:t>s</a:t>
            </a:r>
            <a:r>
              <a:rPr dirty="0"/>
              <a:t>:</a:t>
            </a:r>
            <a:r>
              <a:rPr spc="-30" dirty="0"/>
              <a:t> </a:t>
            </a:r>
            <a:r>
              <a:rPr spc="-5" dirty="0"/>
              <a:t>24</a:t>
            </a:r>
            <a:r>
              <a:rPr spc="-15" dirty="0"/>
              <a:t>s</a:t>
            </a:r>
            <a:r>
              <a:rPr spc="5" dirty="0"/>
              <a:t>li</a:t>
            </a:r>
            <a:r>
              <a:rPr spc="-5" dirty="0"/>
              <a:t>de</a:t>
            </a:r>
            <a:r>
              <a:rPr dirty="0"/>
              <a:t>s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951776" y="4774959"/>
            <a:ext cx="1148715" cy="4914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185420">
              <a:lnSpc>
                <a:spcPts val="1750"/>
              </a:lnSpc>
              <a:spcBef>
                <a:spcPts val="29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Negocios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ene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32C2615-1903-E5C6-5E47-2A92C4CAE3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3385072"/>
              </p:ext>
            </p:extLst>
          </p:nvPr>
        </p:nvGraphicFramePr>
        <p:xfrm>
          <a:off x="1295400" y="0"/>
          <a:ext cx="100076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10106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3A68055-8D19-46C0-94F2-71F4C301C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06" y="648757"/>
            <a:ext cx="9180094" cy="576050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78920EE-EF44-4770-BA51-6D90219AB888}"/>
              </a:ext>
            </a:extLst>
          </p:cNvPr>
          <p:cNvSpPr txBox="1"/>
          <p:nvPr/>
        </p:nvSpPr>
        <p:spPr>
          <a:xfrm>
            <a:off x="0" y="2937661"/>
            <a:ext cx="37584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/>
              <a:t>Un reto enorme requiere de TODAS LAS HERRAMIENTAS y RECURSOS DISPONIBLES</a:t>
            </a:r>
            <a:endParaRPr lang="es-CO" sz="3600" b="1" i="1" u="sng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DFE0DFA-D46C-4749-A53A-75B6F3371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" y="0"/>
            <a:ext cx="3234267" cy="215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299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04504" y="405384"/>
            <a:ext cx="597407" cy="21640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289156" y="6732694"/>
            <a:ext cx="54419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5"/>
              </a:lnSpc>
            </a:pPr>
            <a:r>
              <a:rPr sz="500" dirty="0">
                <a:latin typeface="Arial MT"/>
                <a:cs typeface="Arial MT"/>
              </a:rPr>
              <a:t>I</a:t>
            </a:r>
            <a:r>
              <a:rPr sz="500" spc="10" dirty="0">
                <a:latin typeface="Arial MT"/>
                <a:cs typeface="Arial MT"/>
              </a:rPr>
              <a:t>m</a:t>
            </a:r>
            <a:r>
              <a:rPr sz="500" spc="-5" dirty="0">
                <a:latin typeface="Arial MT"/>
                <a:cs typeface="Arial MT"/>
              </a:rPr>
              <a:t>ágene</a:t>
            </a:r>
            <a:r>
              <a:rPr sz="500" spc="-15" dirty="0">
                <a:latin typeface="Arial MT"/>
                <a:cs typeface="Arial MT"/>
              </a:rPr>
              <a:t>s</a:t>
            </a:r>
            <a:r>
              <a:rPr sz="500" dirty="0">
                <a:latin typeface="Arial MT"/>
                <a:cs typeface="Arial MT"/>
              </a:rPr>
              <a:t>:</a:t>
            </a:r>
            <a:r>
              <a:rPr sz="500" spc="-30" dirty="0">
                <a:latin typeface="Arial MT"/>
                <a:cs typeface="Arial MT"/>
              </a:rPr>
              <a:t> </a:t>
            </a:r>
            <a:r>
              <a:rPr sz="500" spc="-5" dirty="0">
                <a:latin typeface="Arial MT"/>
                <a:cs typeface="Arial MT"/>
              </a:rPr>
              <a:t>24</a:t>
            </a:r>
            <a:r>
              <a:rPr sz="500" spc="-15" dirty="0">
                <a:latin typeface="Arial MT"/>
                <a:cs typeface="Arial MT"/>
              </a:rPr>
              <a:t>s</a:t>
            </a:r>
            <a:r>
              <a:rPr sz="500" spc="5" dirty="0">
                <a:latin typeface="Arial MT"/>
                <a:cs typeface="Arial MT"/>
              </a:rPr>
              <a:t>li</a:t>
            </a:r>
            <a:r>
              <a:rPr sz="500" spc="-5" dirty="0">
                <a:latin typeface="Arial MT"/>
                <a:cs typeface="Arial MT"/>
              </a:rPr>
              <a:t>de</a:t>
            </a:r>
            <a:r>
              <a:rPr sz="500" dirty="0"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57A624D-76A3-4750-BF2E-891D824B7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" y="-8022"/>
            <a:ext cx="12192000" cy="6874043"/>
          </a:xfrm>
          <a:prstGeom prst="rect">
            <a:avLst/>
          </a:prstGeom>
        </p:spPr>
      </p:pic>
      <p:pic>
        <p:nvPicPr>
          <p:cNvPr id="5122" name="Picture 2" descr="Instituto Humboldt">
            <a:extLst>
              <a:ext uri="{FF2B5EF4-FFF2-40B4-BE49-F238E27FC236}">
                <a16:creationId xmlns:a16="http://schemas.microsoft.com/office/drawing/2014/main" id="{AD1DDEBA-5A41-1625-3477-7784FB87E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" y="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02224B4-53EF-722B-E0A4-0CAED3369D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75" t="12204" r="14375" b="8869"/>
          <a:stretch/>
        </p:blipFill>
        <p:spPr>
          <a:xfrm>
            <a:off x="1295400" y="0"/>
            <a:ext cx="9079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22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76456" y="6713931"/>
            <a:ext cx="56959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latin typeface="Arial MT"/>
                <a:cs typeface="Arial MT"/>
              </a:rPr>
              <a:t>I</a:t>
            </a:r>
            <a:r>
              <a:rPr sz="500" spc="10" dirty="0">
                <a:latin typeface="Arial MT"/>
                <a:cs typeface="Arial MT"/>
              </a:rPr>
              <a:t>m</a:t>
            </a:r>
            <a:r>
              <a:rPr sz="500" spc="-5" dirty="0">
                <a:latin typeface="Arial MT"/>
                <a:cs typeface="Arial MT"/>
              </a:rPr>
              <a:t>ágene</a:t>
            </a:r>
            <a:r>
              <a:rPr sz="500" spc="-15" dirty="0">
                <a:latin typeface="Arial MT"/>
                <a:cs typeface="Arial MT"/>
              </a:rPr>
              <a:t>s</a:t>
            </a:r>
            <a:r>
              <a:rPr sz="500" dirty="0">
                <a:latin typeface="Arial MT"/>
                <a:cs typeface="Arial MT"/>
              </a:rPr>
              <a:t>:</a:t>
            </a:r>
            <a:r>
              <a:rPr sz="500" spc="-30" dirty="0">
                <a:latin typeface="Arial MT"/>
                <a:cs typeface="Arial MT"/>
              </a:rPr>
              <a:t> </a:t>
            </a:r>
            <a:r>
              <a:rPr sz="500" spc="-5" dirty="0">
                <a:latin typeface="Arial MT"/>
                <a:cs typeface="Arial MT"/>
              </a:rPr>
              <a:t>24</a:t>
            </a:r>
            <a:r>
              <a:rPr sz="500" spc="-15" dirty="0">
                <a:latin typeface="Arial MT"/>
                <a:cs typeface="Arial MT"/>
              </a:rPr>
              <a:t>s</a:t>
            </a:r>
            <a:r>
              <a:rPr sz="500" spc="5" dirty="0">
                <a:latin typeface="Arial MT"/>
                <a:cs typeface="Arial MT"/>
              </a:rPr>
              <a:t>li</a:t>
            </a:r>
            <a:r>
              <a:rPr sz="500" spc="-5" dirty="0">
                <a:latin typeface="Arial MT"/>
                <a:cs typeface="Arial MT"/>
              </a:rPr>
              <a:t>de</a:t>
            </a:r>
            <a:r>
              <a:rPr sz="500" dirty="0">
                <a:latin typeface="Arial MT"/>
                <a:cs typeface="Arial MT"/>
              </a:rPr>
              <a:t>s</a:t>
            </a:r>
            <a:endParaRPr sz="5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307" y="848892"/>
            <a:ext cx="11936137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MX" sz="4400" b="1" spc="-45" dirty="0"/>
              <a:t>Informe </a:t>
            </a:r>
            <a:r>
              <a:rPr lang="es-MX" sz="4400" b="1" spc="-45" dirty="0" err="1"/>
              <a:t>Dasgupta</a:t>
            </a:r>
            <a:r>
              <a:rPr lang="es-MX" sz="4400" b="1" spc="-45" dirty="0"/>
              <a:t> “Economía de la Biodiversidad” </a:t>
            </a:r>
            <a:endParaRPr sz="4400" b="1" dirty="0"/>
          </a:p>
        </p:txBody>
      </p:sp>
      <p:pic>
        <p:nvPicPr>
          <p:cNvPr id="4" name="image4.png">
            <a:extLst>
              <a:ext uri="{FF2B5EF4-FFF2-40B4-BE49-F238E27FC236}">
                <a16:creationId xmlns:a16="http://schemas.microsoft.com/office/drawing/2014/main" id="{C175FE37-4703-4D17-A77C-2B130E9AA4E0}"/>
              </a:ext>
            </a:extLst>
          </p:cNvPr>
          <p:cNvPicPr/>
          <p:nvPr/>
        </p:nvPicPr>
        <p:blipFill>
          <a:blip r:embed="rId2"/>
          <a:srcRect l="30232" t="20943" r="9468" b="5604"/>
          <a:stretch>
            <a:fillRect/>
          </a:stretch>
        </p:blipFill>
        <p:spPr>
          <a:xfrm>
            <a:off x="0" y="1981200"/>
            <a:ext cx="5643573" cy="4021195"/>
          </a:xfrm>
          <a:prstGeom prst="rect">
            <a:avLst/>
          </a:prstGeom>
          <a:ln/>
        </p:spPr>
      </p:pic>
      <p:pic>
        <p:nvPicPr>
          <p:cNvPr id="5" name="image5.png">
            <a:extLst>
              <a:ext uri="{FF2B5EF4-FFF2-40B4-BE49-F238E27FC236}">
                <a16:creationId xmlns:a16="http://schemas.microsoft.com/office/drawing/2014/main" id="{05E24089-7337-42CC-9A68-30D9DEB59961}"/>
              </a:ext>
            </a:extLst>
          </p:cNvPr>
          <p:cNvPicPr/>
          <p:nvPr/>
        </p:nvPicPr>
        <p:blipFill>
          <a:blip r:embed="rId3"/>
          <a:srcRect l="23588" t="12684" r="2325" b="18118"/>
          <a:stretch>
            <a:fillRect/>
          </a:stretch>
        </p:blipFill>
        <p:spPr>
          <a:xfrm>
            <a:off x="5827595" y="2011115"/>
            <a:ext cx="6371006" cy="3652706"/>
          </a:xfrm>
          <a:prstGeom prst="rect">
            <a:avLst/>
          </a:prstGeom>
          <a:ln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5058A0A-9B3E-4E1A-AB76-D696CE94F9D1}"/>
              </a:ext>
            </a:extLst>
          </p:cNvPr>
          <p:cNvSpPr txBox="1"/>
          <p:nvPr/>
        </p:nvSpPr>
        <p:spPr>
          <a:xfrm>
            <a:off x="104323" y="6237459"/>
            <a:ext cx="119361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dirty="0"/>
              <a:t>FUENTE: </a:t>
            </a:r>
            <a:r>
              <a:rPr lang="en-US" sz="1050" dirty="0"/>
              <a:t>The Economics of Biodiversity: The </a:t>
            </a:r>
            <a:r>
              <a:rPr lang="en-US" sz="1050" dirty="0" err="1"/>
              <a:t>Dasgupta</a:t>
            </a:r>
            <a:r>
              <a:rPr lang="en-US" sz="1050" dirty="0"/>
              <a:t> Review. </a:t>
            </a:r>
          </a:p>
          <a:p>
            <a:r>
              <a:rPr lang="en-US" sz="1050" dirty="0">
                <a:hlinkClick r:id="rId4"/>
              </a:rPr>
              <a:t>https://www.gov.uk/government/publications/final-report-the-economics-of-biodiversity-the-dasgupta-review</a:t>
            </a:r>
            <a:r>
              <a:rPr lang="en-US" sz="1050" dirty="0"/>
              <a:t> </a:t>
            </a:r>
            <a:endParaRPr lang="es-CO" sz="1050" dirty="0"/>
          </a:p>
        </p:txBody>
      </p:sp>
    </p:spTree>
    <p:extLst>
      <p:ext uri="{BB962C8B-B14F-4D97-AF65-F5344CB8AC3E}">
        <p14:creationId xmlns:p14="http://schemas.microsoft.com/office/powerpoint/2010/main" val="3992038411"/>
      </p:ext>
    </p:extLst>
  </p:cSld>
  <p:clrMapOvr>
    <a:masterClrMapping/>
  </p:clrMapOvr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383</TotalTime>
  <Words>2009</Words>
  <Application>Microsoft Office PowerPoint</Application>
  <PresentationFormat>Panorámica</PresentationFormat>
  <Paragraphs>286</Paragraphs>
  <Slides>75</Slides>
  <Notes>0</Notes>
  <HiddenSlides>1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75</vt:i4>
      </vt:variant>
    </vt:vector>
  </HeadingPairs>
  <TitlesOfParts>
    <vt:vector size="86" baseType="lpstr">
      <vt:lpstr>Arial</vt:lpstr>
      <vt:lpstr>Arial MT</vt:lpstr>
      <vt:lpstr>Calibri</vt:lpstr>
      <vt:lpstr>Calibri Light</vt:lpstr>
      <vt:lpstr>Roboto</vt:lpstr>
      <vt:lpstr>Roboto Light</vt:lpstr>
      <vt:lpstr>Roboto Medium</vt:lpstr>
      <vt:lpstr>Trebuchet MS</vt:lpstr>
      <vt:lpstr>Tw Cen MT</vt:lpstr>
      <vt:lpstr>Verdana</vt:lpstr>
      <vt:lpstr>Gota</vt:lpstr>
      <vt:lpstr>Presentación de PowerPoint</vt:lpstr>
      <vt:lpstr>Presentación de PowerPoint</vt:lpstr>
      <vt:lpstr>Presentación de PowerPoint</vt:lpstr>
      <vt:lpstr>Huella Ecológica Mundial</vt:lpstr>
      <vt:lpstr>Presentación de PowerPoint</vt:lpstr>
      <vt:lpstr>Los límites del planeta</vt:lpstr>
      <vt:lpstr>Presentación de PowerPoint</vt:lpstr>
      <vt:lpstr>Presentación de PowerPoint</vt:lpstr>
      <vt:lpstr>Informe Dasgupta “Economía de la Biodiversidad”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Metáfora del Embudo de la Economía</vt:lpstr>
      <vt:lpstr>Metáfora del Posible Túnel de la Economía</vt:lpstr>
      <vt:lpstr>Metáfora del Posible Túnel de la Economía</vt:lpstr>
      <vt:lpstr>EMPRESAS  Y NATURALEZA</vt:lpstr>
      <vt:lpstr>Escalas de IMPACTO y Límites Planetarios</vt:lpstr>
      <vt:lpstr>Presentación de PowerPoint</vt:lpstr>
      <vt:lpstr>Oportunidades para las empresas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Hallazgos claves</vt:lpstr>
      <vt:lpstr>Hallazgos claves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Biomímesis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Recomendaciones FINALES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Elementos articuladores para elaborar una guía de prácticas MGDP</dc:title>
  <dc:creator>Sandra Patricia Vilardy Quiroga</dc:creator>
  <cp:lastModifiedBy>Mario Andres Murcia Lopez</cp:lastModifiedBy>
  <cp:revision>41</cp:revision>
  <dcterms:created xsi:type="dcterms:W3CDTF">2023-08-09T21:28:00Z</dcterms:created>
  <dcterms:modified xsi:type="dcterms:W3CDTF">2023-08-23T16:08:38Z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2022-08-12T00:00:00Z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2023-08-09T00:00:00Z</vt:filetime>
  </property>
</Properties>
</file>