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19900" cy="9918700"/>
  <p:embeddedFontLst>
    <p:embeddedFont>
      <p:font typeface="Poppins Black" panose="020B0604020202020204" charset="0"/>
      <p:bold r:id="rId28"/>
      <p:boldItalic r:id="rId29"/>
    </p:embeddedFont>
    <p:embeddedFont>
      <p:font typeface="Poppins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Poppins Medium" panose="020B0604020202020204" charset="0"/>
      <p:regular r:id="rId38"/>
      <p:bold r:id="rId39"/>
      <p:italic r:id="rId40"/>
      <p:boldItalic r:id="rId41"/>
    </p:embeddedFont>
    <p:embeddedFont>
      <p:font typeface="Poppins SemiBold" panose="020B0604020202020204" charset="0"/>
      <p:regular r:id="rId42"/>
      <p:bold r:id="rId43"/>
      <p:italic r:id="rId44"/>
      <p:boldItalic r:id="rId45"/>
    </p:embeddedFont>
    <p:embeddedFont>
      <p:font typeface="Arial Black" panose="020B0A04020102020204" pitchFamily="34" charset="0"/>
      <p:regular r:id="rId46"/>
      <p:bold r:id="rId47"/>
    </p:embeddedFont>
    <p:embeddedFont>
      <p:font typeface="Poppins ExtraBold" panose="020B0604020202020204" charset="0"/>
      <p:bold r:id="rId48"/>
      <p:boldItalic r:id="rId49"/>
    </p:embeddedFont>
    <p:embeddedFont>
      <p:font typeface="Lato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43908C-F22A-4299-80C4-B67728A9F29B}">
  <a:tblStyle styleId="{A643908C-F22A-4299-80C4-B67728A9F2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55290" cy="49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63032" y="0"/>
            <a:ext cx="2955290" cy="49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4975" y="1239838"/>
            <a:ext cx="5949950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1044"/>
            <a:ext cx="2955290" cy="49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2f68f8f30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22f68f8f30b_1_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78" name="Google Shape;378;g22f68f8f30b_1_0:notes"/>
          <p:cNvSpPr txBox="1">
            <a:spLocks noGrp="1"/>
          </p:cNvSpPr>
          <p:nvPr>
            <p:ph type="sldNum" idx="12"/>
          </p:nvPr>
        </p:nvSpPr>
        <p:spPr>
          <a:xfrm>
            <a:off x="3863032" y="9421044"/>
            <a:ext cx="29553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408661573d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1938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408661573d_0_61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e16efd4e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1938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g1e16efd4e55_0_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5d381cbb21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3" name="Google Shape;773;g15d381cbb21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e42fcbde21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g1e42fcbde21_0_496:notes"/>
          <p:cNvSpPr txBox="1">
            <a:spLocks noGrp="1"/>
          </p:cNvSpPr>
          <p:nvPr>
            <p:ph type="body" idx="1"/>
          </p:nvPr>
        </p:nvSpPr>
        <p:spPr>
          <a:xfrm>
            <a:off x="681990" y="4773374"/>
            <a:ext cx="5455800" cy="3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9" name="Google Shape;809;g1e42fcbde21_0_496:notes"/>
          <p:cNvSpPr txBox="1">
            <a:spLocks noGrp="1"/>
          </p:cNvSpPr>
          <p:nvPr>
            <p:ph type="sldNum" idx="12"/>
          </p:nvPr>
        </p:nvSpPr>
        <p:spPr>
          <a:xfrm>
            <a:off x="3863032" y="9421044"/>
            <a:ext cx="29553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1e42fcbde21_0_400:notes"/>
          <p:cNvSpPr txBox="1">
            <a:spLocks noGrp="1"/>
          </p:cNvSpPr>
          <p:nvPr>
            <p:ph type="body" idx="1"/>
          </p:nvPr>
        </p:nvSpPr>
        <p:spPr>
          <a:xfrm>
            <a:off x="681990" y="4773374"/>
            <a:ext cx="54558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2" name="Google Shape;932;g1e42fcbde21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1e42d53dd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1" name="Google Shape;1031;g1e42d53dd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e42fcbde2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g1e42fcbde21_0_147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2" name="Google Shape;1052;g1e42fcbde21_0_147:notes"/>
          <p:cNvSpPr txBox="1">
            <a:spLocks noGrp="1"/>
          </p:cNvSpPr>
          <p:nvPr>
            <p:ph type="sldNum" idx="12"/>
          </p:nvPr>
        </p:nvSpPr>
        <p:spPr>
          <a:xfrm>
            <a:off x="3863032" y="9421044"/>
            <a:ext cx="29553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CO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754e92c972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2754e92c972_0_657:notes"/>
          <p:cNvSpPr txBox="1">
            <a:spLocks noGrp="1"/>
          </p:cNvSpPr>
          <p:nvPr>
            <p:ph type="body" idx="1"/>
          </p:nvPr>
        </p:nvSpPr>
        <p:spPr>
          <a:xfrm>
            <a:off x="681990" y="4773374"/>
            <a:ext cx="5455800" cy="390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g2754e92c972_0_657:notes"/>
          <p:cNvSpPr txBox="1">
            <a:spLocks noGrp="1"/>
          </p:cNvSpPr>
          <p:nvPr>
            <p:ph type="sldNum" idx="12"/>
          </p:nvPr>
        </p:nvSpPr>
        <p:spPr>
          <a:xfrm>
            <a:off x="3863032" y="9421044"/>
            <a:ext cx="2955300" cy="49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2754e92c972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g2754e92c972_0_488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O" dirty="0"/>
              <a:t>Realizamos vigilancia estratégica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O" dirty="0"/>
              <a:t>Materialización de las tendencias a las capacidades y oportunidades de los negocios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O" dirty="0"/>
              <a:t>Diseñamos, desarrollamos y/o acompañamos los proyectos que aporten al alcance de las metas corporativas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O" dirty="0"/>
              <a:t>Analizamos y gestionamos el ecosistema de aliados estratégicos en las regiones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754e92c972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1938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754e92c972_0_838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e127521e0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1938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e127521e05_0_12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2754e92c972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1938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2754e92c972_0_854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2754e92c972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1938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2754e92c972_0_929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1e42fcbde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7" name="Google Shape;1217;g1e42fcbde21_0_0:notes"/>
          <p:cNvSpPr txBox="1">
            <a:spLocks noGrp="1"/>
          </p:cNvSpPr>
          <p:nvPr>
            <p:ph type="body" idx="1"/>
          </p:nvPr>
        </p:nvSpPr>
        <p:spPr>
          <a:xfrm>
            <a:off x="681990" y="4773374"/>
            <a:ext cx="5455800" cy="3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8" name="Google Shape;1218;g1e42fcbde21_0_0:notes"/>
          <p:cNvSpPr txBox="1">
            <a:spLocks noGrp="1"/>
          </p:cNvSpPr>
          <p:nvPr>
            <p:ph type="sldNum" idx="12"/>
          </p:nvPr>
        </p:nvSpPr>
        <p:spPr>
          <a:xfrm>
            <a:off x="3863032" y="9421044"/>
            <a:ext cx="29553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e42fcbde2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1" name="Google Shape;1231;g1e42fcbde21_0_12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1e42fcbde2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8" name="Google Shape;1248;g1e42fcbde21_0_32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9" name="Google Shape;1249;g1e42fcbde21_0_320:notes"/>
          <p:cNvSpPr txBox="1">
            <a:spLocks noGrp="1"/>
          </p:cNvSpPr>
          <p:nvPr>
            <p:ph type="sldNum" idx="12"/>
          </p:nvPr>
        </p:nvSpPr>
        <p:spPr>
          <a:xfrm>
            <a:off x="3863032" y="9421044"/>
            <a:ext cx="29553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CO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1e42fcbde21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5" name="Google Shape;1265;g1e42fcbde21_0_335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e239cf33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1938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1e239cf33d9_0_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e127521e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1938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e127521e05_0_0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5c08747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2" name="Google Shape;512;g15c08747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7" name="Google Shape;5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9:notes"/>
          <p:cNvSpPr txBox="1">
            <a:spLocks noGrp="1"/>
          </p:cNvSpPr>
          <p:nvPr>
            <p:ph type="body" idx="1"/>
          </p:nvPr>
        </p:nvSpPr>
        <p:spPr>
          <a:xfrm>
            <a:off x="681990" y="4773374"/>
            <a:ext cx="5455800" cy="3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8" name="Google Shape;568;p9:notes"/>
          <p:cNvSpPr txBox="1">
            <a:spLocks noGrp="1"/>
          </p:cNvSpPr>
          <p:nvPr>
            <p:ph type="sldNum" idx="12"/>
          </p:nvPr>
        </p:nvSpPr>
        <p:spPr>
          <a:xfrm>
            <a:off x="3863032" y="9421044"/>
            <a:ext cx="29553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763484f1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g2763484f1e1_0_0:notes"/>
          <p:cNvSpPr txBox="1">
            <a:spLocks noGrp="1"/>
          </p:cNvSpPr>
          <p:nvPr>
            <p:ph type="body" idx="1"/>
          </p:nvPr>
        </p:nvSpPr>
        <p:spPr>
          <a:xfrm>
            <a:off x="681990" y="4773374"/>
            <a:ext cx="5455800" cy="3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6" name="Google Shape;576;g2763484f1e1_0_0:notes"/>
          <p:cNvSpPr txBox="1">
            <a:spLocks noGrp="1"/>
          </p:cNvSpPr>
          <p:nvPr>
            <p:ph type="sldNum" idx="12"/>
          </p:nvPr>
        </p:nvSpPr>
        <p:spPr>
          <a:xfrm>
            <a:off x="3863032" y="9421044"/>
            <a:ext cx="29553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e17a66478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e17a664780_1_0:notes"/>
          <p:cNvSpPr txBox="1">
            <a:spLocks noGrp="1"/>
          </p:cNvSpPr>
          <p:nvPr>
            <p:ph type="body" idx="1"/>
          </p:nvPr>
        </p:nvSpPr>
        <p:spPr>
          <a:xfrm>
            <a:off x="681990" y="4773374"/>
            <a:ext cx="5455800" cy="390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1e17a664780_1_0:notes"/>
          <p:cNvSpPr txBox="1">
            <a:spLocks noGrp="1"/>
          </p:cNvSpPr>
          <p:nvPr>
            <p:ph type="sldNum" idx="12"/>
          </p:nvPr>
        </p:nvSpPr>
        <p:spPr>
          <a:xfrm>
            <a:off x="3863032" y="9421044"/>
            <a:ext cx="2955300" cy="49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3560876"/>
            <a:ext cx="9143848" cy="1582321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17612C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10800000">
            <a:off x="326491" y="-75"/>
            <a:ext cx="724200" cy="1017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76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50850" y="321917"/>
            <a:ext cx="675600" cy="675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87" y="388325"/>
            <a:ext cx="542776" cy="5427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937425" y="3977075"/>
            <a:ext cx="5895000" cy="93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311700" y="4120775"/>
            <a:ext cx="1820700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2 2">
  <p:cSld name="TITLE_AND_BODY_2_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114" name="Google Shape;114;p11"/>
          <p:cNvGrpSpPr/>
          <p:nvPr/>
        </p:nvGrpSpPr>
        <p:grpSpPr>
          <a:xfrm>
            <a:off x="197" y="4883691"/>
            <a:ext cx="8521427" cy="7199"/>
            <a:chOff x="-78" y="5094075"/>
            <a:chExt cx="9144143" cy="64800"/>
          </a:xfrm>
        </p:grpSpPr>
        <p:sp>
          <p:nvSpPr>
            <p:cNvPr id="115" name="Google Shape;115;p11"/>
            <p:cNvSpPr/>
            <p:nvPr/>
          </p:nvSpPr>
          <p:spPr>
            <a:xfrm>
              <a:off x="3047836" y="5094075"/>
              <a:ext cx="3048300" cy="64800"/>
            </a:xfrm>
            <a:prstGeom prst="rect">
              <a:avLst/>
            </a:prstGeom>
            <a:solidFill>
              <a:srgbClr val="1C9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6095765" y="5094075"/>
              <a:ext cx="3048300" cy="64800"/>
            </a:xfrm>
            <a:prstGeom prst="rect">
              <a:avLst/>
            </a:prstGeom>
            <a:solidFill>
              <a:srgbClr val="EBA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-78" y="5094075"/>
              <a:ext cx="3048300" cy="64800"/>
            </a:xfrm>
            <a:prstGeom prst="rect">
              <a:avLst/>
            </a:prstGeom>
            <a:solidFill>
              <a:srgbClr val="286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11"/>
          <p:cNvGrpSpPr/>
          <p:nvPr/>
        </p:nvGrpSpPr>
        <p:grpSpPr>
          <a:xfrm>
            <a:off x="8513150" y="4690918"/>
            <a:ext cx="356700" cy="356700"/>
            <a:chOff x="8513150" y="4690918"/>
            <a:chExt cx="356700" cy="356700"/>
          </a:xfrm>
        </p:grpSpPr>
        <p:sp>
          <p:nvSpPr>
            <p:cNvPr id="119" name="Google Shape;119;p11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0" name="Google Shape;120;p1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2 5">
  <p:cSld name="TITLE_AND_BODY_2_5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5" name="Google Shape;125;p12"/>
          <p:cNvSpPr txBox="1">
            <a:spLocks noGrp="1"/>
          </p:cNvSpPr>
          <p:nvPr>
            <p:ph type="title"/>
          </p:nvPr>
        </p:nvSpPr>
        <p:spPr>
          <a:xfrm>
            <a:off x="814400" y="445025"/>
            <a:ext cx="80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1"/>
          </p:nvPr>
        </p:nvSpPr>
        <p:spPr>
          <a:xfrm>
            <a:off x="814500" y="1152475"/>
            <a:ext cx="80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27" name="Google Shape;127;p12"/>
          <p:cNvGrpSpPr/>
          <p:nvPr/>
        </p:nvGrpSpPr>
        <p:grpSpPr>
          <a:xfrm>
            <a:off x="174635" y="195165"/>
            <a:ext cx="8991040" cy="4696910"/>
            <a:chOff x="174635" y="195165"/>
            <a:chExt cx="8991040" cy="4696910"/>
          </a:xfrm>
        </p:grpSpPr>
        <p:cxnSp>
          <p:nvCxnSpPr>
            <p:cNvPr id="128" name="Google Shape;128;p12"/>
            <p:cNvCxnSpPr/>
            <p:nvPr/>
          </p:nvCxnSpPr>
          <p:spPr>
            <a:xfrm rot="10800000">
              <a:off x="814275" y="4892075"/>
              <a:ext cx="8351400" cy="0"/>
            </a:xfrm>
            <a:prstGeom prst="straightConnector1">
              <a:avLst/>
            </a:prstGeom>
            <a:noFill/>
            <a:ln w="9525" cap="flat" cmpd="sng">
              <a:solidFill>
                <a:srgbClr val="4E505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9" name="Google Shape;129;p12"/>
            <p:cNvSpPr/>
            <p:nvPr/>
          </p:nvSpPr>
          <p:spPr>
            <a:xfrm rot="-5400000" flipH="1">
              <a:off x="649084" y="4555219"/>
              <a:ext cx="345000" cy="3285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4E50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0" name="Google Shape;130;p12"/>
            <p:cNvCxnSpPr>
              <a:stCxn id="129" idx="0"/>
              <a:endCxn id="131" idx="0"/>
            </p:cNvCxnSpPr>
            <p:nvPr/>
          </p:nvCxnSpPr>
          <p:spPr>
            <a:xfrm rot="10800000">
              <a:off x="657334" y="436669"/>
              <a:ext cx="0" cy="4282800"/>
            </a:xfrm>
            <a:prstGeom prst="straightConnector1">
              <a:avLst/>
            </a:prstGeom>
            <a:noFill/>
            <a:ln w="9525" cap="flat" cmpd="sng">
              <a:solidFill>
                <a:srgbClr val="4E505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1" name="Google Shape;131;p12"/>
            <p:cNvSpPr/>
            <p:nvPr/>
          </p:nvSpPr>
          <p:spPr>
            <a:xfrm rot="5400000" flipH="1">
              <a:off x="186335" y="195187"/>
              <a:ext cx="459300" cy="4827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4E50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2"/>
            <p:cNvSpPr/>
            <p:nvPr/>
          </p:nvSpPr>
          <p:spPr>
            <a:xfrm rot="-5400000">
              <a:off x="186401" y="195187"/>
              <a:ext cx="459300" cy="4827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4E50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2"/>
            <p:cNvSpPr/>
            <p:nvPr/>
          </p:nvSpPr>
          <p:spPr>
            <a:xfrm rot="10800000">
              <a:off x="174678" y="195165"/>
              <a:ext cx="459300" cy="4827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4E50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12"/>
          <p:cNvGrpSpPr/>
          <p:nvPr/>
        </p:nvGrpSpPr>
        <p:grpSpPr>
          <a:xfrm>
            <a:off x="219785" y="240317"/>
            <a:ext cx="392406" cy="392406"/>
            <a:chOff x="8513150" y="4690918"/>
            <a:chExt cx="356700" cy="356700"/>
          </a:xfrm>
        </p:grpSpPr>
        <p:sp>
          <p:nvSpPr>
            <p:cNvPr id="135" name="Google Shape;135;p12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6" name="Google Shape;136;p1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Google Shape;137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2 4 1">
  <p:cSld name="TITLE_AND_BODY_2_4_1">
    <p:bg>
      <p:bgPr>
        <a:solidFill>
          <a:srgbClr val="EFEFE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3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0" name="Google Shape;140;p13"/>
          <p:cNvSpPr txBox="1">
            <a:spLocks noGrp="1"/>
          </p:cNvSpPr>
          <p:nvPr>
            <p:ph type="title"/>
          </p:nvPr>
        </p:nvSpPr>
        <p:spPr>
          <a:xfrm>
            <a:off x="1243225" y="445025"/>
            <a:ext cx="758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body" idx="1"/>
          </p:nvPr>
        </p:nvSpPr>
        <p:spPr>
          <a:xfrm>
            <a:off x="1243225" y="1152475"/>
            <a:ext cx="758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42" name="Google Shape;142;p13"/>
          <p:cNvGrpSpPr/>
          <p:nvPr/>
        </p:nvGrpSpPr>
        <p:grpSpPr>
          <a:xfrm>
            <a:off x="490896" y="373883"/>
            <a:ext cx="468882" cy="468882"/>
            <a:chOff x="8513150" y="4690918"/>
            <a:chExt cx="356700" cy="356700"/>
          </a:xfrm>
        </p:grpSpPr>
        <p:sp>
          <p:nvSpPr>
            <p:cNvPr id="143" name="Google Shape;143;p13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4" name="Google Shape;144;p13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" name="Google Shape;145;p13"/>
          <p:cNvSpPr/>
          <p:nvPr/>
        </p:nvSpPr>
        <p:spPr>
          <a:xfrm>
            <a:off x="-779725" y="317800"/>
            <a:ext cx="1789101" cy="581041"/>
          </a:xfrm>
          <a:custGeom>
            <a:avLst/>
            <a:gdLst/>
            <a:ahLst/>
            <a:cxnLst/>
            <a:rect l="l" t="t" r="r" b="b"/>
            <a:pathLst>
              <a:path w="285343" h="92670" fill="none" extrusionOk="0">
                <a:moveTo>
                  <a:pt x="0" y="1"/>
                </a:moveTo>
                <a:lnTo>
                  <a:pt x="238906" y="1"/>
                </a:lnTo>
                <a:lnTo>
                  <a:pt x="243590" y="204"/>
                </a:lnTo>
                <a:lnTo>
                  <a:pt x="252755" y="2037"/>
                </a:lnTo>
                <a:lnTo>
                  <a:pt x="260902" y="5500"/>
                </a:lnTo>
                <a:lnTo>
                  <a:pt x="268438" y="10591"/>
                </a:lnTo>
                <a:lnTo>
                  <a:pt x="274752" y="16905"/>
                </a:lnTo>
                <a:lnTo>
                  <a:pt x="279640" y="24237"/>
                </a:lnTo>
                <a:lnTo>
                  <a:pt x="283306" y="32588"/>
                </a:lnTo>
                <a:lnTo>
                  <a:pt x="285139" y="41549"/>
                </a:lnTo>
                <a:lnTo>
                  <a:pt x="285343" y="46437"/>
                </a:lnTo>
                <a:lnTo>
                  <a:pt x="285139" y="51122"/>
                </a:lnTo>
                <a:lnTo>
                  <a:pt x="283306" y="60083"/>
                </a:lnTo>
                <a:lnTo>
                  <a:pt x="279640" y="68433"/>
                </a:lnTo>
                <a:lnTo>
                  <a:pt x="274752" y="75969"/>
                </a:lnTo>
                <a:lnTo>
                  <a:pt x="268438" y="82283"/>
                </a:lnTo>
                <a:lnTo>
                  <a:pt x="260902" y="87171"/>
                </a:lnTo>
                <a:lnTo>
                  <a:pt x="252755" y="90633"/>
                </a:lnTo>
                <a:lnTo>
                  <a:pt x="243590" y="92670"/>
                </a:lnTo>
                <a:lnTo>
                  <a:pt x="238906" y="92670"/>
                </a:lnTo>
                <a:lnTo>
                  <a:pt x="234018" y="92670"/>
                </a:lnTo>
                <a:lnTo>
                  <a:pt x="225056" y="90633"/>
                </a:lnTo>
                <a:lnTo>
                  <a:pt x="216706" y="87171"/>
                </a:lnTo>
                <a:lnTo>
                  <a:pt x="209170" y="82283"/>
                </a:lnTo>
                <a:lnTo>
                  <a:pt x="203060" y="75969"/>
                </a:lnTo>
                <a:lnTo>
                  <a:pt x="197968" y="68433"/>
                </a:lnTo>
                <a:lnTo>
                  <a:pt x="194506" y="60083"/>
                </a:lnTo>
                <a:lnTo>
                  <a:pt x="192672" y="51122"/>
                </a:lnTo>
                <a:lnTo>
                  <a:pt x="192469" y="46437"/>
                </a:lnTo>
                <a:lnTo>
                  <a:pt x="192469" y="42364"/>
                </a:lnTo>
                <a:lnTo>
                  <a:pt x="193284" y="35439"/>
                </a:lnTo>
                <a:lnTo>
                  <a:pt x="195320" y="28922"/>
                </a:lnTo>
                <a:lnTo>
                  <a:pt x="198375" y="23015"/>
                </a:lnTo>
                <a:lnTo>
                  <a:pt x="200616" y="19960"/>
                </a:lnTo>
              </a:path>
            </a:pathLst>
          </a:custGeom>
          <a:noFill/>
          <a:ln w="9525" cap="flat" cmpd="sng">
            <a:solidFill>
              <a:srgbClr val="4E5051"/>
            </a:solidFill>
            <a:prstDash val="solid"/>
            <a:miter lim="203670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58088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>
            <a:off x="3583375" y="-5975"/>
            <a:ext cx="5560024" cy="5155528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8000">
                <a:srgbClr val="009877">
                  <a:alpha val="44705"/>
                </a:srgbClr>
              </a:gs>
              <a:gs pos="21000">
                <a:srgbClr val="009877"/>
              </a:gs>
              <a:gs pos="100000">
                <a:srgbClr val="00987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2" name="Google Shape;152;p14"/>
          <p:cNvSpPr txBox="1">
            <a:spLocks noGrp="1"/>
          </p:cNvSpPr>
          <p:nvPr>
            <p:ph type="subTitle" idx="1"/>
          </p:nvPr>
        </p:nvSpPr>
        <p:spPr>
          <a:xfrm>
            <a:off x="5250650" y="3181350"/>
            <a:ext cx="33768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marL="0" marR="0" lvl="1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0" marR="0" lvl="2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0" marR="0" lvl="3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0" marR="0" lvl="4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0" marR="0" lvl="5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0" marR="0" lvl="6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0" marR="0" lvl="7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0" marR="0" lvl="8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ctrTitle"/>
          </p:nvPr>
        </p:nvSpPr>
        <p:spPr>
          <a:xfrm>
            <a:off x="5250650" y="2109450"/>
            <a:ext cx="33768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54" name="Google Shape;154;p14"/>
          <p:cNvCxnSpPr/>
          <p:nvPr/>
        </p:nvCxnSpPr>
        <p:spPr>
          <a:xfrm>
            <a:off x="5081575" y="2109450"/>
            <a:ext cx="0" cy="3069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 1">
  <p:cSld name="CUSTOM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5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58088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/>
          <p:nvPr/>
        </p:nvSpPr>
        <p:spPr>
          <a:xfrm>
            <a:off x="3583375" y="-5975"/>
            <a:ext cx="5560024" cy="5155528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8000">
                <a:srgbClr val="009877">
                  <a:alpha val="44705"/>
                </a:srgbClr>
              </a:gs>
              <a:gs pos="21000">
                <a:srgbClr val="009877"/>
              </a:gs>
              <a:gs pos="100000">
                <a:srgbClr val="00987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1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1" name="Google Shape;161;p15"/>
          <p:cNvSpPr txBox="1">
            <a:spLocks noGrp="1"/>
          </p:cNvSpPr>
          <p:nvPr>
            <p:ph type="subTitle" idx="1"/>
          </p:nvPr>
        </p:nvSpPr>
        <p:spPr>
          <a:xfrm>
            <a:off x="5250650" y="3181350"/>
            <a:ext cx="33768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marL="0" marR="0" lvl="1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0" marR="0" lvl="2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0" marR="0" lvl="3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0" marR="0" lvl="4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0" marR="0" lvl="5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0" marR="0" lvl="6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0" marR="0" lvl="7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0" marR="0" lvl="8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ctrTitle"/>
          </p:nvPr>
        </p:nvSpPr>
        <p:spPr>
          <a:xfrm>
            <a:off x="5250650" y="2109450"/>
            <a:ext cx="33768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15"/>
          <p:cNvCxnSpPr/>
          <p:nvPr/>
        </p:nvCxnSpPr>
        <p:spPr>
          <a:xfrm>
            <a:off x="5081575" y="2109450"/>
            <a:ext cx="0" cy="3069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Google Shape;164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 1 1">
  <p:cSld name="CUSTOM_1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58088" cy="514290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/>
          <p:nvPr/>
        </p:nvSpPr>
        <p:spPr>
          <a:xfrm>
            <a:off x="3583375" y="-5975"/>
            <a:ext cx="5560024" cy="5155528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8000">
                <a:srgbClr val="4E5051">
                  <a:alpha val="44705"/>
                </a:srgbClr>
              </a:gs>
              <a:gs pos="21000">
                <a:srgbClr val="4E5051"/>
              </a:gs>
              <a:gs pos="100000">
                <a:srgbClr val="4E505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0" name="Google Shape;170;p16"/>
          <p:cNvSpPr txBox="1">
            <a:spLocks noGrp="1"/>
          </p:cNvSpPr>
          <p:nvPr>
            <p:ph type="subTitle" idx="1"/>
          </p:nvPr>
        </p:nvSpPr>
        <p:spPr>
          <a:xfrm>
            <a:off x="5250650" y="3181350"/>
            <a:ext cx="33768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marL="0" marR="0" lvl="1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0" marR="0" lvl="2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0" marR="0" lvl="3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0" marR="0" lvl="4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0" marR="0" lvl="5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0" marR="0" lvl="6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0" marR="0" lvl="7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0" marR="0" lvl="8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>
            <a:off x="5250650" y="2109450"/>
            <a:ext cx="33768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72" name="Google Shape;172;p16"/>
          <p:cNvCxnSpPr/>
          <p:nvPr/>
        </p:nvCxnSpPr>
        <p:spPr>
          <a:xfrm>
            <a:off x="5081575" y="2109450"/>
            <a:ext cx="0" cy="3069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3" name="Google Shape;173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 1 1 2">
  <p:cSld name="CUSTOM_1_1_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58089" cy="514349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3365375" y="-5975"/>
            <a:ext cx="5778176" cy="5155528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8000">
                <a:srgbClr val="009877">
                  <a:alpha val="44705"/>
                </a:srgbClr>
              </a:gs>
              <a:gs pos="21000">
                <a:srgbClr val="009877"/>
              </a:gs>
              <a:gs pos="100000">
                <a:srgbClr val="00987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1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9" name="Google Shape;179;p17"/>
          <p:cNvSpPr txBox="1">
            <a:spLocks noGrp="1"/>
          </p:cNvSpPr>
          <p:nvPr>
            <p:ph type="subTitle" idx="1"/>
          </p:nvPr>
        </p:nvSpPr>
        <p:spPr>
          <a:xfrm>
            <a:off x="5250650" y="3181350"/>
            <a:ext cx="33768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marL="0" marR="0" lvl="1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0" marR="0" lvl="2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0" marR="0" lvl="3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0" marR="0" lvl="4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0" marR="0" lvl="5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0" marR="0" lvl="6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0" marR="0" lvl="7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0" marR="0" lvl="8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ctrTitle"/>
          </p:nvPr>
        </p:nvSpPr>
        <p:spPr>
          <a:xfrm>
            <a:off x="5250650" y="2109450"/>
            <a:ext cx="33768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81" name="Google Shape;181;p17"/>
          <p:cNvCxnSpPr/>
          <p:nvPr/>
        </p:nvCxnSpPr>
        <p:spPr>
          <a:xfrm>
            <a:off x="5081575" y="2109450"/>
            <a:ext cx="0" cy="3069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" name="Google Shape;182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 1 1 1">
  <p:cSld name="CUSTOM_1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58088" cy="514349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/>
          <p:nvPr/>
        </p:nvSpPr>
        <p:spPr>
          <a:xfrm>
            <a:off x="0" y="25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/>
          <p:nvPr/>
        </p:nvSpPr>
        <p:spPr>
          <a:xfrm>
            <a:off x="3583375" y="-5975"/>
            <a:ext cx="5560024" cy="5155528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8000">
                <a:srgbClr val="2A6889">
                  <a:alpha val="44705"/>
                </a:srgbClr>
              </a:gs>
              <a:gs pos="21000">
                <a:srgbClr val="2A6889"/>
              </a:gs>
              <a:gs pos="100000">
                <a:srgbClr val="2A688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1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8" name="Google Shape;188;p18"/>
          <p:cNvSpPr txBox="1">
            <a:spLocks noGrp="1"/>
          </p:cNvSpPr>
          <p:nvPr>
            <p:ph type="subTitle" idx="1"/>
          </p:nvPr>
        </p:nvSpPr>
        <p:spPr>
          <a:xfrm>
            <a:off x="5250650" y="3181350"/>
            <a:ext cx="33768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marL="0" marR="0" lvl="1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0" marR="0" lvl="2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0" marR="0" lvl="3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0" marR="0" lvl="4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0" marR="0" lvl="5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0" marR="0" lvl="6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0" marR="0" lvl="7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0" marR="0" lvl="8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ctrTitle"/>
          </p:nvPr>
        </p:nvSpPr>
        <p:spPr>
          <a:xfrm>
            <a:off x="5250650" y="2109450"/>
            <a:ext cx="33768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90" name="Google Shape;190;p18"/>
          <p:cNvCxnSpPr/>
          <p:nvPr/>
        </p:nvCxnSpPr>
        <p:spPr>
          <a:xfrm>
            <a:off x="5081575" y="2109450"/>
            <a:ext cx="0" cy="3069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 1 1 1 1">
  <p:cSld name="CUSTOM_1_1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58088" cy="514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/>
          <p:nvPr/>
        </p:nvSpPr>
        <p:spPr>
          <a:xfrm>
            <a:off x="0" y="25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9"/>
          <p:cNvSpPr/>
          <p:nvPr/>
        </p:nvSpPr>
        <p:spPr>
          <a:xfrm>
            <a:off x="3583375" y="-5975"/>
            <a:ext cx="5560024" cy="5155528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8000">
                <a:srgbClr val="EAA534">
                  <a:alpha val="44705"/>
                </a:srgbClr>
              </a:gs>
              <a:gs pos="21000">
                <a:srgbClr val="EAA534"/>
              </a:gs>
              <a:gs pos="100000">
                <a:srgbClr val="EAA53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7" name="Google Shape;197;p19"/>
          <p:cNvSpPr txBox="1">
            <a:spLocks noGrp="1"/>
          </p:cNvSpPr>
          <p:nvPr>
            <p:ph type="subTitle" idx="1"/>
          </p:nvPr>
        </p:nvSpPr>
        <p:spPr>
          <a:xfrm>
            <a:off x="5250650" y="3181350"/>
            <a:ext cx="33768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marL="0" marR="0" lvl="1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0" marR="0" lvl="2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0" marR="0" lvl="3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0" marR="0" lvl="4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0" marR="0" lvl="5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0" marR="0" lvl="6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0" marR="0" lvl="7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0" marR="0" lvl="8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ctrTitle"/>
          </p:nvPr>
        </p:nvSpPr>
        <p:spPr>
          <a:xfrm>
            <a:off x="5250650" y="2109450"/>
            <a:ext cx="33768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99" name="Google Shape;199;p19"/>
          <p:cNvCxnSpPr/>
          <p:nvPr/>
        </p:nvCxnSpPr>
        <p:spPr>
          <a:xfrm>
            <a:off x="5081575" y="2109450"/>
            <a:ext cx="0" cy="3069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Google Shape;200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4650"/>
            <a:ext cx="9143997" cy="52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0"/>
          <p:cNvSpPr/>
          <p:nvPr/>
        </p:nvSpPr>
        <p:spPr>
          <a:xfrm>
            <a:off x="0" y="-94650"/>
            <a:ext cx="9144000" cy="5238300"/>
          </a:xfrm>
          <a:prstGeom prst="rect">
            <a:avLst/>
          </a:prstGeom>
          <a:solidFill>
            <a:srgbClr val="000000">
              <a:alpha val="1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5" name="Google Shape;205;p20"/>
          <p:cNvSpPr/>
          <p:nvPr/>
        </p:nvSpPr>
        <p:spPr>
          <a:xfrm>
            <a:off x="0" y="2857804"/>
            <a:ext cx="9143848" cy="2331686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17612C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5">
  <p:cSld name="TITLE_1_5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0" y="3560876"/>
            <a:ext cx="9143848" cy="1582321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5B5E60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10800000">
            <a:off x="326491" y="-75"/>
            <a:ext cx="724200" cy="1017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B5E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350850" y="321917"/>
            <a:ext cx="675600" cy="675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87" y="388325"/>
            <a:ext cx="542776" cy="54277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 txBox="1">
            <a:spLocks noGrp="1"/>
          </p:cNvSpPr>
          <p:nvPr>
            <p:ph type="ctrTitle"/>
          </p:nvPr>
        </p:nvSpPr>
        <p:spPr>
          <a:xfrm>
            <a:off x="2937425" y="3977075"/>
            <a:ext cx="5895000" cy="93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1700" y="4120775"/>
            <a:ext cx="1820700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3" name="Google Shape;33;p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a al pie 1">
  <p:cSld name="CAPTION_ONLY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1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9680"/>
            <a:ext cx="9143997" cy="609451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 1">
  <p:cSld name="TITLE_1_1_1_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216" name="Google Shape;216;p2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7" name="Google Shape;217;p23"/>
          <p:cNvSpPr/>
          <p:nvPr/>
        </p:nvSpPr>
        <p:spPr>
          <a:xfrm>
            <a:off x="75" y="3357400"/>
            <a:ext cx="9143848" cy="1786109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009877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 2">
  <p:cSld name="TITLE_1_1_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ctrTitle"/>
          </p:nvPr>
        </p:nvSpPr>
        <p:spPr>
          <a:xfrm>
            <a:off x="2937425" y="3977075"/>
            <a:ext cx="5895000" cy="93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subTitle" idx="1"/>
          </p:nvPr>
        </p:nvSpPr>
        <p:spPr>
          <a:xfrm>
            <a:off x="311700" y="4120775"/>
            <a:ext cx="1820700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3" name="Google Shape;223;p2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4" name="Google Shape;224;p24"/>
          <p:cNvSpPr/>
          <p:nvPr/>
        </p:nvSpPr>
        <p:spPr>
          <a:xfrm>
            <a:off x="0" y="2172002"/>
            <a:ext cx="9143848" cy="2971242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17612C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rgbClr val="F3F3F3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5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27" name="Google Shape;227;p25"/>
          <p:cNvGrpSpPr/>
          <p:nvPr/>
        </p:nvGrpSpPr>
        <p:grpSpPr>
          <a:xfrm>
            <a:off x="197" y="4883691"/>
            <a:ext cx="8521427" cy="7199"/>
            <a:chOff x="-78" y="5094075"/>
            <a:chExt cx="9144143" cy="64800"/>
          </a:xfrm>
        </p:grpSpPr>
        <p:sp>
          <p:nvSpPr>
            <p:cNvPr id="228" name="Google Shape;228;p25"/>
            <p:cNvSpPr/>
            <p:nvPr/>
          </p:nvSpPr>
          <p:spPr>
            <a:xfrm>
              <a:off x="3047836" y="5094075"/>
              <a:ext cx="3048300" cy="64800"/>
            </a:xfrm>
            <a:prstGeom prst="rect">
              <a:avLst/>
            </a:prstGeom>
            <a:solidFill>
              <a:srgbClr val="1C9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6095765" y="5094075"/>
              <a:ext cx="3048300" cy="64800"/>
            </a:xfrm>
            <a:prstGeom prst="rect">
              <a:avLst/>
            </a:prstGeom>
            <a:solidFill>
              <a:srgbClr val="EBA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-78" y="5094075"/>
              <a:ext cx="3048300" cy="64800"/>
            </a:xfrm>
            <a:prstGeom prst="rect">
              <a:avLst/>
            </a:prstGeom>
            <a:solidFill>
              <a:srgbClr val="286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25"/>
          <p:cNvGrpSpPr/>
          <p:nvPr/>
        </p:nvGrpSpPr>
        <p:grpSpPr>
          <a:xfrm>
            <a:off x="8513150" y="4690918"/>
            <a:ext cx="356700" cy="356700"/>
            <a:chOff x="8513150" y="4690918"/>
            <a:chExt cx="356700" cy="356700"/>
          </a:xfrm>
        </p:grpSpPr>
        <p:sp>
          <p:nvSpPr>
            <p:cNvPr id="232" name="Google Shape;232;p25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25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4" name="Google Shape;234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3 1">
  <p:cSld name="TITLE_1_4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TITLE_1_1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125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 descr="degradad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3589826" y="-3594324"/>
            <a:ext cx="1964875" cy="915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7"/>
          <p:cNvSpPr/>
          <p:nvPr/>
        </p:nvSpPr>
        <p:spPr>
          <a:xfrm rot="10800000" flipH="1">
            <a:off x="4553700" y="1243275"/>
            <a:ext cx="4590300" cy="3912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10800000" flipH="1">
            <a:off x="200" y="1243275"/>
            <a:ext cx="4554900" cy="3912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43" name="Google Shape;243;p27"/>
          <p:cNvGrpSpPr/>
          <p:nvPr/>
        </p:nvGrpSpPr>
        <p:grpSpPr>
          <a:xfrm>
            <a:off x="197" y="4883691"/>
            <a:ext cx="8521427" cy="7199"/>
            <a:chOff x="-78" y="5094075"/>
            <a:chExt cx="9144143" cy="64800"/>
          </a:xfrm>
        </p:grpSpPr>
        <p:sp>
          <p:nvSpPr>
            <p:cNvPr id="244" name="Google Shape;244;p27"/>
            <p:cNvSpPr/>
            <p:nvPr/>
          </p:nvSpPr>
          <p:spPr>
            <a:xfrm>
              <a:off x="3047836" y="5094075"/>
              <a:ext cx="3048300" cy="64800"/>
            </a:xfrm>
            <a:prstGeom prst="rect">
              <a:avLst/>
            </a:prstGeom>
            <a:solidFill>
              <a:srgbClr val="1C9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6095765" y="5094075"/>
              <a:ext cx="3048300" cy="64800"/>
            </a:xfrm>
            <a:prstGeom prst="rect">
              <a:avLst/>
            </a:prstGeom>
            <a:solidFill>
              <a:srgbClr val="EBA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-78" y="5094075"/>
              <a:ext cx="3048300" cy="64800"/>
            </a:xfrm>
            <a:prstGeom prst="rect">
              <a:avLst/>
            </a:prstGeom>
            <a:solidFill>
              <a:srgbClr val="286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27"/>
          <p:cNvGrpSpPr/>
          <p:nvPr/>
        </p:nvGrpSpPr>
        <p:grpSpPr>
          <a:xfrm>
            <a:off x="8513150" y="4690918"/>
            <a:ext cx="356700" cy="356700"/>
            <a:chOff x="8513150" y="4690918"/>
            <a:chExt cx="356700" cy="356700"/>
          </a:xfrm>
        </p:grpSpPr>
        <p:sp>
          <p:nvSpPr>
            <p:cNvPr id="248" name="Google Shape;248;p27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9" name="Google Shape;249;p27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0" name="Google Shape;250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54" name="Google Shape;254;p28"/>
          <p:cNvGrpSpPr/>
          <p:nvPr/>
        </p:nvGrpSpPr>
        <p:grpSpPr>
          <a:xfrm>
            <a:off x="197" y="4883691"/>
            <a:ext cx="8521427" cy="7199"/>
            <a:chOff x="-78" y="5094075"/>
            <a:chExt cx="9144143" cy="64800"/>
          </a:xfrm>
        </p:grpSpPr>
        <p:sp>
          <p:nvSpPr>
            <p:cNvPr id="255" name="Google Shape;255;p28"/>
            <p:cNvSpPr/>
            <p:nvPr/>
          </p:nvSpPr>
          <p:spPr>
            <a:xfrm>
              <a:off x="3047836" y="5094075"/>
              <a:ext cx="3048300" cy="64800"/>
            </a:xfrm>
            <a:prstGeom prst="rect">
              <a:avLst/>
            </a:prstGeom>
            <a:solidFill>
              <a:srgbClr val="1C9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6095765" y="5094075"/>
              <a:ext cx="3048300" cy="64800"/>
            </a:xfrm>
            <a:prstGeom prst="rect">
              <a:avLst/>
            </a:prstGeom>
            <a:solidFill>
              <a:srgbClr val="EBA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-78" y="5094075"/>
              <a:ext cx="3048300" cy="64800"/>
            </a:xfrm>
            <a:prstGeom prst="rect">
              <a:avLst/>
            </a:prstGeom>
            <a:solidFill>
              <a:srgbClr val="286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28"/>
          <p:cNvGrpSpPr/>
          <p:nvPr/>
        </p:nvGrpSpPr>
        <p:grpSpPr>
          <a:xfrm>
            <a:off x="8513150" y="4690918"/>
            <a:ext cx="356700" cy="356700"/>
            <a:chOff x="8513150" y="4690918"/>
            <a:chExt cx="356700" cy="356700"/>
          </a:xfrm>
        </p:grpSpPr>
        <p:sp>
          <p:nvSpPr>
            <p:cNvPr id="259" name="Google Shape;259;p28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0" name="Google Shape;260;p2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1" name="Google Shape;261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 3">
  <p:cSld name="BLANK_1_3">
    <p:bg>
      <p:bgPr>
        <a:solidFill>
          <a:srgbClr val="F3F3F3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9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64" name="Google Shape;264;p29"/>
          <p:cNvGrpSpPr/>
          <p:nvPr/>
        </p:nvGrpSpPr>
        <p:grpSpPr>
          <a:xfrm>
            <a:off x="197" y="4883691"/>
            <a:ext cx="8521427" cy="7199"/>
            <a:chOff x="-78" y="5094075"/>
            <a:chExt cx="9144143" cy="64800"/>
          </a:xfrm>
        </p:grpSpPr>
        <p:sp>
          <p:nvSpPr>
            <p:cNvPr id="265" name="Google Shape;265;p29"/>
            <p:cNvSpPr/>
            <p:nvPr/>
          </p:nvSpPr>
          <p:spPr>
            <a:xfrm>
              <a:off x="3047836" y="5094075"/>
              <a:ext cx="3048300" cy="64800"/>
            </a:xfrm>
            <a:prstGeom prst="rect">
              <a:avLst/>
            </a:prstGeom>
            <a:solidFill>
              <a:srgbClr val="1C9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6095765" y="5094075"/>
              <a:ext cx="3048300" cy="64800"/>
            </a:xfrm>
            <a:prstGeom prst="rect">
              <a:avLst/>
            </a:prstGeom>
            <a:solidFill>
              <a:srgbClr val="EBA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-78" y="5094075"/>
              <a:ext cx="3048300" cy="64800"/>
            </a:xfrm>
            <a:prstGeom prst="rect">
              <a:avLst/>
            </a:prstGeom>
            <a:solidFill>
              <a:srgbClr val="286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9"/>
          <p:cNvGrpSpPr/>
          <p:nvPr/>
        </p:nvGrpSpPr>
        <p:grpSpPr>
          <a:xfrm>
            <a:off x="8513150" y="4690918"/>
            <a:ext cx="356700" cy="356700"/>
            <a:chOff x="8513150" y="4690918"/>
            <a:chExt cx="356700" cy="356700"/>
          </a:xfrm>
        </p:grpSpPr>
        <p:sp>
          <p:nvSpPr>
            <p:cNvPr id="269" name="Google Shape;269;p29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0" name="Google Shape;270;p29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1" name="Google Shape;271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 2">
  <p:cSld name="BLANK_1_2">
    <p:bg>
      <p:bgPr>
        <a:solidFill>
          <a:srgbClr val="F3F3F3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0"/>
          <p:cNvSpPr/>
          <p:nvPr/>
        </p:nvSpPr>
        <p:spPr>
          <a:xfrm>
            <a:off x="-9425" y="0"/>
            <a:ext cx="4895700" cy="5163000"/>
          </a:xfrm>
          <a:prstGeom prst="rect">
            <a:avLst/>
          </a:prstGeom>
          <a:solidFill>
            <a:srgbClr val="000000">
              <a:alpha val="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3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6" name="Google Shape;276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4">
  <p:cSld name="TITLE_1_4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0" y="3560876"/>
            <a:ext cx="9143848" cy="1582321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EAA725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 rot="10800000">
            <a:off x="326491" y="-75"/>
            <a:ext cx="724200" cy="1017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AA5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350850" y="321917"/>
            <a:ext cx="675600" cy="675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87" y="388325"/>
            <a:ext cx="542776" cy="54277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ctrTitle"/>
          </p:nvPr>
        </p:nvSpPr>
        <p:spPr>
          <a:xfrm>
            <a:off x="2937425" y="3977075"/>
            <a:ext cx="5895000" cy="93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"/>
          </p:nvPr>
        </p:nvSpPr>
        <p:spPr>
          <a:xfrm>
            <a:off x="311700" y="4120775"/>
            <a:ext cx="1820700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5" name="Google Shape;45;p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1">
  <p:cSld name="TITLE_AND_BODY_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0" name="Google Shape;28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3 1 1">
  <p:cSld name="TITLE_1_4_1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6">
  <p:cSld name="TITLE_1_6"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285" name="Google Shape;285;p3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86" name="Google Shape;286;p33"/>
          <p:cNvGrpSpPr/>
          <p:nvPr/>
        </p:nvGrpSpPr>
        <p:grpSpPr>
          <a:xfrm>
            <a:off x="197" y="4883713"/>
            <a:ext cx="8521427" cy="7199"/>
            <a:chOff x="-78" y="5094075"/>
            <a:chExt cx="9144143" cy="64800"/>
          </a:xfrm>
        </p:grpSpPr>
        <p:sp>
          <p:nvSpPr>
            <p:cNvPr id="287" name="Google Shape;287;p33"/>
            <p:cNvSpPr/>
            <p:nvPr/>
          </p:nvSpPr>
          <p:spPr>
            <a:xfrm>
              <a:off x="3047836" y="5094075"/>
              <a:ext cx="3048300" cy="64800"/>
            </a:xfrm>
            <a:prstGeom prst="rect">
              <a:avLst/>
            </a:prstGeom>
            <a:solidFill>
              <a:srgbClr val="1C9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6095765" y="5094075"/>
              <a:ext cx="3048300" cy="64800"/>
            </a:xfrm>
            <a:prstGeom prst="rect">
              <a:avLst/>
            </a:prstGeom>
            <a:solidFill>
              <a:srgbClr val="EBA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-78" y="5094075"/>
              <a:ext cx="3048300" cy="64800"/>
            </a:xfrm>
            <a:prstGeom prst="rect">
              <a:avLst/>
            </a:prstGeom>
            <a:solidFill>
              <a:srgbClr val="286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3"/>
          <p:cNvGrpSpPr/>
          <p:nvPr/>
        </p:nvGrpSpPr>
        <p:grpSpPr>
          <a:xfrm>
            <a:off x="8513150" y="4690918"/>
            <a:ext cx="356700" cy="356700"/>
            <a:chOff x="8513150" y="4690918"/>
            <a:chExt cx="356700" cy="356700"/>
          </a:xfrm>
        </p:grpSpPr>
        <p:sp>
          <p:nvSpPr>
            <p:cNvPr id="291" name="Google Shape;291;p33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2" name="Google Shape;292;p33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-">
  <p:cSld name="-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 txBox="1">
            <a:spLocks noGrp="1"/>
          </p:cNvSpPr>
          <p:nvPr>
            <p:ph type="title"/>
          </p:nvPr>
        </p:nvSpPr>
        <p:spPr>
          <a:xfrm>
            <a:off x="457319" y="477243"/>
            <a:ext cx="68541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 3">
  <p:cSld name="TITLE_1_1_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5"/>
          <p:cNvSpPr/>
          <p:nvPr/>
        </p:nvSpPr>
        <p:spPr>
          <a:xfrm>
            <a:off x="0" y="16000"/>
            <a:ext cx="9144000" cy="5143500"/>
          </a:xfrm>
          <a:prstGeom prst="rect">
            <a:avLst/>
          </a:prstGeom>
          <a:solidFill>
            <a:srgbClr val="000000">
              <a:alpha val="2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5"/>
          <p:cNvSpPr/>
          <p:nvPr/>
        </p:nvSpPr>
        <p:spPr>
          <a:xfrm>
            <a:off x="75" y="2280470"/>
            <a:ext cx="9143848" cy="2862918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2C678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301" name="Google Shape;301;p35"/>
          <p:cNvSpPr txBox="1">
            <a:spLocks noGrp="1"/>
          </p:cNvSpPr>
          <p:nvPr>
            <p:ph type="ctrTitle"/>
          </p:nvPr>
        </p:nvSpPr>
        <p:spPr>
          <a:xfrm>
            <a:off x="2937425" y="3977075"/>
            <a:ext cx="58950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35"/>
          <p:cNvSpPr txBox="1">
            <a:spLocks noGrp="1"/>
          </p:cNvSpPr>
          <p:nvPr>
            <p:ph type="subTitle" idx="1"/>
          </p:nvPr>
        </p:nvSpPr>
        <p:spPr>
          <a:xfrm>
            <a:off x="311700" y="4120775"/>
            <a:ext cx="18207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3" name="Google Shape;303;p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04" name="Google Shape;304;p35"/>
          <p:cNvSpPr/>
          <p:nvPr/>
        </p:nvSpPr>
        <p:spPr>
          <a:xfrm rot="10800000">
            <a:off x="326491" y="-75"/>
            <a:ext cx="724200" cy="1017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6C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5"/>
          <p:cNvSpPr/>
          <p:nvPr/>
        </p:nvSpPr>
        <p:spPr>
          <a:xfrm>
            <a:off x="363237" y="327725"/>
            <a:ext cx="650700" cy="6507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2E6C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3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50" y="409225"/>
            <a:ext cx="487700" cy="4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150" y="209550"/>
            <a:ext cx="1080076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150" y="209550"/>
            <a:ext cx="1080076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 descr="degradado.png"/>
          <p:cNvPicPr preferRelativeResize="0"/>
          <p:nvPr/>
        </p:nvPicPr>
        <p:blipFill rotWithShape="1">
          <a:blip r:embed="rId4">
            <a:alphaModFix amt="89000"/>
          </a:blip>
          <a:srcRect/>
          <a:stretch/>
        </p:blipFill>
        <p:spPr>
          <a:xfrm flipH="1">
            <a:off x="2228901" y="0"/>
            <a:ext cx="69150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ogo y fondo ">
  <p:cSld name="1_Logo y fondo 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>
            <a:spLocks noGrp="1"/>
          </p:cNvSpPr>
          <p:nvPr>
            <p:ph type="sldNum" idx="12"/>
          </p:nvPr>
        </p:nvSpPr>
        <p:spPr>
          <a:xfrm>
            <a:off x="7025185" y="481503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315" name="Google Shape;315;p3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499" y="185954"/>
            <a:ext cx="938074" cy="51662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/>
          <p:cNvSpPr/>
          <p:nvPr/>
        </p:nvSpPr>
        <p:spPr>
          <a:xfrm>
            <a:off x="-9525" y="-19050"/>
            <a:ext cx="9201300" cy="5162700"/>
          </a:xfrm>
          <a:prstGeom prst="rect">
            <a:avLst/>
          </a:prstGeom>
          <a:solidFill>
            <a:srgbClr val="EAF0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 1 1">
  <p:cSld name="TITLE_1_1_1_1_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/>
          <p:nvPr/>
        </p:nvSpPr>
        <p:spPr>
          <a:xfrm>
            <a:off x="75" y="2463224"/>
            <a:ext cx="9143848" cy="2680400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40404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320" name="Google Shape;320;p38"/>
          <p:cNvSpPr txBox="1">
            <a:spLocks noGrp="1"/>
          </p:cNvSpPr>
          <p:nvPr>
            <p:ph type="ctrTitle"/>
          </p:nvPr>
        </p:nvSpPr>
        <p:spPr>
          <a:xfrm>
            <a:off x="2937425" y="3977075"/>
            <a:ext cx="58950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38"/>
          <p:cNvSpPr txBox="1">
            <a:spLocks noGrp="1"/>
          </p:cNvSpPr>
          <p:nvPr>
            <p:ph type="subTitle" idx="1"/>
          </p:nvPr>
        </p:nvSpPr>
        <p:spPr>
          <a:xfrm>
            <a:off x="311700" y="4120775"/>
            <a:ext cx="18207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22" name="Google Shape;322;p3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23" name="Google Shape;323;p38"/>
          <p:cNvSpPr/>
          <p:nvPr/>
        </p:nvSpPr>
        <p:spPr>
          <a:xfrm rot="10800000">
            <a:off x="326491" y="-75"/>
            <a:ext cx="724200" cy="1017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8"/>
          <p:cNvSpPr/>
          <p:nvPr/>
        </p:nvSpPr>
        <p:spPr>
          <a:xfrm>
            <a:off x="363237" y="327725"/>
            <a:ext cx="650700" cy="6507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3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250" y="356300"/>
            <a:ext cx="572700" cy="50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"/>
            <a:ext cx="914400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8" descr="degradado.png"/>
          <p:cNvPicPr preferRelativeResize="0"/>
          <p:nvPr/>
        </p:nvPicPr>
        <p:blipFill rotWithShape="1">
          <a:blip r:embed="rId5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-9475" y="0"/>
            <a:ext cx="45434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00" y="0"/>
            <a:ext cx="9191605" cy="519112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2 1 1">
  <p:cSld name="TITLE_AND_BODY_2_1_1_2">
    <p:bg>
      <p:bgPr>
        <a:solidFill>
          <a:srgbClr val="F3F3F3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333" name="Google Shape;333;p40"/>
          <p:cNvGrpSpPr/>
          <p:nvPr/>
        </p:nvGrpSpPr>
        <p:grpSpPr>
          <a:xfrm>
            <a:off x="8506402" y="4684169"/>
            <a:ext cx="370200" cy="370200"/>
            <a:chOff x="984327" y="2076194"/>
            <a:chExt cx="370200" cy="370200"/>
          </a:xfrm>
        </p:grpSpPr>
        <p:sp>
          <p:nvSpPr>
            <p:cNvPr id="334" name="Google Shape;334;p40"/>
            <p:cNvSpPr/>
            <p:nvPr/>
          </p:nvSpPr>
          <p:spPr>
            <a:xfrm>
              <a:off x="984327" y="2076194"/>
              <a:ext cx="370200" cy="370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439C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5" name="Google Shape;335;p40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5903" y="2127570"/>
              <a:ext cx="267048" cy="26744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6" name="Google Shape;336;p40"/>
          <p:cNvCxnSpPr/>
          <p:nvPr/>
        </p:nvCxnSpPr>
        <p:spPr>
          <a:xfrm>
            <a:off x="-22600" y="4869275"/>
            <a:ext cx="8529000" cy="0"/>
          </a:xfrm>
          <a:prstGeom prst="straightConnector1">
            <a:avLst/>
          </a:prstGeom>
          <a:noFill/>
          <a:ln w="9525" cap="flat" cmpd="sng">
            <a:solidFill>
              <a:srgbClr val="439C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7" name="Google Shape;337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3">
  <p:cSld name="TITLE_1_3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49;p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0" name="Google Shape;50;p5"/>
          <p:cNvSpPr/>
          <p:nvPr/>
        </p:nvSpPr>
        <p:spPr>
          <a:xfrm>
            <a:off x="0" y="3560876"/>
            <a:ext cx="9143848" cy="1582321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EAA725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 rot="10800000">
            <a:off x="326491" y="-75"/>
            <a:ext cx="724200" cy="1017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AA5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350850" y="321917"/>
            <a:ext cx="675600" cy="675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87" y="388325"/>
            <a:ext cx="542776" cy="54277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ctrTitle"/>
          </p:nvPr>
        </p:nvSpPr>
        <p:spPr>
          <a:xfrm>
            <a:off x="2937425" y="3977075"/>
            <a:ext cx="5895000" cy="93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>
            <a:off x="311700" y="4120775"/>
            <a:ext cx="1820700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>
  <p:cSld name="2_Diapositiva de título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1" descr="Fondo-gri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934" y="1"/>
            <a:ext cx="9155935" cy="515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100" y="262151"/>
            <a:ext cx="942200" cy="5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2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">
  <p:cSld name="Title and Content_1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150" y="209550"/>
            <a:ext cx="1080076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>
  <p:cSld name="BLANK_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 1">
  <p:cSld name="2_Diapositiva de título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5" descr="Fondo-gri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934" y="1"/>
            <a:ext cx="9155935" cy="515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3076" y="262154"/>
            <a:ext cx="1141222" cy="6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 1">
  <p:cSld name="BLANK_1_1">
    <p:bg>
      <p:bgPr>
        <a:solidFill>
          <a:srgbClr val="F3F3F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6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675" y="216950"/>
            <a:ext cx="1011775" cy="4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6"/>
          <p:cNvSpPr/>
          <p:nvPr/>
        </p:nvSpPr>
        <p:spPr>
          <a:xfrm>
            <a:off x="3047836" y="5094075"/>
            <a:ext cx="3048300" cy="64800"/>
          </a:xfrm>
          <a:prstGeom prst="rect">
            <a:avLst/>
          </a:prstGeom>
          <a:solidFill>
            <a:srgbClr val="1168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6"/>
          <p:cNvSpPr/>
          <p:nvPr/>
        </p:nvSpPr>
        <p:spPr>
          <a:xfrm>
            <a:off x="6095765" y="5094075"/>
            <a:ext cx="3048300" cy="64800"/>
          </a:xfrm>
          <a:prstGeom prst="rect">
            <a:avLst/>
          </a:prstGeom>
          <a:solidFill>
            <a:srgbClr val="6ED3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6"/>
          <p:cNvSpPr/>
          <p:nvPr/>
        </p:nvSpPr>
        <p:spPr>
          <a:xfrm>
            <a:off x="-19050" y="5094075"/>
            <a:ext cx="3143400" cy="64800"/>
          </a:xfrm>
          <a:prstGeom prst="rect">
            <a:avLst/>
          </a:prstGeom>
          <a:solidFill>
            <a:srgbClr val="1C9A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6"/>
          <p:cNvSpPr/>
          <p:nvPr/>
        </p:nvSpPr>
        <p:spPr>
          <a:xfrm flipH="1">
            <a:off x="8348244" y="4325676"/>
            <a:ext cx="795900" cy="833100"/>
          </a:xfrm>
          <a:prstGeom prst="flowChartDelay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1" name="Google Shape;361;p4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025" y="4459325"/>
            <a:ext cx="565800" cy="5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998" y="0"/>
            <a:ext cx="1596304" cy="159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3734" y="-219815"/>
            <a:ext cx="1710268" cy="162595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cía 1">
  <p:cSld name="BLANK_5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998" y="0"/>
            <a:ext cx="1596304" cy="159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3734" y="-219815"/>
            <a:ext cx="1710268" cy="162595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7">
  <p:cSld name="TITLE_1_7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373" name="Google Shape;373;p49" descr="Fondo-gris.jp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775" y="249100"/>
            <a:ext cx="1011725" cy="42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2">
  <p:cSld name="TITLE_1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1" name="Google Shape;61;p6"/>
          <p:cNvSpPr/>
          <p:nvPr/>
        </p:nvSpPr>
        <p:spPr>
          <a:xfrm>
            <a:off x="0" y="3560876"/>
            <a:ext cx="9143848" cy="1582321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009877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 rot="10800000">
            <a:off x="326491" y="-75"/>
            <a:ext cx="724200" cy="1017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39C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350850" y="321917"/>
            <a:ext cx="675600" cy="675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84" y="415747"/>
            <a:ext cx="487225" cy="48795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ctrTitle"/>
          </p:nvPr>
        </p:nvSpPr>
        <p:spPr>
          <a:xfrm>
            <a:off x="2937425" y="3977075"/>
            <a:ext cx="5895000" cy="93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subTitle" idx="1"/>
          </p:nvPr>
        </p:nvSpPr>
        <p:spPr>
          <a:xfrm>
            <a:off x="311700" y="4120775"/>
            <a:ext cx="1820700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">
  <p:cSld name="TITLE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75" y="3357400"/>
            <a:ext cx="9143848" cy="1786109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2C678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ctrTitle"/>
          </p:nvPr>
        </p:nvSpPr>
        <p:spPr>
          <a:xfrm>
            <a:off x="2937425" y="3977075"/>
            <a:ext cx="5895000" cy="93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ubTitle" idx="1"/>
          </p:nvPr>
        </p:nvSpPr>
        <p:spPr>
          <a:xfrm>
            <a:off x="311700" y="4120775"/>
            <a:ext cx="1820700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5" name="Google Shape;75;p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" name="Google Shape;76;p7"/>
          <p:cNvSpPr/>
          <p:nvPr/>
        </p:nvSpPr>
        <p:spPr>
          <a:xfrm rot="10800000">
            <a:off x="326491" y="-75"/>
            <a:ext cx="724200" cy="1017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6C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363237" y="327725"/>
            <a:ext cx="650700" cy="6507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2E6C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95" y="327782"/>
            <a:ext cx="650517" cy="650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"/>
          <p:cNvSpPr/>
          <p:nvPr/>
        </p:nvSpPr>
        <p:spPr>
          <a:xfrm rot="5400000">
            <a:off x="-1883254" y="1877553"/>
            <a:ext cx="5143682" cy="1388426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solidFill>
            <a:srgbClr val="5B5E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 rot="10800000">
            <a:off x="326491" y="-75"/>
            <a:ext cx="724200" cy="1017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363237" y="327725"/>
            <a:ext cx="650700" cy="6507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5B5E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2127475" y="978425"/>
            <a:ext cx="624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8"/>
          <p:cNvSpPr txBox="1">
            <a:spLocks noGrp="1"/>
          </p:cNvSpPr>
          <p:nvPr>
            <p:ph type="body" idx="1"/>
          </p:nvPr>
        </p:nvSpPr>
        <p:spPr>
          <a:xfrm>
            <a:off x="2127475" y="1685875"/>
            <a:ext cx="6247500" cy="31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87" name="Google Shape;87;p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12" y="381688"/>
            <a:ext cx="542776" cy="5427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rgbClr val="434343"/>
                </a:solidFill>
              </a:defRPr>
            </a:lvl1pPr>
            <a:lvl2pPr lvl="1">
              <a:buNone/>
              <a:defRPr sz="1300">
                <a:solidFill>
                  <a:srgbClr val="434343"/>
                </a:solidFill>
              </a:defRPr>
            </a:lvl2pPr>
            <a:lvl3pPr lvl="2">
              <a:buNone/>
              <a:defRPr sz="1300">
                <a:solidFill>
                  <a:srgbClr val="434343"/>
                </a:solidFill>
              </a:defRPr>
            </a:lvl3pPr>
            <a:lvl4pPr lvl="3">
              <a:buNone/>
              <a:defRPr sz="1300">
                <a:solidFill>
                  <a:srgbClr val="434343"/>
                </a:solidFill>
              </a:defRPr>
            </a:lvl4pPr>
            <a:lvl5pPr lvl="4">
              <a:buNone/>
              <a:defRPr sz="1300">
                <a:solidFill>
                  <a:srgbClr val="434343"/>
                </a:solidFill>
              </a:defRPr>
            </a:lvl5pPr>
            <a:lvl6pPr lvl="5">
              <a:buNone/>
              <a:defRPr sz="1300">
                <a:solidFill>
                  <a:srgbClr val="434343"/>
                </a:solidFill>
              </a:defRPr>
            </a:lvl6pPr>
            <a:lvl7pPr lvl="6">
              <a:buNone/>
              <a:defRPr sz="1300">
                <a:solidFill>
                  <a:srgbClr val="434343"/>
                </a:solidFill>
              </a:defRPr>
            </a:lvl7pPr>
            <a:lvl8pPr lvl="7">
              <a:buNone/>
              <a:defRPr sz="1300">
                <a:solidFill>
                  <a:srgbClr val="434343"/>
                </a:solidFill>
              </a:defRPr>
            </a:lvl8pPr>
            <a:lvl9pPr lvl="8">
              <a:buNone/>
              <a:defRPr sz="1300">
                <a:solidFill>
                  <a:srgbClr val="43434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2">
  <p:cSld name="TITLE_AND_BODY_2">
    <p:bg>
      <p:bgPr>
        <a:solidFill>
          <a:srgbClr val="F3F3F3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9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91" name="Google Shape;91;p9"/>
          <p:cNvGrpSpPr/>
          <p:nvPr/>
        </p:nvGrpSpPr>
        <p:grpSpPr>
          <a:xfrm>
            <a:off x="197" y="4883691"/>
            <a:ext cx="8521427" cy="7199"/>
            <a:chOff x="-78" y="5094075"/>
            <a:chExt cx="9144143" cy="64800"/>
          </a:xfrm>
        </p:grpSpPr>
        <p:sp>
          <p:nvSpPr>
            <p:cNvPr id="92" name="Google Shape;92;p9"/>
            <p:cNvSpPr/>
            <p:nvPr/>
          </p:nvSpPr>
          <p:spPr>
            <a:xfrm>
              <a:off x="3047836" y="5094075"/>
              <a:ext cx="3048300" cy="64800"/>
            </a:xfrm>
            <a:prstGeom prst="rect">
              <a:avLst/>
            </a:prstGeom>
            <a:solidFill>
              <a:srgbClr val="1C9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6095765" y="5094075"/>
              <a:ext cx="3048300" cy="64800"/>
            </a:xfrm>
            <a:prstGeom prst="rect">
              <a:avLst/>
            </a:prstGeom>
            <a:solidFill>
              <a:srgbClr val="EBA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>
              <a:off x="-78" y="5094075"/>
              <a:ext cx="3048300" cy="64800"/>
            </a:xfrm>
            <a:prstGeom prst="rect">
              <a:avLst/>
            </a:prstGeom>
            <a:solidFill>
              <a:srgbClr val="286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9"/>
          <p:cNvGrpSpPr/>
          <p:nvPr/>
        </p:nvGrpSpPr>
        <p:grpSpPr>
          <a:xfrm>
            <a:off x="8513150" y="4690918"/>
            <a:ext cx="356700" cy="356700"/>
            <a:chOff x="8513150" y="4690918"/>
            <a:chExt cx="356700" cy="356700"/>
          </a:xfrm>
        </p:grpSpPr>
        <p:sp>
          <p:nvSpPr>
            <p:cNvPr id="96" name="Google Shape;96;p9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7" name="Google Shape;97;p9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2 4">
  <p:cSld name="TITLE_AND_BODY_2_4">
    <p:bg>
      <p:bgPr>
        <a:solidFill>
          <a:srgbClr val="EFEFE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0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1" name="Google Shape;101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" name="Google Shape;103;p10"/>
          <p:cNvGrpSpPr/>
          <p:nvPr/>
        </p:nvGrpSpPr>
        <p:grpSpPr>
          <a:xfrm>
            <a:off x="197" y="4883691"/>
            <a:ext cx="8521427" cy="7199"/>
            <a:chOff x="-78" y="5094075"/>
            <a:chExt cx="9144143" cy="64800"/>
          </a:xfrm>
        </p:grpSpPr>
        <p:sp>
          <p:nvSpPr>
            <p:cNvPr id="104" name="Google Shape;104;p10"/>
            <p:cNvSpPr/>
            <p:nvPr/>
          </p:nvSpPr>
          <p:spPr>
            <a:xfrm>
              <a:off x="3047836" y="5094075"/>
              <a:ext cx="3048300" cy="64800"/>
            </a:xfrm>
            <a:prstGeom prst="rect">
              <a:avLst/>
            </a:prstGeom>
            <a:solidFill>
              <a:srgbClr val="1C9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6095765" y="5094075"/>
              <a:ext cx="3048300" cy="64800"/>
            </a:xfrm>
            <a:prstGeom prst="rect">
              <a:avLst/>
            </a:prstGeom>
            <a:solidFill>
              <a:srgbClr val="EBA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-78" y="5094075"/>
              <a:ext cx="3048300" cy="64800"/>
            </a:xfrm>
            <a:prstGeom prst="rect">
              <a:avLst/>
            </a:prstGeom>
            <a:solidFill>
              <a:srgbClr val="286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10"/>
          <p:cNvGrpSpPr/>
          <p:nvPr/>
        </p:nvGrpSpPr>
        <p:grpSpPr>
          <a:xfrm>
            <a:off x="8513150" y="4690918"/>
            <a:ext cx="356700" cy="356700"/>
            <a:chOff x="8513150" y="4690918"/>
            <a:chExt cx="356700" cy="356700"/>
          </a:xfrm>
        </p:grpSpPr>
        <p:sp>
          <p:nvSpPr>
            <p:cNvPr id="108" name="Google Shape;108;p10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9" name="Google Shape;109;p10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" name="Google Shape;110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1">
                <a:solidFill>
                  <a:srgbClr val="008D7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1000" b="1">
                <a:solidFill>
                  <a:srgbClr val="008D7D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1000" b="1">
                <a:solidFill>
                  <a:srgbClr val="008D7D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1000" b="1">
                <a:solidFill>
                  <a:srgbClr val="008D7D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1000" b="1">
                <a:solidFill>
                  <a:srgbClr val="008D7D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1000" b="1">
                <a:solidFill>
                  <a:srgbClr val="008D7D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1000" b="1">
                <a:solidFill>
                  <a:srgbClr val="008D7D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1000" b="1">
                <a:solidFill>
                  <a:srgbClr val="008D7D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1000" b="1">
                <a:solidFill>
                  <a:srgbClr val="008D7D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8.jpeg"/><Relationship Id="rId18" Type="http://schemas.openxmlformats.org/officeDocument/2006/relationships/image" Target="../media/image163.png"/><Relationship Id="rId26" Type="http://schemas.openxmlformats.org/officeDocument/2006/relationships/image" Target="../media/image171.jpeg"/><Relationship Id="rId39" Type="http://schemas.openxmlformats.org/officeDocument/2006/relationships/image" Target="../media/image184.jpeg"/><Relationship Id="rId21" Type="http://schemas.openxmlformats.org/officeDocument/2006/relationships/image" Target="../media/image166.png"/><Relationship Id="rId34" Type="http://schemas.openxmlformats.org/officeDocument/2006/relationships/image" Target="../media/image179.png"/><Relationship Id="rId42" Type="http://schemas.openxmlformats.org/officeDocument/2006/relationships/image" Target="../media/image187.png"/><Relationship Id="rId47" Type="http://schemas.openxmlformats.org/officeDocument/2006/relationships/image" Target="../media/image192.png"/><Relationship Id="rId50" Type="http://schemas.openxmlformats.org/officeDocument/2006/relationships/image" Target="../media/image195.png"/><Relationship Id="rId55" Type="http://schemas.openxmlformats.org/officeDocument/2006/relationships/image" Target="../media/image200.png"/><Relationship Id="rId63" Type="http://schemas.openxmlformats.org/officeDocument/2006/relationships/image" Target="../media/image208.png"/><Relationship Id="rId68" Type="http://schemas.openxmlformats.org/officeDocument/2006/relationships/slide" Target="slide14.xml"/><Relationship Id="rId76" Type="http://schemas.openxmlformats.org/officeDocument/2006/relationships/image" Target="../media/image220.png"/><Relationship Id="rId7" Type="http://schemas.openxmlformats.org/officeDocument/2006/relationships/image" Target="../media/image152.jpeg"/><Relationship Id="rId71" Type="http://schemas.openxmlformats.org/officeDocument/2006/relationships/image" Target="../media/image21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1.png"/><Relationship Id="rId29" Type="http://schemas.openxmlformats.org/officeDocument/2006/relationships/image" Target="../media/image174.png"/><Relationship Id="rId11" Type="http://schemas.openxmlformats.org/officeDocument/2006/relationships/image" Target="../media/image156.png"/><Relationship Id="rId24" Type="http://schemas.openxmlformats.org/officeDocument/2006/relationships/image" Target="../media/image169.png"/><Relationship Id="rId32" Type="http://schemas.openxmlformats.org/officeDocument/2006/relationships/image" Target="../media/image177.png"/><Relationship Id="rId37" Type="http://schemas.openxmlformats.org/officeDocument/2006/relationships/image" Target="../media/image182.jpeg"/><Relationship Id="rId40" Type="http://schemas.openxmlformats.org/officeDocument/2006/relationships/image" Target="../media/image185.png"/><Relationship Id="rId45" Type="http://schemas.openxmlformats.org/officeDocument/2006/relationships/image" Target="../media/image190.png"/><Relationship Id="rId53" Type="http://schemas.openxmlformats.org/officeDocument/2006/relationships/image" Target="../media/image198.png"/><Relationship Id="rId58" Type="http://schemas.openxmlformats.org/officeDocument/2006/relationships/image" Target="../media/image203.png"/><Relationship Id="rId66" Type="http://schemas.openxmlformats.org/officeDocument/2006/relationships/image" Target="../media/image211.png"/><Relationship Id="rId74" Type="http://schemas.openxmlformats.org/officeDocument/2006/relationships/image" Target="../media/image218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23" Type="http://schemas.openxmlformats.org/officeDocument/2006/relationships/image" Target="../media/image168.png"/><Relationship Id="rId28" Type="http://schemas.openxmlformats.org/officeDocument/2006/relationships/image" Target="../media/image173.png"/><Relationship Id="rId36" Type="http://schemas.openxmlformats.org/officeDocument/2006/relationships/image" Target="../media/image181.png"/><Relationship Id="rId49" Type="http://schemas.openxmlformats.org/officeDocument/2006/relationships/image" Target="../media/image194.png"/><Relationship Id="rId57" Type="http://schemas.openxmlformats.org/officeDocument/2006/relationships/image" Target="../media/image202.png"/><Relationship Id="rId61" Type="http://schemas.openxmlformats.org/officeDocument/2006/relationships/image" Target="../media/image206.png"/><Relationship Id="rId10" Type="http://schemas.openxmlformats.org/officeDocument/2006/relationships/image" Target="../media/image155.png"/><Relationship Id="rId19" Type="http://schemas.openxmlformats.org/officeDocument/2006/relationships/image" Target="../media/image164.png"/><Relationship Id="rId31" Type="http://schemas.openxmlformats.org/officeDocument/2006/relationships/image" Target="../media/image176.png"/><Relationship Id="rId44" Type="http://schemas.openxmlformats.org/officeDocument/2006/relationships/image" Target="../media/image189.png"/><Relationship Id="rId52" Type="http://schemas.openxmlformats.org/officeDocument/2006/relationships/image" Target="../media/image197.png"/><Relationship Id="rId60" Type="http://schemas.openxmlformats.org/officeDocument/2006/relationships/image" Target="../media/image205.png"/><Relationship Id="rId65" Type="http://schemas.openxmlformats.org/officeDocument/2006/relationships/image" Target="../media/image210.jpeg"/><Relationship Id="rId73" Type="http://schemas.openxmlformats.org/officeDocument/2006/relationships/image" Target="../media/image217.jpe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Relationship Id="rId27" Type="http://schemas.openxmlformats.org/officeDocument/2006/relationships/image" Target="../media/image172.png"/><Relationship Id="rId30" Type="http://schemas.openxmlformats.org/officeDocument/2006/relationships/image" Target="../media/image175.png"/><Relationship Id="rId35" Type="http://schemas.openxmlformats.org/officeDocument/2006/relationships/image" Target="../media/image180.png"/><Relationship Id="rId43" Type="http://schemas.openxmlformats.org/officeDocument/2006/relationships/image" Target="../media/image188.png"/><Relationship Id="rId48" Type="http://schemas.openxmlformats.org/officeDocument/2006/relationships/image" Target="../media/image193.png"/><Relationship Id="rId56" Type="http://schemas.openxmlformats.org/officeDocument/2006/relationships/image" Target="../media/image201.png"/><Relationship Id="rId64" Type="http://schemas.openxmlformats.org/officeDocument/2006/relationships/image" Target="../media/image209.png"/><Relationship Id="rId69" Type="http://schemas.openxmlformats.org/officeDocument/2006/relationships/image" Target="../media/image213.png"/><Relationship Id="rId8" Type="http://schemas.openxmlformats.org/officeDocument/2006/relationships/image" Target="../media/image153.png"/><Relationship Id="rId51" Type="http://schemas.openxmlformats.org/officeDocument/2006/relationships/image" Target="../media/image196.png"/><Relationship Id="rId72" Type="http://schemas.openxmlformats.org/officeDocument/2006/relationships/image" Target="../media/image216.png"/><Relationship Id="rId3" Type="http://schemas.openxmlformats.org/officeDocument/2006/relationships/image" Target="../media/image148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5" Type="http://schemas.openxmlformats.org/officeDocument/2006/relationships/image" Target="../media/image170.png"/><Relationship Id="rId33" Type="http://schemas.openxmlformats.org/officeDocument/2006/relationships/image" Target="../media/image178.png"/><Relationship Id="rId38" Type="http://schemas.openxmlformats.org/officeDocument/2006/relationships/image" Target="../media/image183.png"/><Relationship Id="rId46" Type="http://schemas.openxmlformats.org/officeDocument/2006/relationships/image" Target="../media/image191.png"/><Relationship Id="rId59" Type="http://schemas.openxmlformats.org/officeDocument/2006/relationships/image" Target="../media/image204.png"/><Relationship Id="rId67" Type="http://schemas.openxmlformats.org/officeDocument/2006/relationships/image" Target="../media/image212.png"/><Relationship Id="rId20" Type="http://schemas.openxmlformats.org/officeDocument/2006/relationships/image" Target="../media/image165.png"/><Relationship Id="rId41" Type="http://schemas.openxmlformats.org/officeDocument/2006/relationships/image" Target="../media/image186.png"/><Relationship Id="rId54" Type="http://schemas.openxmlformats.org/officeDocument/2006/relationships/image" Target="../media/image199.png"/><Relationship Id="rId62" Type="http://schemas.openxmlformats.org/officeDocument/2006/relationships/image" Target="../media/image207.png"/><Relationship Id="rId70" Type="http://schemas.openxmlformats.org/officeDocument/2006/relationships/image" Target="../media/image214.png"/><Relationship Id="rId75" Type="http://schemas.openxmlformats.org/officeDocument/2006/relationships/image" Target="../media/image21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5" Type="http://schemas.openxmlformats.org/officeDocument/2006/relationships/image" Target="../media/image228.png"/><Relationship Id="rId10" Type="http://schemas.openxmlformats.org/officeDocument/2006/relationships/image" Target="../media/image233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QcVIfzCHoxqm1EkufT5YERp-B3GE1DDP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9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5.png"/><Relationship Id="rId4" Type="http://schemas.openxmlformats.org/officeDocument/2006/relationships/image" Target="../media/image2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image" Target="../media/image1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png"/><Relationship Id="rId18" Type="http://schemas.openxmlformats.org/officeDocument/2006/relationships/image" Target="../media/image256.png"/><Relationship Id="rId26" Type="http://schemas.openxmlformats.org/officeDocument/2006/relationships/image" Target="../media/image264.png"/><Relationship Id="rId3" Type="http://schemas.openxmlformats.org/officeDocument/2006/relationships/image" Target="../media/image241.png"/><Relationship Id="rId21" Type="http://schemas.openxmlformats.org/officeDocument/2006/relationships/image" Target="../media/image259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17" Type="http://schemas.openxmlformats.org/officeDocument/2006/relationships/image" Target="../media/image255.png"/><Relationship Id="rId25" Type="http://schemas.openxmlformats.org/officeDocument/2006/relationships/image" Target="../media/image26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54.png"/><Relationship Id="rId20" Type="http://schemas.openxmlformats.org/officeDocument/2006/relationships/image" Target="../media/image25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24" Type="http://schemas.openxmlformats.org/officeDocument/2006/relationships/image" Target="../media/image262.png"/><Relationship Id="rId5" Type="http://schemas.openxmlformats.org/officeDocument/2006/relationships/image" Target="../media/image243.png"/><Relationship Id="rId15" Type="http://schemas.openxmlformats.org/officeDocument/2006/relationships/image" Target="../media/image253.png"/><Relationship Id="rId23" Type="http://schemas.openxmlformats.org/officeDocument/2006/relationships/image" Target="../media/image261.png"/><Relationship Id="rId28" Type="http://schemas.openxmlformats.org/officeDocument/2006/relationships/image" Target="../media/image266.png"/><Relationship Id="rId10" Type="http://schemas.openxmlformats.org/officeDocument/2006/relationships/image" Target="../media/image248.png"/><Relationship Id="rId19" Type="http://schemas.openxmlformats.org/officeDocument/2006/relationships/image" Target="../media/image257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Relationship Id="rId14" Type="http://schemas.openxmlformats.org/officeDocument/2006/relationships/image" Target="../media/image252.png"/><Relationship Id="rId22" Type="http://schemas.openxmlformats.org/officeDocument/2006/relationships/image" Target="../media/image260.png"/><Relationship Id="rId27" Type="http://schemas.openxmlformats.org/officeDocument/2006/relationships/image" Target="../media/image2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3.png"/><Relationship Id="rId10" Type="http://schemas.openxmlformats.org/officeDocument/2006/relationships/image" Target="../media/image59.png"/><Relationship Id="rId19" Type="http://schemas.openxmlformats.org/officeDocument/2006/relationships/image" Target="../media/image67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/>
          <p:nvPr/>
        </p:nvSpPr>
        <p:spPr>
          <a:xfrm>
            <a:off x="4809450" y="2369400"/>
            <a:ext cx="54396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3696" dirty="0">
                <a:solidFill>
                  <a:srgbClr val="085631"/>
                </a:solidFill>
                <a:latin typeface="Poppins Black"/>
                <a:ea typeface="Poppins Black"/>
                <a:cs typeface="Poppins Black"/>
                <a:sym typeface="Poppins Black"/>
              </a:rPr>
              <a:t>Sostenibilidad</a:t>
            </a:r>
            <a:endParaRPr sz="3696" dirty="0">
              <a:solidFill>
                <a:srgbClr val="08563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3700" dirty="0" smtClean="0">
                <a:solidFill>
                  <a:srgbClr val="085631"/>
                </a:solidFill>
                <a:latin typeface="Poppins Black"/>
                <a:ea typeface="Poppins Black"/>
                <a:cs typeface="Poppins Black"/>
                <a:sym typeface="Poppins Black"/>
              </a:rPr>
              <a:t>Y Empresa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2696" dirty="0" smtClean="0">
                <a:solidFill>
                  <a:srgbClr val="085631"/>
                </a:solidFill>
                <a:latin typeface="Poppins Black"/>
                <a:ea typeface="Poppins Black"/>
                <a:cs typeface="Poppins Black"/>
                <a:sym typeface="Poppins Black"/>
              </a:rPr>
              <a:t> </a:t>
            </a:r>
            <a:r>
              <a:rPr lang="es-CO" dirty="0">
                <a:solidFill>
                  <a:srgbClr val="085631"/>
                </a:solidFill>
                <a:latin typeface="Poppins Black"/>
                <a:ea typeface="Poppins Black"/>
                <a:cs typeface="Poppins Black"/>
                <a:sym typeface="Poppins Black"/>
              </a:rPr>
              <a:t>Grupo </a:t>
            </a:r>
            <a:r>
              <a:rPr lang="es-CO" dirty="0" err="1" smtClean="0">
                <a:solidFill>
                  <a:srgbClr val="085631"/>
                </a:solidFill>
                <a:latin typeface="Poppins Black"/>
                <a:ea typeface="Poppins Black"/>
                <a:cs typeface="Poppins Black"/>
                <a:sym typeface="Poppins Black"/>
              </a:rPr>
              <a:t>Nutresa</a:t>
            </a:r>
            <a:r>
              <a:rPr lang="es-CO" dirty="0" smtClean="0">
                <a:solidFill>
                  <a:srgbClr val="085631"/>
                </a:solidFill>
                <a:latin typeface="Poppins Black"/>
                <a:ea typeface="Poppins Black"/>
                <a:cs typeface="Poppins Black"/>
                <a:sym typeface="Poppins Black"/>
              </a:rPr>
              <a:t> S.A.</a:t>
            </a:r>
            <a:endParaRPr sz="2400" dirty="0">
              <a:solidFill>
                <a:srgbClr val="08563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endParaRPr sz="1596" dirty="0">
              <a:solidFill>
                <a:srgbClr val="08563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381" name="Google Shape;381;p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300" y="0"/>
            <a:ext cx="2430876" cy="24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300" y="2038350"/>
            <a:ext cx="2430874" cy="13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69302" cy="135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0841"/>
            <a:ext cx="1869291" cy="211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0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66603"/>
            <a:ext cx="2675799" cy="177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0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5800" y="3366600"/>
            <a:ext cx="1624379" cy="177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0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88" name="Google Shape;388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9"/>
          <p:cNvSpPr txBox="1"/>
          <p:nvPr/>
        </p:nvSpPr>
        <p:spPr>
          <a:xfrm>
            <a:off x="419950" y="503000"/>
            <a:ext cx="44343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1800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Matriz de materialidad</a:t>
            </a:r>
            <a:endParaRPr sz="1800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1800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corporativa</a:t>
            </a:r>
            <a:r>
              <a:rPr lang="es-CO" sz="1800" i="0" u="none" strike="noStrike" cap="none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 </a:t>
            </a:r>
            <a:endParaRPr sz="1800" i="0" u="none" strike="noStrike" cap="none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endParaRPr sz="1200" i="0" u="none" strike="noStrike" cap="none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652" name="Google Shape;652;p5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641" y="1659874"/>
            <a:ext cx="184439" cy="18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5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902" y="1396217"/>
            <a:ext cx="189918" cy="19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5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190" y="1657816"/>
            <a:ext cx="188092" cy="18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728" y="1905243"/>
            <a:ext cx="186266" cy="18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9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364" y="1394159"/>
            <a:ext cx="191744" cy="193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59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190" y="1903186"/>
            <a:ext cx="188092" cy="190213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59"/>
          <p:cNvSpPr txBox="1"/>
          <p:nvPr/>
        </p:nvSpPr>
        <p:spPr>
          <a:xfrm>
            <a:off x="6212341" y="1408571"/>
            <a:ext cx="9111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Nutrición y vida saludable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9" name="Google Shape;659;p59"/>
          <p:cNvSpPr txBox="1"/>
          <p:nvPr/>
        </p:nvSpPr>
        <p:spPr>
          <a:xfrm>
            <a:off x="6212348" y="1659975"/>
            <a:ext cx="811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Gestión e inclusión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del talento humano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0" name="Google Shape;660;p59"/>
          <p:cNvSpPr txBox="1"/>
          <p:nvPr/>
        </p:nvSpPr>
        <p:spPr>
          <a:xfrm>
            <a:off x="6212341" y="1908511"/>
            <a:ext cx="995400" cy="2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Desarrollo territorial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e inclusión social 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1" name="Google Shape;661;p59"/>
          <p:cNvSpPr txBox="1"/>
          <p:nvPr/>
        </p:nvSpPr>
        <p:spPr>
          <a:xfrm>
            <a:off x="7399155" y="1417230"/>
            <a:ext cx="1264500" cy="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Trazabilidad, calidad y seguridad de los productos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2" name="Google Shape;662;p59"/>
          <p:cNvSpPr txBox="1"/>
          <p:nvPr/>
        </p:nvSpPr>
        <p:spPr>
          <a:xfrm>
            <a:off x="7399155" y="1714576"/>
            <a:ext cx="963600" cy="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Seguridad alimentaria              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3" name="Google Shape;663;p59"/>
          <p:cNvSpPr txBox="1"/>
          <p:nvPr/>
        </p:nvSpPr>
        <p:spPr>
          <a:xfrm>
            <a:off x="7399155" y="1960974"/>
            <a:ext cx="608400" cy="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Innovación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64" name="Google Shape;664;p59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418" y="3199244"/>
            <a:ext cx="180884" cy="18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59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418" y="2710581"/>
            <a:ext cx="180884" cy="18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59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906" y="2924951"/>
            <a:ext cx="187909" cy="18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9"/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916" y="2927915"/>
            <a:ext cx="182641" cy="1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9"/>
          <p:cNvPicPr preferRelativeResize="0"/>
          <p:nvPr/>
        </p:nvPicPr>
        <p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794" y="3200232"/>
            <a:ext cx="180884" cy="17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59"/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794" y="2712398"/>
            <a:ext cx="180884" cy="182641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9"/>
          <p:cNvSpPr txBox="1"/>
          <p:nvPr/>
        </p:nvSpPr>
        <p:spPr>
          <a:xfrm>
            <a:off x="6212348" y="2701150"/>
            <a:ext cx="8844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Emisiones y mitigación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del cambio climático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1" name="Google Shape;671;p59"/>
          <p:cNvSpPr txBox="1"/>
          <p:nvPr/>
        </p:nvSpPr>
        <p:spPr>
          <a:xfrm>
            <a:off x="6212341" y="2926837"/>
            <a:ext cx="1023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Adaptación al cambio climático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2" name="Google Shape;672;p59"/>
          <p:cNvSpPr txBox="1"/>
          <p:nvPr/>
        </p:nvSpPr>
        <p:spPr>
          <a:xfrm>
            <a:off x="6212349" y="3199325"/>
            <a:ext cx="945900" cy="2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Biodiversidad y servicios ecosistémicos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3" name="Google Shape;673;p59"/>
          <p:cNvSpPr txBox="1"/>
          <p:nvPr/>
        </p:nvSpPr>
        <p:spPr>
          <a:xfrm>
            <a:off x="7399155" y="2702169"/>
            <a:ext cx="719100" cy="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Circularidad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4" name="Google Shape;674;p59"/>
          <p:cNvSpPr txBox="1"/>
          <p:nvPr/>
        </p:nvSpPr>
        <p:spPr>
          <a:xfrm>
            <a:off x="7399155" y="2926751"/>
            <a:ext cx="860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Pérdida y desperdicio de alimentos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5" name="Google Shape;675;p59"/>
          <p:cNvSpPr txBox="1"/>
          <p:nvPr/>
        </p:nvSpPr>
        <p:spPr>
          <a:xfrm>
            <a:off x="7399155" y="3234983"/>
            <a:ext cx="1116300" cy="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Manejo del recurso hídrico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76" name="Google Shape;676;p59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3641" y="4279653"/>
            <a:ext cx="184439" cy="18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59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0902" y="3974769"/>
            <a:ext cx="189918" cy="19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59"/>
          <p:cNvPicPr preferRelativeResize="0"/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190" y="4196371"/>
            <a:ext cx="188092" cy="18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59"/>
          <p:cNvPicPr preferRelativeResize="0"/>
          <p:nvPr/>
        </p:nvPicPr>
        <p:blipFill rotWithShape="1"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728" y="4502165"/>
            <a:ext cx="186266" cy="18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9"/>
          <p:cNvPicPr preferRelativeResize="0"/>
          <p:nvPr/>
        </p:nvPicPr>
        <p:blipFill rotWithShape="1"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364" y="3963571"/>
            <a:ext cx="191744" cy="193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9"/>
          <p:cNvPicPr preferRelativeResize="0"/>
          <p:nvPr/>
        </p:nvPicPr>
        <p:blipFill rotWithShape="1"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190" y="4474697"/>
            <a:ext cx="188092" cy="19021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59"/>
          <p:cNvSpPr txBox="1"/>
          <p:nvPr/>
        </p:nvSpPr>
        <p:spPr>
          <a:xfrm>
            <a:off x="6212341" y="3964955"/>
            <a:ext cx="8844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Integridad y gobierno corporativo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3" name="Google Shape;683;p59"/>
          <p:cNvSpPr txBox="1"/>
          <p:nvPr/>
        </p:nvSpPr>
        <p:spPr>
          <a:xfrm>
            <a:off x="6212341" y="4203556"/>
            <a:ext cx="8331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Crecimiento rentable en los mercados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4" name="Google Shape;684;p59"/>
          <p:cNvSpPr txBox="1"/>
          <p:nvPr/>
        </p:nvSpPr>
        <p:spPr>
          <a:xfrm>
            <a:off x="6212341" y="4496307"/>
            <a:ext cx="833100" cy="2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Marketing y ventas responsables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5" name="Google Shape;685;p59"/>
          <p:cNvSpPr txBox="1"/>
          <p:nvPr/>
        </p:nvSpPr>
        <p:spPr>
          <a:xfrm>
            <a:off x="7399155" y="3971613"/>
            <a:ext cx="788100" cy="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Entorno económico y sociopolítico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6" name="Google Shape;686;p59"/>
          <p:cNvSpPr txBox="1"/>
          <p:nvPr/>
        </p:nvSpPr>
        <p:spPr>
          <a:xfrm>
            <a:off x="7399155" y="4290810"/>
            <a:ext cx="12378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Disponibilidad y volatilidad de las materias primas e insumos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7" name="Google Shape;687;p59"/>
          <p:cNvSpPr txBox="1"/>
          <p:nvPr/>
        </p:nvSpPr>
        <p:spPr>
          <a:xfrm>
            <a:off x="7399155" y="4578360"/>
            <a:ext cx="963600" cy="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latin typeface="Poppins"/>
                <a:ea typeface="Poppins"/>
                <a:cs typeface="Poppins"/>
                <a:sym typeface="Poppins"/>
              </a:rPr>
              <a:t>Transformación digital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88" name="Google Shape;688;p59"/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00" y="953502"/>
            <a:ext cx="5527977" cy="34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9"/>
          <p:cNvSpPr/>
          <p:nvPr/>
        </p:nvSpPr>
        <p:spPr>
          <a:xfrm>
            <a:off x="5996925" y="895500"/>
            <a:ext cx="2096130" cy="338359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2C67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90" name="Google Shape;690;p59"/>
          <p:cNvSpPr txBox="1"/>
          <p:nvPr/>
        </p:nvSpPr>
        <p:spPr>
          <a:xfrm>
            <a:off x="6219088" y="854075"/>
            <a:ext cx="16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Cooperando con las personas, los aliados y la sociedad </a:t>
            </a:r>
            <a:endParaRPr sz="1500"/>
          </a:p>
        </p:txBody>
      </p:sp>
      <p:pic>
        <p:nvPicPr>
          <p:cNvPr id="691" name="Google Shape;691;p59"/>
          <p:cNvPicPr preferRelativeResize="0"/>
          <p:nvPr/>
        </p:nvPicPr>
        <p:blipFill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263" y="891175"/>
            <a:ext cx="338350" cy="3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9"/>
          <p:cNvSpPr/>
          <p:nvPr/>
        </p:nvSpPr>
        <p:spPr>
          <a:xfrm>
            <a:off x="6091125" y="2242963"/>
            <a:ext cx="2096130" cy="338359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2299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93" name="Google Shape;693;p59"/>
          <p:cNvSpPr txBox="1"/>
          <p:nvPr/>
        </p:nvSpPr>
        <p:spPr>
          <a:xfrm>
            <a:off x="6411100" y="2270163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Preservando el planeta</a:t>
            </a:r>
            <a:endParaRPr/>
          </a:p>
        </p:txBody>
      </p:sp>
      <p:pic>
        <p:nvPicPr>
          <p:cNvPr id="694" name="Google Shape;694;p59"/>
          <p:cNvPicPr preferRelativeResize="0"/>
          <p:nvPr/>
        </p:nvPicPr>
        <p:blipFill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798" y="2237349"/>
            <a:ext cx="338350" cy="3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59"/>
          <p:cNvSpPr/>
          <p:nvPr/>
        </p:nvSpPr>
        <p:spPr>
          <a:xfrm>
            <a:off x="6130363" y="3512100"/>
            <a:ext cx="2096130" cy="338359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EBA8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696" name="Google Shape;696;p59"/>
          <p:cNvPicPr preferRelativeResize="0"/>
          <p:nvPr/>
        </p:nvPicPr>
        <p:blipFill rotWithShape="1"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376" y="3503350"/>
            <a:ext cx="366900" cy="3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59"/>
          <p:cNvSpPr txBox="1"/>
          <p:nvPr/>
        </p:nvSpPr>
        <p:spPr>
          <a:xfrm>
            <a:off x="6364600" y="3487075"/>
            <a:ext cx="180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Inspirando el desarrollo, </a:t>
            </a:r>
            <a:endParaRPr sz="7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el crecimiento y la innovación</a:t>
            </a:r>
            <a:endParaRPr/>
          </a:p>
        </p:txBody>
      </p:sp>
      <p:sp>
        <p:nvSpPr>
          <p:cNvPr id="698" name="Google Shape;698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60"/>
          <p:cNvGrpSpPr/>
          <p:nvPr/>
        </p:nvGrpSpPr>
        <p:grpSpPr>
          <a:xfrm>
            <a:off x="599385" y="1330562"/>
            <a:ext cx="532140" cy="1512663"/>
            <a:chOff x="599385" y="1178162"/>
            <a:chExt cx="532140" cy="1512663"/>
          </a:xfrm>
        </p:grpSpPr>
        <p:sp>
          <p:nvSpPr>
            <p:cNvPr id="704" name="Google Shape;704;p60"/>
            <p:cNvSpPr/>
            <p:nvPr/>
          </p:nvSpPr>
          <p:spPr>
            <a:xfrm rot="-5400000">
              <a:off x="612320" y="1178199"/>
              <a:ext cx="505800" cy="531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286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60"/>
            <p:cNvSpPr/>
            <p:nvPr/>
          </p:nvSpPr>
          <p:spPr>
            <a:xfrm rot="5400000" flipH="1">
              <a:off x="612285" y="1178199"/>
              <a:ext cx="505800" cy="531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286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6" name="Google Shape;706;p60"/>
            <p:cNvCxnSpPr/>
            <p:nvPr/>
          </p:nvCxnSpPr>
          <p:spPr>
            <a:xfrm rot="10800000">
              <a:off x="1131525" y="1438625"/>
              <a:ext cx="0" cy="1252200"/>
            </a:xfrm>
            <a:prstGeom prst="straightConnector1">
              <a:avLst/>
            </a:prstGeom>
            <a:noFill/>
            <a:ln w="9525" cap="flat" cmpd="sng">
              <a:solidFill>
                <a:srgbClr val="28688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07" name="Google Shape;707;p60"/>
            <p:cNvSpPr/>
            <p:nvPr/>
          </p:nvSpPr>
          <p:spPr>
            <a:xfrm rot="10800000">
              <a:off x="599459" y="1178162"/>
              <a:ext cx="505800" cy="531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286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60"/>
          <p:cNvGrpSpPr/>
          <p:nvPr/>
        </p:nvGrpSpPr>
        <p:grpSpPr>
          <a:xfrm>
            <a:off x="3286010" y="1330562"/>
            <a:ext cx="532140" cy="1512663"/>
            <a:chOff x="599385" y="1178162"/>
            <a:chExt cx="532140" cy="1512663"/>
          </a:xfrm>
        </p:grpSpPr>
        <p:sp>
          <p:nvSpPr>
            <p:cNvPr id="709" name="Google Shape;709;p60"/>
            <p:cNvSpPr/>
            <p:nvPr/>
          </p:nvSpPr>
          <p:spPr>
            <a:xfrm rot="-5400000">
              <a:off x="612320" y="1178199"/>
              <a:ext cx="505800" cy="531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2299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60"/>
            <p:cNvSpPr/>
            <p:nvPr/>
          </p:nvSpPr>
          <p:spPr>
            <a:xfrm rot="5400000" flipH="1">
              <a:off x="612285" y="1178199"/>
              <a:ext cx="505800" cy="531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2299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11" name="Google Shape;711;p60"/>
            <p:cNvCxnSpPr/>
            <p:nvPr/>
          </p:nvCxnSpPr>
          <p:spPr>
            <a:xfrm rot="10800000">
              <a:off x="1131525" y="1438625"/>
              <a:ext cx="0" cy="1252200"/>
            </a:xfrm>
            <a:prstGeom prst="straightConnector1">
              <a:avLst/>
            </a:prstGeom>
            <a:noFill/>
            <a:ln w="9525" cap="flat" cmpd="sng">
              <a:solidFill>
                <a:srgbClr val="22997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12" name="Google Shape;712;p60"/>
            <p:cNvSpPr/>
            <p:nvPr/>
          </p:nvSpPr>
          <p:spPr>
            <a:xfrm rot="10800000">
              <a:off x="599459" y="1178162"/>
              <a:ext cx="505800" cy="531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2299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3" name="Google Shape;713;p60"/>
          <p:cNvGrpSpPr/>
          <p:nvPr/>
        </p:nvGrpSpPr>
        <p:grpSpPr>
          <a:xfrm>
            <a:off x="5889610" y="1330562"/>
            <a:ext cx="532140" cy="1512663"/>
            <a:chOff x="599385" y="1178162"/>
            <a:chExt cx="532140" cy="1512663"/>
          </a:xfrm>
        </p:grpSpPr>
        <p:sp>
          <p:nvSpPr>
            <p:cNvPr id="714" name="Google Shape;714;p60"/>
            <p:cNvSpPr/>
            <p:nvPr/>
          </p:nvSpPr>
          <p:spPr>
            <a:xfrm rot="-5400000">
              <a:off x="612320" y="1178199"/>
              <a:ext cx="505800" cy="531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EBA8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60"/>
            <p:cNvSpPr/>
            <p:nvPr/>
          </p:nvSpPr>
          <p:spPr>
            <a:xfrm rot="5400000" flipH="1">
              <a:off x="612285" y="1178199"/>
              <a:ext cx="505800" cy="531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EBA8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16" name="Google Shape;716;p60"/>
            <p:cNvCxnSpPr/>
            <p:nvPr/>
          </p:nvCxnSpPr>
          <p:spPr>
            <a:xfrm rot="10800000">
              <a:off x="1131525" y="1438625"/>
              <a:ext cx="0" cy="1252200"/>
            </a:xfrm>
            <a:prstGeom prst="straightConnector1">
              <a:avLst/>
            </a:prstGeom>
            <a:noFill/>
            <a:ln w="9525" cap="flat" cmpd="sng">
              <a:solidFill>
                <a:srgbClr val="EBA82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17" name="Google Shape;717;p60"/>
            <p:cNvSpPr/>
            <p:nvPr/>
          </p:nvSpPr>
          <p:spPr>
            <a:xfrm rot="10800000">
              <a:off x="599459" y="1178162"/>
              <a:ext cx="505800" cy="531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EBA8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60"/>
          <p:cNvSpPr txBox="1"/>
          <p:nvPr/>
        </p:nvSpPr>
        <p:spPr>
          <a:xfrm>
            <a:off x="6498426" y="1448175"/>
            <a:ext cx="1830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1">
                <a:solidFill>
                  <a:srgbClr val="EBA820"/>
                </a:solidFill>
                <a:latin typeface="Poppins"/>
                <a:ea typeface="Poppins"/>
                <a:cs typeface="Poppins"/>
                <a:sym typeface="Poppins"/>
              </a:rPr>
              <a:t>Inspirando el desarrollo, </a:t>
            </a:r>
            <a:endParaRPr sz="900" b="1">
              <a:solidFill>
                <a:srgbClr val="EBA82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1">
                <a:solidFill>
                  <a:srgbClr val="EBA820"/>
                </a:solidFill>
                <a:latin typeface="Poppins"/>
                <a:ea typeface="Poppins"/>
                <a:cs typeface="Poppins"/>
                <a:sym typeface="Poppins"/>
              </a:rPr>
              <a:t>el crecimiento y la innovación</a:t>
            </a:r>
            <a:endParaRPr sz="900" b="1" i="0" u="none" strike="noStrike" cap="none">
              <a:solidFill>
                <a:srgbClr val="EBA8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9" name="Google Shape;719;p60"/>
          <p:cNvSpPr txBox="1"/>
          <p:nvPr/>
        </p:nvSpPr>
        <p:spPr>
          <a:xfrm>
            <a:off x="1030650" y="4564913"/>
            <a:ext cx="7426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rgbClr val="1B5630"/>
                </a:solidFill>
                <a:latin typeface="Poppins Black"/>
                <a:ea typeface="Poppins Black"/>
                <a:cs typeface="Poppins Black"/>
                <a:sym typeface="Poppins Black"/>
              </a:rPr>
              <a:t>QUE NOS HABILITAN E IMPULSAN A CUMPLIR NUESTRO PROPÓSITO SUPERIOR</a:t>
            </a:r>
            <a:endParaRPr sz="800" b="0" i="0" u="none" strike="noStrike" cap="none">
              <a:solidFill>
                <a:srgbClr val="1B5630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grpSp>
        <p:nvGrpSpPr>
          <p:cNvPr id="720" name="Google Shape;720;p60"/>
          <p:cNvGrpSpPr/>
          <p:nvPr/>
        </p:nvGrpSpPr>
        <p:grpSpPr>
          <a:xfrm>
            <a:off x="2178519" y="902975"/>
            <a:ext cx="4786961" cy="288000"/>
            <a:chOff x="2119444" y="902975"/>
            <a:chExt cx="4786961" cy="288000"/>
          </a:xfrm>
        </p:grpSpPr>
        <p:grpSp>
          <p:nvGrpSpPr>
            <p:cNvPr id="721" name="Google Shape;721;p60"/>
            <p:cNvGrpSpPr/>
            <p:nvPr/>
          </p:nvGrpSpPr>
          <p:grpSpPr>
            <a:xfrm>
              <a:off x="2119444" y="902975"/>
              <a:ext cx="4786961" cy="288000"/>
              <a:chOff x="2119350" y="902975"/>
              <a:chExt cx="4786961" cy="288000"/>
            </a:xfrm>
          </p:grpSpPr>
          <p:sp>
            <p:nvSpPr>
              <p:cNvPr id="722" name="Google Shape;722;p60"/>
              <p:cNvSpPr/>
              <p:nvPr/>
            </p:nvSpPr>
            <p:spPr>
              <a:xfrm>
                <a:off x="4900199" y="902987"/>
                <a:ext cx="2006112" cy="287963"/>
              </a:xfrm>
              <a:custGeom>
                <a:avLst/>
                <a:gdLst/>
                <a:ahLst/>
                <a:cxnLst/>
                <a:rect l="l" t="t" r="r" b="b"/>
                <a:pathLst>
                  <a:path w="285771" h="36256" extrusionOk="0">
                    <a:moveTo>
                      <a:pt x="18230" y="0"/>
                    </a:moveTo>
                    <a:lnTo>
                      <a:pt x="18046" y="41"/>
                    </a:lnTo>
                    <a:lnTo>
                      <a:pt x="17862" y="61"/>
                    </a:lnTo>
                    <a:lnTo>
                      <a:pt x="16962" y="143"/>
                    </a:lnTo>
                    <a:lnTo>
                      <a:pt x="15202" y="389"/>
                    </a:lnTo>
                    <a:lnTo>
                      <a:pt x="13442" y="777"/>
                    </a:lnTo>
                    <a:lnTo>
                      <a:pt x="11744" y="1309"/>
                    </a:lnTo>
                    <a:lnTo>
                      <a:pt x="10885" y="1637"/>
                    </a:lnTo>
                    <a:lnTo>
                      <a:pt x="10067" y="1985"/>
                    </a:lnTo>
                    <a:lnTo>
                      <a:pt x="8512" y="2762"/>
                    </a:lnTo>
                    <a:lnTo>
                      <a:pt x="7018" y="3703"/>
                    </a:lnTo>
                    <a:lnTo>
                      <a:pt x="5627" y="4788"/>
                    </a:lnTo>
                    <a:lnTo>
                      <a:pt x="4992" y="5381"/>
                    </a:lnTo>
                    <a:lnTo>
                      <a:pt x="4379" y="5995"/>
                    </a:lnTo>
                    <a:lnTo>
                      <a:pt x="3294" y="7304"/>
                    </a:lnTo>
                    <a:lnTo>
                      <a:pt x="2353" y="8696"/>
                    </a:lnTo>
                    <a:lnTo>
                      <a:pt x="1575" y="10210"/>
                    </a:lnTo>
                    <a:lnTo>
                      <a:pt x="1248" y="11008"/>
                    </a:lnTo>
                    <a:lnTo>
                      <a:pt x="1023" y="11621"/>
                    </a:lnTo>
                    <a:lnTo>
                      <a:pt x="655" y="12829"/>
                    </a:lnTo>
                    <a:lnTo>
                      <a:pt x="266" y="14711"/>
                    </a:lnTo>
                    <a:lnTo>
                      <a:pt x="143" y="15979"/>
                    </a:lnTo>
                    <a:lnTo>
                      <a:pt x="123" y="16511"/>
                    </a:lnTo>
                    <a:lnTo>
                      <a:pt x="0" y="17023"/>
                    </a:lnTo>
                    <a:lnTo>
                      <a:pt x="0" y="17944"/>
                    </a:lnTo>
                    <a:lnTo>
                      <a:pt x="123" y="18496"/>
                    </a:lnTo>
                    <a:lnTo>
                      <a:pt x="164" y="19069"/>
                    </a:lnTo>
                    <a:lnTo>
                      <a:pt x="286" y="20297"/>
                    </a:lnTo>
                    <a:lnTo>
                      <a:pt x="777" y="22670"/>
                    </a:lnTo>
                    <a:lnTo>
                      <a:pt x="1575" y="24921"/>
                    </a:lnTo>
                    <a:lnTo>
                      <a:pt x="2680" y="27069"/>
                    </a:lnTo>
                    <a:lnTo>
                      <a:pt x="3376" y="28112"/>
                    </a:lnTo>
                    <a:lnTo>
                      <a:pt x="3785" y="28665"/>
                    </a:lnTo>
                    <a:lnTo>
                      <a:pt x="4624" y="29688"/>
                    </a:lnTo>
                    <a:lnTo>
                      <a:pt x="5545" y="30649"/>
                    </a:lnTo>
                    <a:lnTo>
                      <a:pt x="6527" y="31550"/>
                    </a:lnTo>
                    <a:lnTo>
                      <a:pt x="8102" y="32736"/>
                    </a:lnTo>
                    <a:lnTo>
                      <a:pt x="10394" y="34066"/>
                    </a:lnTo>
                    <a:lnTo>
                      <a:pt x="11642" y="34619"/>
                    </a:lnTo>
                    <a:lnTo>
                      <a:pt x="12931" y="35110"/>
                    </a:lnTo>
                    <a:lnTo>
                      <a:pt x="15550" y="35805"/>
                    </a:lnTo>
                    <a:lnTo>
                      <a:pt x="16921" y="36010"/>
                    </a:lnTo>
                    <a:lnTo>
                      <a:pt x="17555" y="36092"/>
                    </a:lnTo>
                    <a:lnTo>
                      <a:pt x="18189" y="36174"/>
                    </a:lnTo>
                    <a:lnTo>
                      <a:pt x="18394" y="36215"/>
                    </a:lnTo>
                    <a:lnTo>
                      <a:pt x="18599" y="36255"/>
                    </a:lnTo>
                    <a:lnTo>
                      <a:pt x="285770" y="36255"/>
                    </a:lnTo>
                    <a:lnTo>
                      <a:pt x="285382" y="36092"/>
                    </a:lnTo>
                    <a:lnTo>
                      <a:pt x="284973" y="36051"/>
                    </a:lnTo>
                    <a:lnTo>
                      <a:pt x="284420" y="36010"/>
                    </a:lnTo>
                    <a:lnTo>
                      <a:pt x="283336" y="35805"/>
                    </a:lnTo>
                    <a:lnTo>
                      <a:pt x="282272" y="35498"/>
                    </a:lnTo>
                    <a:lnTo>
                      <a:pt x="281249" y="35089"/>
                    </a:lnTo>
                    <a:lnTo>
                      <a:pt x="280758" y="34844"/>
                    </a:lnTo>
                    <a:lnTo>
                      <a:pt x="280287" y="34598"/>
                    </a:lnTo>
                    <a:lnTo>
                      <a:pt x="279407" y="34005"/>
                    </a:lnTo>
                    <a:lnTo>
                      <a:pt x="278630" y="33309"/>
                    </a:lnTo>
                    <a:lnTo>
                      <a:pt x="277934" y="32511"/>
                    </a:lnTo>
                    <a:lnTo>
                      <a:pt x="277627" y="32061"/>
                    </a:lnTo>
                    <a:lnTo>
                      <a:pt x="277320" y="31611"/>
                    </a:lnTo>
                    <a:lnTo>
                      <a:pt x="276850" y="30629"/>
                    </a:lnTo>
                    <a:lnTo>
                      <a:pt x="276522" y="29626"/>
                    </a:lnTo>
                    <a:lnTo>
                      <a:pt x="276338" y="28562"/>
                    </a:lnTo>
                    <a:lnTo>
                      <a:pt x="276277" y="28010"/>
                    </a:lnTo>
                    <a:lnTo>
                      <a:pt x="276256" y="27478"/>
                    </a:lnTo>
                    <a:lnTo>
                      <a:pt x="276297" y="26414"/>
                    </a:lnTo>
                    <a:lnTo>
                      <a:pt x="276441" y="25350"/>
                    </a:lnTo>
                    <a:lnTo>
                      <a:pt x="276707" y="24327"/>
                    </a:lnTo>
                    <a:lnTo>
                      <a:pt x="276870" y="23816"/>
                    </a:lnTo>
                    <a:lnTo>
                      <a:pt x="277116" y="23038"/>
                    </a:lnTo>
                    <a:lnTo>
                      <a:pt x="277259" y="22240"/>
                    </a:lnTo>
                    <a:lnTo>
                      <a:pt x="277586" y="20624"/>
                    </a:lnTo>
                    <a:lnTo>
                      <a:pt x="277832" y="18987"/>
                    </a:lnTo>
                    <a:lnTo>
                      <a:pt x="277914" y="18271"/>
                    </a:lnTo>
                    <a:lnTo>
                      <a:pt x="277955" y="16818"/>
                    </a:lnTo>
                    <a:lnTo>
                      <a:pt x="277893" y="16102"/>
                    </a:lnTo>
                    <a:lnTo>
                      <a:pt x="277832" y="15407"/>
                    </a:lnTo>
                    <a:lnTo>
                      <a:pt x="277648" y="14015"/>
                    </a:lnTo>
                    <a:lnTo>
                      <a:pt x="277504" y="13320"/>
                    </a:lnTo>
                    <a:lnTo>
                      <a:pt x="277259" y="12337"/>
                    </a:lnTo>
                    <a:lnTo>
                      <a:pt x="276584" y="10455"/>
                    </a:lnTo>
                    <a:lnTo>
                      <a:pt x="275683" y="8696"/>
                    </a:lnTo>
                    <a:lnTo>
                      <a:pt x="274558" y="7059"/>
                    </a:lnTo>
                    <a:lnTo>
                      <a:pt x="273903" y="6281"/>
                    </a:lnTo>
                    <a:lnTo>
                      <a:pt x="273228" y="5565"/>
                    </a:lnTo>
                    <a:lnTo>
                      <a:pt x="271796" y="4276"/>
                    </a:lnTo>
                    <a:lnTo>
                      <a:pt x="270221" y="3192"/>
                    </a:lnTo>
                    <a:lnTo>
                      <a:pt x="268522" y="2251"/>
                    </a:lnTo>
                    <a:lnTo>
                      <a:pt x="267643" y="1841"/>
                    </a:lnTo>
                    <a:lnTo>
                      <a:pt x="266947" y="1555"/>
                    </a:lnTo>
                    <a:lnTo>
                      <a:pt x="265515" y="1043"/>
                    </a:lnTo>
                    <a:lnTo>
                      <a:pt x="264042" y="655"/>
                    </a:lnTo>
                    <a:lnTo>
                      <a:pt x="262568" y="348"/>
                    </a:lnTo>
                    <a:lnTo>
                      <a:pt x="261811" y="246"/>
                    </a:lnTo>
                    <a:lnTo>
                      <a:pt x="260972" y="123"/>
                    </a:lnTo>
                    <a:lnTo>
                      <a:pt x="260113" y="61"/>
                    </a:lnTo>
                    <a:lnTo>
                      <a:pt x="259970" y="41"/>
                    </a:lnTo>
                    <a:lnTo>
                      <a:pt x="259806" y="0"/>
                    </a:lnTo>
                    <a:close/>
                  </a:path>
                </a:pathLst>
              </a:custGeom>
              <a:solidFill>
                <a:srgbClr val="2299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723" name="Google Shape;723;p60"/>
              <p:cNvSpPr/>
              <p:nvPr/>
            </p:nvSpPr>
            <p:spPr>
              <a:xfrm>
                <a:off x="2119350" y="902975"/>
                <a:ext cx="3173700" cy="288000"/>
              </a:xfrm>
              <a:prstGeom prst="roundRect">
                <a:avLst>
                  <a:gd name="adj" fmla="val 50000"/>
                </a:avLst>
              </a:prstGeom>
              <a:solidFill>
                <a:srgbClr val="2299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4" name="Google Shape;724;p60"/>
            <p:cNvSpPr txBox="1"/>
            <p:nvPr/>
          </p:nvSpPr>
          <p:spPr>
            <a:xfrm>
              <a:off x="2190775" y="962375"/>
              <a:ext cx="46443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CO" sz="1000">
                  <a:solidFill>
                    <a:schemeClr val="lt1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Fortalecemos las bases para el desarrollo de las capacidades</a:t>
              </a:r>
              <a:endParaRPr sz="10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endParaRPr>
            </a:p>
          </p:txBody>
        </p:sp>
      </p:grpSp>
      <p:sp>
        <p:nvSpPr>
          <p:cNvPr id="725" name="Google Shape;725;p60"/>
          <p:cNvSpPr txBox="1"/>
          <p:nvPr/>
        </p:nvSpPr>
        <p:spPr>
          <a:xfrm>
            <a:off x="412825" y="4696725"/>
            <a:ext cx="8257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0" i="0" u="none" strike="noStrike" cap="none">
                <a:solidFill>
                  <a:srgbClr val="1B5630"/>
                </a:solidFill>
                <a:latin typeface="Poppins Black"/>
                <a:ea typeface="Poppins Black"/>
                <a:cs typeface="Poppins Black"/>
                <a:sym typeface="Poppins Black"/>
              </a:rPr>
              <a:t>“CONSTRUIR UN MUNDO MEJOR DONDE EL DESARROLLO SEA PARA TODOS”</a:t>
            </a:r>
            <a:endParaRPr sz="1900" b="0" i="0" u="none" strike="noStrike" cap="none">
              <a:solidFill>
                <a:srgbClr val="1B5630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726" name="Google Shape;726;p60"/>
          <p:cNvSpPr txBox="1"/>
          <p:nvPr/>
        </p:nvSpPr>
        <p:spPr>
          <a:xfrm>
            <a:off x="1291950" y="1820450"/>
            <a:ext cx="17751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Desarrollo </a:t>
            </a:r>
            <a:r>
              <a:rPr lang="es-CO" sz="900" b="0" i="0" u="none" strike="noStrike" cap="none">
                <a:solidFill>
                  <a:srgbClr val="3F3F3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del talento</a:t>
            </a:r>
            <a:endParaRPr sz="900" b="0" i="0" u="none" strike="noStrike" cap="none">
              <a:solidFill>
                <a:srgbClr val="3F3F3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27" name="Google Shape;727;p60"/>
          <p:cNvSpPr txBox="1"/>
          <p:nvPr/>
        </p:nvSpPr>
        <p:spPr>
          <a:xfrm>
            <a:off x="1291950" y="2087250"/>
            <a:ext cx="17751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Investigación </a:t>
            </a:r>
            <a:r>
              <a:rPr lang="es-CO" sz="9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e innovación efectiva</a:t>
            </a:r>
            <a:endParaRPr sz="900" b="0" i="0" u="none" strike="noStrike" cap="non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8" name="Google Shape;728;p60"/>
          <p:cNvSpPr txBox="1"/>
          <p:nvPr/>
        </p:nvSpPr>
        <p:spPr>
          <a:xfrm>
            <a:off x="6632750" y="1820450"/>
            <a:ext cx="18303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Categorías, </a:t>
            </a:r>
            <a:r>
              <a:rPr lang="es-CO" sz="9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marcas, redes y experiencias</a:t>
            </a:r>
            <a:endParaRPr sz="900" b="0" i="0" u="none" strike="noStrike" cap="non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9" name="Google Shape;729;p60"/>
          <p:cNvSpPr txBox="1"/>
          <p:nvPr/>
        </p:nvSpPr>
        <p:spPr>
          <a:xfrm>
            <a:off x="6632750" y="2155425"/>
            <a:ext cx="1830300" cy="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Desarrollo </a:t>
            </a:r>
            <a:r>
              <a:rPr lang="es-CO" sz="9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de geografías </a:t>
            </a:r>
            <a:endParaRPr sz="900" b="0" i="0" u="none" strike="noStrike" cap="non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0" name="Google Shape;730;p60"/>
          <p:cNvSpPr txBox="1"/>
          <p:nvPr/>
        </p:nvSpPr>
        <p:spPr>
          <a:xfrm>
            <a:off x="6632750" y="2362000"/>
            <a:ext cx="1830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Competitividad </a:t>
            </a:r>
            <a:endParaRPr sz="900" b="0" i="0" u="none" strike="noStrike" cap="non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1" name="Google Shape;731;p60"/>
          <p:cNvSpPr txBox="1"/>
          <p:nvPr/>
        </p:nvSpPr>
        <p:spPr>
          <a:xfrm>
            <a:off x="6632750" y="2582100"/>
            <a:ext cx="1830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Transformación </a:t>
            </a:r>
            <a:r>
              <a:rPr lang="es-CO" sz="9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digital</a:t>
            </a:r>
            <a:endParaRPr sz="900" b="0" i="0" u="none" strike="noStrike" cap="non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2" name="Google Shape;732;p60"/>
          <p:cNvSpPr txBox="1"/>
          <p:nvPr/>
        </p:nvSpPr>
        <p:spPr>
          <a:xfrm>
            <a:off x="3960900" y="1820450"/>
            <a:ext cx="1718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Medio ambiente </a:t>
            </a:r>
            <a:r>
              <a:rPr lang="es-CO" sz="9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y soluciones circulares</a:t>
            </a:r>
            <a:endParaRPr sz="900" b="0" i="0" u="none" strike="noStrike" cap="non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3" name="Google Shape;733;p60"/>
          <p:cNvSpPr txBox="1"/>
          <p:nvPr/>
        </p:nvSpPr>
        <p:spPr>
          <a:xfrm>
            <a:off x="3960900" y="2191650"/>
            <a:ext cx="1718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Abastecimiento </a:t>
            </a:r>
            <a:r>
              <a:rPr lang="es-CO" sz="9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responsable</a:t>
            </a:r>
            <a:endParaRPr sz="900" b="0" i="0" u="none" strike="noStrike" cap="non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4" name="Google Shape;734;p6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925" y="1370925"/>
            <a:ext cx="474300" cy="46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35" name="Google Shape;735;p60"/>
          <p:cNvSpPr txBox="1"/>
          <p:nvPr/>
        </p:nvSpPr>
        <p:spPr>
          <a:xfrm>
            <a:off x="3884700" y="1448175"/>
            <a:ext cx="17184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1" i="0" u="none" strike="noStrike" cap="none">
                <a:solidFill>
                  <a:srgbClr val="229977"/>
                </a:solidFill>
                <a:latin typeface="Poppins"/>
                <a:ea typeface="Poppins"/>
                <a:cs typeface="Poppins"/>
                <a:sym typeface="Poppins"/>
              </a:rPr>
              <a:t>Preservando el planeta</a:t>
            </a:r>
            <a:endParaRPr sz="900" b="1" i="0" u="none" strike="noStrike" cap="none">
              <a:solidFill>
                <a:srgbClr val="22997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6" name="Google Shape;736;p6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8325" y="1370925"/>
            <a:ext cx="455400" cy="46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37" name="Google Shape;737;p60"/>
          <p:cNvSpPr txBox="1"/>
          <p:nvPr/>
        </p:nvSpPr>
        <p:spPr>
          <a:xfrm>
            <a:off x="1201450" y="1448175"/>
            <a:ext cx="1830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1" i="0" u="none" strike="noStrike" cap="none">
                <a:solidFill>
                  <a:srgbClr val="2C6789"/>
                </a:solidFill>
                <a:latin typeface="Poppins"/>
                <a:ea typeface="Poppins"/>
                <a:cs typeface="Poppins"/>
                <a:sym typeface="Poppins"/>
              </a:rPr>
              <a:t>Cooperando con las personas,</a:t>
            </a:r>
            <a:endParaRPr sz="900" b="1" i="0" u="none" strike="noStrike" cap="none">
              <a:solidFill>
                <a:srgbClr val="2C678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1" i="0" u="none" strike="noStrike" cap="none">
                <a:solidFill>
                  <a:srgbClr val="2C6789"/>
                </a:solidFill>
                <a:latin typeface="Poppins"/>
                <a:ea typeface="Poppins"/>
                <a:cs typeface="Poppins"/>
                <a:sym typeface="Poppins"/>
              </a:rPr>
              <a:t> los aliados y la sociedad</a:t>
            </a:r>
            <a:endParaRPr sz="900" b="1" i="0" u="none" strike="noStrike" cap="none">
              <a:solidFill>
                <a:srgbClr val="2C678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38" name="Google Shape;738;p60"/>
          <p:cNvGrpSpPr/>
          <p:nvPr/>
        </p:nvGrpSpPr>
        <p:grpSpPr>
          <a:xfrm>
            <a:off x="394886" y="3405573"/>
            <a:ext cx="8354227" cy="984535"/>
            <a:chOff x="317268" y="3481773"/>
            <a:chExt cx="8354227" cy="984535"/>
          </a:xfrm>
        </p:grpSpPr>
        <p:grpSp>
          <p:nvGrpSpPr>
            <p:cNvPr id="739" name="Google Shape;739;p60"/>
            <p:cNvGrpSpPr/>
            <p:nvPr/>
          </p:nvGrpSpPr>
          <p:grpSpPr>
            <a:xfrm>
              <a:off x="317268" y="3481773"/>
              <a:ext cx="936002" cy="984535"/>
              <a:chOff x="316093" y="867335"/>
              <a:chExt cx="936002" cy="984535"/>
            </a:xfrm>
          </p:grpSpPr>
          <p:sp>
            <p:nvSpPr>
              <p:cNvPr id="740" name="Google Shape;740;p60"/>
              <p:cNvSpPr txBox="1"/>
              <p:nvPr/>
            </p:nvSpPr>
            <p:spPr>
              <a:xfrm>
                <a:off x="388244" y="1266753"/>
                <a:ext cx="791700" cy="18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 Black"/>
                    <a:ea typeface="Poppins Black"/>
                    <a:cs typeface="Poppins Black"/>
                    <a:sym typeface="Poppins Black"/>
                  </a:rPr>
                  <a:t>Inspiración</a:t>
                </a:r>
                <a:endParaRPr sz="900" b="0" i="0" u="none" strike="noStrike" cap="none">
                  <a:solidFill>
                    <a:srgbClr val="3F3F3F"/>
                  </a:solidFill>
                  <a:latin typeface="Poppins Black"/>
                  <a:ea typeface="Poppins Black"/>
                  <a:cs typeface="Poppins Black"/>
                  <a:sym typeface="Poppins Black"/>
                </a:endParaRPr>
              </a:p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al logro</a:t>
                </a:r>
                <a:endParaRPr sz="9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741" name="Google Shape;741;p60"/>
              <p:cNvPicPr preferRelativeResize="0"/>
              <p:nvPr/>
            </p:nvPicPr>
            <p:blipFill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6093" y="867335"/>
                <a:ext cx="936002" cy="9845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2" name="Google Shape;742;p60"/>
            <p:cNvGrpSpPr/>
            <p:nvPr/>
          </p:nvGrpSpPr>
          <p:grpSpPr>
            <a:xfrm>
              <a:off x="1377015" y="3482295"/>
              <a:ext cx="936002" cy="983491"/>
              <a:chOff x="1429580" y="842263"/>
              <a:chExt cx="936002" cy="983491"/>
            </a:xfrm>
          </p:grpSpPr>
          <p:sp>
            <p:nvSpPr>
              <p:cNvPr id="743" name="Google Shape;743;p60"/>
              <p:cNvSpPr txBox="1"/>
              <p:nvPr/>
            </p:nvSpPr>
            <p:spPr>
              <a:xfrm>
                <a:off x="1470682" y="1284358"/>
                <a:ext cx="853800" cy="9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s-CO" sz="800" b="0" i="0" u="none" strike="noStrike" cap="none">
                    <a:solidFill>
                      <a:srgbClr val="3F3F3F"/>
                    </a:solidFill>
                    <a:latin typeface="Poppins Black"/>
                    <a:ea typeface="Poppins Black"/>
                    <a:cs typeface="Poppins Black"/>
                    <a:sym typeface="Poppins Black"/>
                  </a:rPr>
                  <a:t>Adaptabilidad</a:t>
                </a:r>
                <a:endParaRPr sz="8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744" name="Google Shape;744;p60"/>
              <p:cNvPicPr preferRelativeResize="0"/>
              <p:nvPr/>
            </p:nvPicPr>
            <p:blipFill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29580" y="842263"/>
                <a:ext cx="936002" cy="98349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5" name="Google Shape;745;p60"/>
            <p:cNvGrpSpPr/>
            <p:nvPr/>
          </p:nvGrpSpPr>
          <p:grpSpPr>
            <a:xfrm>
              <a:off x="2436763" y="3482641"/>
              <a:ext cx="936002" cy="982799"/>
              <a:chOff x="2481114" y="842600"/>
              <a:chExt cx="936002" cy="982799"/>
            </a:xfrm>
          </p:grpSpPr>
          <p:sp>
            <p:nvSpPr>
              <p:cNvPr id="746" name="Google Shape;746;p60"/>
              <p:cNvSpPr txBox="1"/>
              <p:nvPr/>
            </p:nvSpPr>
            <p:spPr>
              <a:xfrm>
                <a:off x="2509015" y="1241150"/>
                <a:ext cx="880200" cy="18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 Black"/>
                    <a:ea typeface="Poppins Black"/>
                    <a:cs typeface="Poppins Black"/>
                    <a:sym typeface="Poppins Black"/>
                  </a:rPr>
                  <a:t>Mentalidad</a:t>
                </a:r>
                <a:endParaRPr sz="900" b="0" i="0" u="none" strike="noStrike" cap="none">
                  <a:solidFill>
                    <a:srgbClr val="3F3F3F"/>
                  </a:solidFill>
                  <a:latin typeface="Poppins Black"/>
                  <a:ea typeface="Poppins Black"/>
                  <a:cs typeface="Poppins Black"/>
                  <a:sym typeface="Poppins Black"/>
                </a:endParaRPr>
              </a:p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sin fronteras</a:t>
                </a:r>
                <a:endParaRPr sz="9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747" name="Google Shape;747;p60"/>
              <p:cNvPicPr preferRelativeResize="0"/>
              <p:nvPr/>
            </p:nvPicPr>
            <p:blipFill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81114" y="842600"/>
                <a:ext cx="936002" cy="9827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8" name="Google Shape;748;p60"/>
            <p:cNvGrpSpPr/>
            <p:nvPr/>
          </p:nvGrpSpPr>
          <p:grpSpPr>
            <a:xfrm>
              <a:off x="3496510" y="3482641"/>
              <a:ext cx="935999" cy="982799"/>
              <a:chOff x="3508699" y="856413"/>
              <a:chExt cx="935999" cy="982799"/>
            </a:xfrm>
          </p:grpSpPr>
          <p:sp>
            <p:nvSpPr>
              <p:cNvPr id="749" name="Google Shape;749;p60"/>
              <p:cNvSpPr txBox="1"/>
              <p:nvPr/>
            </p:nvSpPr>
            <p:spPr>
              <a:xfrm>
                <a:off x="3536598" y="1182812"/>
                <a:ext cx="880200" cy="33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 Black"/>
                    <a:ea typeface="Poppins Black"/>
                    <a:cs typeface="Poppins Black"/>
                    <a:sym typeface="Poppins Black"/>
                  </a:rPr>
                  <a:t>Pasión por</a:t>
                </a:r>
                <a:endParaRPr sz="900" b="0" i="0" u="none" strike="noStrike" cap="none">
                  <a:solidFill>
                    <a:srgbClr val="3F3F3F"/>
                  </a:solidFill>
                  <a:latin typeface="Poppins Black"/>
                  <a:ea typeface="Poppins Black"/>
                  <a:cs typeface="Poppins Black"/>
                  <a:sym typeface="Poppins Black"/>
                </a:endParaRPr>
              </a:p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el cliente y el</a:t>
                </a:r>
                <a:endParaRPr sz="9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consumidor</a:t>
                </a:r>
                <a:endParaRPr sz="9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750" name="Google Shape;750;p60"/>
              <p:cNvPicPr preferRelativeResize="0"/>
              <p:nvPr/>
            </p:nvPicPr>
            <p:blipFill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08699" y="856413"/>
                <a:ext cx="935999" cy="9827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1" name="Google Shape;751;p60"/>
            <p:cNvGrpSpPr/>
            <p:nvPr/>
          </p:nvGrpSpPr>
          <p:grpSpPr>
            <a:xfrm>
              <a:off x="7735493" y="3482295"/>
              <a:ext cx="936002" cy="983491"/>
              <a:chOff x="7359193" y="856063"/>
              <a:chExt cx="936002" cy="983491"/>
            </a:xfrm>
          </p:grpSpPr>
          <p:sp>
            <p:nvSpPr>
              <p:cNvPr id="752" name="Google Shape;752;p60"/>
              <p:cNvSpPr txBox="1"/>
              <p:nvPr/>
            </p:nvSpPr>
            <p:spPr>
              <a:xfrm>
                <a:off x="7480844" y="1254958"/>
                <a:ext cx="692700" cy="18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 Black"/>
                    <a:ea typeface="Poppins Black"/>
                    <a:cs typeface="Poppins Black"/>
                    <a:sym typeface="Poppins Black"/>
                  </a:rPr>
                  <a:t>Innovación</a:t>
                </a:r>
                <a:endParaRPr sz="900" b="0" i="0" u="none" strike="noStrike" cap="none">
                  <a:solidFill>
                    <a:srgbClr val="3F3F3F"/>
                  </a:solidFill>
                  <a:latin typeface="Poppins Black"/>
                  <a:ea typeface="Poppins Black"/>
                  <a:cs typeface="Poppins Black"/>
                  <a:sym typeface="Poppins Black"/>
                </a:endParaRPr>
              </a:p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con valor</a:t>
                </a:r>
                <a:endParaRPr sz="9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753" name="Google Shape;753;p60"/>
              <p:cNvPicPr preferRelativeResize="0"/>
              <p:nvPr/>
            </p:nvPicPr>
            <p:blipFill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9193" y="856063"/>
                <a:ext cx="936002" cy="98349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4" name="Google Shape;754;p60"/>
            <p:cNvGrpSpPr/>
            <p:nvPr/>
          </p:nvGrpSpPr>
          <p:grpSpPr>
            <a:xfrm>
              <a:off x="6675746" y="3482295"/>
              <a:ext cx="936002" cy="983491"/>
              <a:chOff x="6394743" y="856063"/>
              <a:chExt cx="936002" cy="983491"/>
            </a:xfrm>
          </p:grpSpPr>
          <p:sp>
            <p:nvSpPr>
              <p:cNvPr id="755" name="Google Shape;755;p60"/>
              <p:cNvSpPr txBox="1"/>
              <p:nvPr/>
            </p:nvSpPr>
            <p:spPr>
              <a:xfrm>
                <a:off x="6516394" y="1254958"/>
                <a:ext cx="692700" cy="18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 Black"/>
                    <a:ea typeface="Poppins Black"/>
                    <a:cs typeface="Poppins Black"/>
                    <a:sym typeface="Poppins Black"/>
                  </a:rPr>
                  <a:t>Visión</a:t>
                </a:r>
                <a:endParaRPr sz="900" b="0" i="0" u="none" strike="noStrike" cap="none">
                  <a:solidFill>
                    <a:srgbClr val="3F3F3F"/>
                  </a:solidFill>
                  <a:latin typeface="Poppins Black"/>
                  <a:ea typeface="Poppins Black"/>
                  <a:cs typeface="Poppins Black"/>
                  <a:sym typeface="Poppins Black"/>
                </a:endParaRPr>
              </a:p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sostenible</a:t>
                </a:r>
                <a:endParaRPr sz="9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756" name="Google Shape;756;p60"/>
              <p:cNvPicPr preferRelativeResize="0"/>
              <p:nvPr/>
            </p:nvPicPr>
            <p:blipFill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4743" y="856063"/>
                <a:ext cx="936002" cy="98349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7" name="Google Shape;757;p60"/>
            <p:cNvGrpSpPr/>
            <p:nvPr/>
          </p:nvGrpSpPr>
          <p:grpSpPr>
            <a:xfrm>
              <a:off x="5615998" y="3482295"/>
              <a:ext cx="936002" cy="983491"/>
              <a:chOff x="5419543" y="857175"/>
              <a:chExt cx="936002" cy="983491"/>
            </a:xfrm>
          </p:grpSpPr>
          <p:sp>
            <p:nvSpPr>
              <p:cNvPr id="758" name="Google Shape;758;p60"/>
              <p:cNvSpPr txBox="1"/>
              <p:nvPr/>
            </p:nvSpPr>
            <p:spPr>
              <a:xfrm>
                <a:off x="5580494" y="1256070"/>
                <a:ext cx="614100" cy="18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 Black"/>
                    <a:ea typeface="Poppins Black"/>
                    <a:cs typeface="Poppins Black"/>
                    <a:sym typeface="Poppins Black"/>
                  </a:rPr>
                  <a:t>Sentido</a:t>
                </a:r>
                <a:endParaRPr sz="900" b="0" i="0" u="none" strike="noStrike" cap="none">
                  <a:solidFill>
                    <a:srgbClr val="3F3F3F"/>
                  </a:solidFill>
                  <a:latin typeface="Poppins Black"/>
                  <a:ea typeface="Poppins Black"/>
                  <a:cs typeface="Poppins Black"/>
                  <a:sym typeface="Poppins Black"/>
                </a:endParaRPr>
              </a:p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colectivo</a:t>
                </a:r>
                <a:endParaRPr sz="9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759" name="Google Shape;759;p60"/>
              <p:cNvPicPr preferRelativeResize="0"/>
              <p:nvPr/>
            </p:nvPicPr>
            <p:blipFill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19543" y="857175"/>
                <a:ext cx="936002" cy="98349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0" name="Google Shape;760;p60"/>
            <p:cNvGrpSpPr/>
            <p:nvPr/>
          </p:nvGrpSpPr>
          <p:grpSpPr>
            <a:xfrm>
              <a:off x="4556254" y="3482641"/>
              <a:ext cx="935999" cy="982799"/>
              <a:chOff x="4331637" y="1212194"/>
              <a:chExt cx="935999" cy="982799"/>
            </a:xfrm>
          </p:grpSpPr>
          <p:sp>
            <p:nvSpPr>
              <p:cNvPr id="761" name="Google Shape;761;p60"/>
              <p:cNvSpPr txBox="1"/>
              <p:nvPr/>
            </p:nvSpPr>
            <p:spPr>
              <a:xfrm>
                <a:off x="4403787" y="1538593"/>
                <a:ext cx="791700" cy="33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 Black"/>
                    <a:ea typeface="Poppins Black"/>
                    <a:cs typeface="Poppins Black"/>
                    <a:sym typeface="Poppins Black"/>
                  </a:rPr>
                  <a:t>Desarrollo</a:t>
                </a:r>
                <a:endParaRPr sz="900" b="0" i="0" u="none" strike="noStrike" cap="none">
                  <a:solidFill>
                    <a:srgbClr val="3F3F3F"/>
                  </a:solidFill>
                  <a:latin typeface="Poppins Black"/>
                  <a:ea typeface="Poppins Black"/>
                  <a:cs typeface="Poppins Black"/>
                  <a:sym typeface="Poppins Black"/>
                </a:endParaRPr>
              </a:p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de sí mismo</a:t>
                </a:r>
                <a:endParaRPr sz="9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marL="0" marR="0" lvl="0" indent="0" algn="ctr" rtl="0">
                  <a:lnSpc>
                    <a:spcPct val="3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s-CO" sz="900" b="0" i="0" u="none" strike="noStrike" cap="none">
                    <a:solidFill>
                      <a:srgbClr val="3F3F3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y de otros</a:t>
                </a:r>
                <a:endParaRPr sz="9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762" name="Google Shape;762;p60"/>
              <p:cNvPicPr preferRelativeResize="0"/>
              <p:nvPr/>
            </p:nvPicPr>
            <p:blipFill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1637" y="1212194"/>
                <a:ext cx="935999" cy="9827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63" name="Google Shape;763;p60"/>
          <p:cNvSpPr txBox="1"/>
          <p:nvPr/>
        </p:nvSpPr>
        <p:spPr>
          <a:xfrm>
            <a:off x="419950" y="350600"/>
            <a:ext cx="443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1800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Liderazgo, talentos y capacidades</a:t>
            </a:r>
            <a:endParaRPr sz="1200" i="0" u="none" strike="noStrike" cap="none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grpSp>
        <p:nvGrpSpPr>
          <p:cNvPr id="764" name="Google Shape;764;p60"/>
          <p:cNvGrpSpPr/>
          <p:nvPr/>
        </p:nvGrpSpPr>
        <p:grpSpPr>
          <a:xfrm>
            <a:off x="2178519" y="2942738"/>
            <a:ext cx="4786961" cy="288000"/>
            <a:chOff x="2119444" y="902975"/>
            <a:chExt cx="4786961" cy="288000"/>
          </a:xfrm>
        </p:grpSpPr>
        <p:grpSp>
          <p:nvGrpSpPr>
            <p:cNvPr id="765" name="Google Shape;765;p60"/>
            <p:cNvGrpSpPr/>
            <p:nvPr/>
          </p:nvGrpSpPr>
          <p:grpSpPr>
            <a:xfrm>
              <a:off x="2119444" y="902975"/>
              <a:ext cx="4786961" cy="288000"/>
              <a:chOff x="2119350" y="902975"/>
              <a:chExt cx="4786961" cy="288000"/>
            </a:xfrm>
          </p:grpSpPr>
          <p:sp>
            <p:nvSpPr>
              <p:cNvPr id="766" name="Google Shape;766;p60"/>
              <p:cNvSpPr/>
              <p:nvPr/>
            </p:nvSpPr>
            <p:spPr>
              <a:xfrm>
                <a:off x="4900199" y="902987"/>
                <a:ext cx="2006112" cy="287963"/>
              </a:xfrm>
              <a:custGeom>
                <a:avLst/>
                <a:gdLst/>
                <a:ahLst/>
                <a:cxnLst/>
                <a:rect l="l" t="t" r="r" b="b"/>
                <a:pathLst>
                  <a:path w="285771" h="36256" extrusionOk="0">
                    <a:moveTo>
                      <a:pt x="18230" y="0"/>
                    </a:moveTo>
                    <a:lnTo>
                      <a:pt x="18046" y="41"/>
                    </a:lnTo>
                    <a:lnTo>
                      <a:pt x="17862" y="61"/>
                    </a:lnTo>
                    <a:lnTo>
                      <a:pt x="16962" y="143"/>
                    </a:lnTo>
                    <a:lnTo>
                      <a:pt x="15202" y="389"/>
                    </a:lnTo>
                    <a:lnTo>
                      <a:pt x="13442" y="777"/>
                    </a:lnTo>
                    <a:lnTo>
                      <a:pt x="11744" y="1309"/>
                    </a:lnTo>
                    <a:lnTo>
                      <a:pt x="10885" y="1637"/>
                    </a:lnTo>
                    <a:lnTo>
                      <a:pt x="10067" y="1985"/>
                    </a:lnTo>
                    <a:lnTo>
                      <a:pt x="8512" y="2762"/>
                    </a:lnTo>
                    <a:lnTo>
                      <a:pt x="7018" y="3703"/>
                    </a:lnTo>
                    <a:lnTo>
                      <a:pt x="5627" y="4788"/>
                    </a:lnTo>
                    <a:lnTo>
                      <a:pt x="4992" y="5381"/>
                    </a:lnTo>
                    <a:lnTo>
                      <a:pt x="4379" y="5995"/>
                    </a:lnTo>
                    <a:lnTo>
                      <a:pt x="3294" y="7304"/>
                    </a:lnTo>
                    <a:lnTo>
                      <a:pt x="2353" y="8696"/>
                    </a:lnTo>
                    <a:lnTo>
                      <a:pt x="1575" y="10210"/>
                    </a:lnTo>
                    <a:lnTo>
                      <a:pt x="1248" y="11008"/>
                    </a:lnTo>
                    <a:lnTo>
                      <a:pt x="1023" y="11621"/>
                    </a:lnTo>
                    <a:lnTo>
                      <a:pt x="655" y="12829"/>
                    </a:lnTo>
                    <a:lnTo>
                      <a:pt x="266" y="14711"/>
                    </a:lnTo>
                    <a:lnTo>
                      <a:pt x="143" y="15979"/>
                    </a:lnTo>
                    <a:lnTo>
                      <a:pt x="123" y="16511"/>
                    </a:lnTo>
                    <a:lnTo>
                      <a:pt x="0" y="17023"/>
                    </a:lnTo>
                    <a:lnTo>
                      <a:pt x="0" y="17944"/>
                    </a:lnTo>
                    <a:lnTo>
                      <a:pt x="123" y="18496"/>
                    </a:lnTo>
                    <a:lnTo>
                      <a:pt x="164" y="19069"/>
                    </a:lnTo>
                    <a:lnTo>
                      <a:pt x="286" y="20297"/>
                    </a:lnTo>
                    <a:lnTo>
                      <a:pt x="777" y="22670"/>
                    </a:lnTo>
                    <a:lnTo>
                      <a:pt x="1575" y="24921"/>
                    </a:lnTo>
                    <a:lnTo>
                      <a:pt x="2680" y="27069"/>
                    </a:lnTo>
                    <a:lnTo>
                      <a:pt x="3376" y="28112"/>
                    </a:lnTo>
                    <a:lnTo>
                      <a:pt x="3785" y="28665"/>
                    </a:lnTo>
                    <a:lnTo>
                      <a:pt x="4624" y="29688"/>
                    </a:lnTo>
                    <a:lnTo>
                      <a:pt x="5545" y="30649"/>
                    </a:lnTo>
                    <a:lnTo>
                      <a:pt x="6527" y="31550"/>
                    </a:lnTo>
                    <a:lnTo>
                      <a:pt x="8102" y="32736"/>
                    </a:lnTo>
                    <a:lnTo>
                      <a:pt x="10394" y="34066"/>
                    </a:lnTo>
                    <a:lnTo>
                      <a:pt x="11642" y="34619"/>
                    </a:lnTo>
                    <a:lnTo>
                      <a:pt x="12931" y="35110"/>
                    </a:lnTo>
                    <a:lnTo>
                      <a:pt x="15550" y="35805"/>
                    </a:lnTo>
                    <a:lnTo>
                      <a:pt x="16921" y="36010"/>
                    </a:lnTo>
                    <a:lnTo>
                      <a:pt x="17555" y="36092"/>
                    </a:lnTo>
                    <a:lnTo>
                      <a:pt x="18189" y="36174"/>
                    </a:lnTo>
                    <a:lnTo>
                      <a:pt x="18394" y="36215"/>
                    </a:lnTo>
                    <a:lnTo>
                      <a:pt x="18599" y="36255"/>
                    </a:lnTo>
                    <a:lnTo>
                      <a:pt x="285770" y="36255"/>
                    </a:lnTo>
                    <a:lnTo>
                      <a:pt x="285382" y="36092"/>
                    </a:lnTo>
                    <a:lnTo>
                      <a:pt x="284973" y="36051"/>
                    </a:lnTo>
                    <a:lnTo>
                      <a:pt x="284420" y="36010"/>
                    </a:lnTo>
                    <a:lnTo>
                      <a:pt x="283336" y="35805"/>
                    </a:lnTo>
                    <a:lnTo>
                      <a:pt x="282272" y="35498"/>
                    </a:lnTo>
                    <a:lnTo>
                      <a:pt x="281249" y="35089"/>
                    </a:lnTo>
                    <a:lnTo>
                      <a:pt x="280758" y="34844"/>
                    </a:lnTo>
                    <a:lnTo>
                      <a:pt x="280287" y="34598"/>
                    </a:lnTo>
                    <a:lnTo>
                      <a:pt x="279407" y="34005"/>
                    </a:lnTo>
                    <a:lnTo>
                      <a:pt x="278630" y="33309"/>
                    </a:lnTo>
                    <a:lnTo>
                      <a:pt x="277934" y="32511"/>
                    </a:lnTo>
                    <a:lnTo>
                      <a:pt x="277627" y="32061"/>
                    </a:lnTo>
                    <a:lnTo>
                      <a:pt x="277320" y="31611"/>
                    </a:lnTo>
                    <a:lnTo>
                      <a:pt x="276850" y="30629"/>
                    </a:lnTo>
                    <a:lnTo>
                      <a:pt x="276522" y="29626"/>
                    </a:lnTo>
                    <a:lnTo>
                      <a:pt x="276338" y="28562"/>
                    </a:lnTo>
                    <a:lnTo>
                      <a:pt x="276277" y="28010"/>
                    </a:lnTo>
                    <a:lnTo>
                      <a:pt x="276256" y="27478"/>
                    </a:lnTo>
                    <a:lnTo>
                      <a:pt x="276297" y="26414"/>
                    </a:lnTo>
                    <a:lnTo>
                      <a:pt x="276441" y="25350"/>
                    </a:lnTo>
                    <a:lnTo>
                      <a:pt x="276707" y="24327"/>
                    </a:lnTo>
                    <a:lnTo>
                      <a:pt x="276870" y="23816"/>
                    </a:lnTo>
                    <a:lnTo>
                      <a:pt x="277116" y="23038"/>
                    </a:lnTo>
                    <a:lnTo>
                      <a:pt x="277259" y="22240"/>
                    </a:lnTo>
                    <a:lnTo>
                      <a:pt x="277586" y="20624"/>
                    </a:lnTo>
                    <a:lnTo>
                      <a:pt x="277832" y="18987"/>
                    </a:lnTo>
                    <a:lnTo>
                      <a:pt x="277914" y="18271"/>
                    </a:lnTo>
                    <a:lnTo>
                      <a:pt x="277955" y="16818"/>
                    </a:lnTo>
                    <a:lnTo>
                      <a:pt x="277893" y="16102"/>
                    </a:lnTo>
                    <a:lnTo>
                      <a:pt x="277832" y="15407"/>
                    </a:lnTo>
                    <a:lnTo>
                      <a:pt x="277648" y="14015"/>
                    </a:lnTo>
                    <a:lnTo>
                      <a:pt x="277504" y="13320"/>
                    </a:lnTo>
                    <a:lnTo>
                      <a:pt x="277259" y="12337"/>
                    </a:lnTo>
                    <a:lnTo>
                      <a:pt x="276584" y="10455"/>
                    </a:lnTo>
                    <a:lnTo>
                      <a:pt x="275683" y="8696"/>
                    </a:lnTo>
                    <a:lnTo>
                      <a:pt x="274558" y="7059"/>
                    </a:lnTo>
                    <a:lnTo>
                      <a:pt x="273903" y="6281"/>
                    </a:lnTo>
                    <a:lnTo>
                      <a:pt x="273228" y="5565"/>
                    </a:lnTo>
                    <a:lnTo>
                      <a:pt x="271796" y="4276"/>
                    </a:lnTo>
                    <a:lnTo>
                      <a:pt x="270221" y="3192"/>
                    </a:lnTo>
                    <a:lnTo>
                      <a:pt x="268522" y="2251"/>
                    </a:lnTo>
                    <a:lnTo>
                      <a:pt x="267643" y="1841"/>
                    </a:lnTo>
                    <a:lnTo>
                      <a:pt x="266947" y="1555"/>
                    </a:lnTo>
                    <a:lnTo>
                      <a:pt x="265515" y="1043"/>
                    </a:lnTo>
                    <a:lnTo>
                      <a:pt x="264042" y="655"/>
                    </a:lnTo>
                    <a:lnTo>
                      <a:pt x="262568" y="348"/>
                    </a:lnTo>
                    <a:lnTo>
                      <a:pt x="261811" y="246"/>
                    </a:lnTo>
                    <a:lnTo>
                      <a:pt x="260972" y="123"/>
                    </a:lnTo>
                    <a:lnTo>
                      <a:pt x="260113" y="61"/>
                    </a:lnTo>
                    <a:lnTo>
                      <a:pt x="259970" y="41"/>
                    </a:lnTo>
                    <a:lnTo>
                      <a:pt x="259806" y="0"/>
                    </a:lnTo>
                    <a:close/>
                  </a:path>
                </a:pathLst>
              </a:custGeom>
              <a:solidFill>
                <a:srgbClr val="2299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767" name="Google Shape;767;p60"/>
              <p:cNvSpPr/>
              <p:nvPr/>
            </p:nvSpPr>
            <p:spPr>
              <a:xfrm>
                <a:off x="2119350" y="902975"/>
                <a:ext cx="3173700" cy="288000"/>
              </a:xfrm>
              <a:prstGeom prst="roundRect">
                <a:avLst>
                  <a:gd name="adj" fmla="val 50000"/>
                </a:avLst>
              </a:prstGeom>
              <a:solidFill>
                <a:srgbClr val="2299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8" name="Google Shape;768;p60"/>
            <p:cNvSpPr txBox="1"/>
            <p:nvPr/>
          </p:nvSpPr>
          <p:spPr>
            <a:xfrm>
              <a:off x="2190775" y="962375"/>
              <a:ext cx="46443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CO" sz="1000">
                  <a:solidFill>
                    <a:schemeClr val="lt1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Desde nuestra forma de hacer las cosas con los Talentos Nutresa</a:t>
              </a:r>
              <a:endParaRPr sz="10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endParaRPr>
            </a:p>
          </p:txBody>
        </p:sp>
      </p:grpSp>
      <p:pic>
        <p:nvPicPr>
          <p:cNvPr id="769" name="Google Shape;769;p60"/>
          <p:cNvPicPr preferRelativeResize="0"/>
          <p:nvPr/>
        </p:nvPicPr>
        <p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88" y="1424925"/>
            <a:ext cx="284728" cy="360001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1"/>
          <p:cNvSpPr/>
          <p:nvPr/>
        </p:nvSpPr>
        <p:spPr>
          <a:xfrm>
            <a:off x="0" y="2700799"/>
            <a:ext cx="9143848" cy="2442483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17612C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6" name="Google Shape;776;p61"/>
          <p:cNvGrpSpPr/>
          <p:nvPr/>
        </p:nvGrpSpPr>
        <p:grpSpPr>
          <a:xfrm>
            <a:off x="390797" y="324013"/>
            <a:ext cx="675600" cy="675600"/>
            <a:chOff x="311597" y="257200"/>
            <a:chExt cx="675600" cy="675600"/>
          </a:xfrm>
        </p:grpSpPr>
        <p:sp>
          <p:nvSpPr>
            <p:cNvPr id="777" name="Google Shape;777;p61"/>
            <p:cNvSpPr/>
            <p:nvPr/>
          </p:nvSpPr>
          <p:spPr>
            <a:xfrm>
              <a:off x="311597" y="257200"/>
              <a:ext cx="675600" cy="675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8" name="Google Shape;778;p61" descr="Sellos talentos Ser Nutresa-04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647" y="272500"/>
              <a:ext cx="649500" cy="6450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79" name="Google Shape;779;p61"/>
          <p:cNvSpPr/>
          <p:nvPr/>
        </p:nvSpPr>
        <p:spPr>
          <a:xfrm>
            <a:off x="957625" y="1709000"/>
            <a:ext cx="1497300" cy="991800"/>
          </a:xfrm>
          <a:prstGeom prst="roundRect">
            <a:avLst>
              <a:gd name="adj" fmla="val 675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36000" rIns="108000" bIns="360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Gestiona a consciencia los grupos relacionados</a:t>
            </a:r>
            <a:endParaRPr sz="10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0" name="Google Shape;780;p61"/>
          <p:cNvSpPr/>
          <p:nvPr/>
        </p:nvSpPr>
        <p:spPr>
          <a:xfrm>
            <a:off x="1399207" y="1261149"/>
            <a:ext cx="614120" cy="614360"/>
          </a:xfrm>
          <a:custGeom>
            <a:avLst/>
            <a:gdLst/>
            <a:ahLst/>
            <a:cxnLst/>
            <a:rect l="l" t="t" r="r" b="b"/>
            <a:pathLst>
              <a:path w="30683" h="30695" extrusionOk="0">
                <a:moveTo>
                  <a:pt x="15348" y="1"/>
                </a:moveTo>
                <a:cubicBezTo>
                  <a:pt x="6871" y="1"/>
                  <a:pt x="1" y="6871"/>
                  <a:pt x="1" y="15348"/>
                </a:cubicBezTo>
                <a:cubicBezTo>
                  <a:pt x="1" y="23825"/>
                  <a:pt x="6871" y="30695"/>
                  <a:pt x="15348" y="30695"/>
                </a:cubicBezTo>
                <a:cubicBezTo>
                  <a:pt x="23813" y="30695"/>
                  <a:pt x="30683" y="23825"/>
                  <a:pt x="30683" y="15348"/>
                </a:cubicBezTo>
                <a:cubicBezTo>
                  <a:pt x="30683" y="6871"/>
                  <a:pt x="23813" y="1"/>
                  <a:pt x="1534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006B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1" name="Google Shape;781;p61"/>
          <p:cNvSpPr/>
          <p:nvPr/>
        </p:nvSpPr>
        <p:spPr>
          <a:xfrm>
            <a:off x="2580183" y="1709000"/>
            <a:ext cx="1497300" cy="991800"/>
          </a:xfrm>
          <a:prstGeom prst="roundRect">
            <a:avLst>
              <a:gd name="adj" fmla="val 675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36000" rIns="108000" bIns="360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0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Analiza y anticipa el impacto ambiental, social y económico de sus decisiones. </a:t>
            </a:r>
            <a:endParaRPr sz="10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2" name="Google Shape;782;p61"/>
          <p:cNvSpPr/>
          <p:nvPr/>
        </p:nvSpPr>
        <p:spPr>
          <a:xfrm>
            <a:off x="3021765" y="1261149"/>
            <a:ext cx="614120" cy="614360"/>
          </a:xfrm>
          <a:custGeom>
            <a:avLst/>
            <a:gdLst/>
            <a:ahLst/>
            <a:cxnLst/>
            <a:rect l="l" t="t" r="r" b="b"/>
            <a:pathLst>
              <a:path w="30683" h="30695" extrusionOk="0">
                <a:moveTo>
                  <a:pt x="15348" y="1"/>
                </a:moveTo>
                <a:cubicBezTo>
                  <a:pt x="6871" y="1"/>
                  <a:pt x="1" y="6871"/>
                  <a:pt x="1" y="15348"/>
                </a:cubicBezTo>
                <a:cubicBezTo>
                  <a:pt x="1" y="23825"/>
                  <a:pt x="6871" y="30695"/>
                  <a:pt x="15348" y="30695"/>
                </a:cubicBezTo>
                <a:cubicBezTo>
                  <a:pt x="23813" y="30695"/>
                  <a:pt x="30683" y="23825"/>
                  <a:pt x="30683" y="15348"/>
                </a:cubicBezTo>
                <a:cubicBezTo>
                  <a:pt x="30683" y="6871"/>
                  <a:pt x="23813" y="1"/>
                  <a:pt x="1534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248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3" name="Google Shape;783;p61"/>
          <p:cNvSpPr/>
          <p:nvPr/>
        </p:nvSpPr>
        <p:spPr>
          <a:xfrm>
            <a:off x="390790" y="3200650"/>
            <a:ext cx="1497300" cy="991800"/>
          </a:xfrm>
          <a:prstGeom prst="roundRect">
            <a:avLst>
              <a:gd name="adj" fmla="val 675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36000" rIns="108000" bIns="360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Vigila y se anticipa a las presiones externas</a:t>
            </a:r>
            <a:endParaRPr sz="10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4" name="Google Shape;784;p61"/>
          <p:cNvSpPr/>
          <p:nvPr/>
        </p:nvSpPr>
        <p:spPr>
          <a:xfrm>
            <a:off x="832372" y="2752799"/>
            <a:ext cx="614120" cy="614360"/>
          </a:xfrm>
          <a:custGeom>
            <a:avLst/>
            <a:gdLst/>
            <a:ahLst/>
            <a:cxnLst/>
            <a:rect l="l" t="t" r="r" b="b"/>
            <a:pathLst>
              <a:path w="30683" h="30695" extrusionOk="0">
                <a:moveTo>
                  <a:pt x="15348" y="1"/>
                </a:moveTo>
                <a:cubicBezTo>
                  <a:pt x="6871" y="1"/>
                  <a:pt x="1" y="6871"/>
                  <a:pt x="1" y="15348"/>
                </a:cubicBezTo>
                <a:cubicBezTo>
                  <a:pt x="1" y="23825"/>
                  <a:pt x="6871" y="30695"/>
                  <a:pt x="15348" y="30695"/>
                </a:cubicBezTo>
                <a:cubicBezTo>
                  <a:pt x="23813" y="30695"/>
                  <a:pt x="30683" y="23825"/>
                  <a:pt x="30683" y="15348"/>
                </a:cubicBezTo>
                <a:cubicBezTo>
                  <a:pt x="30683" y="6871"/>
                  <a:pt x="23813" y="1"/>
                  <a:pt x="1534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995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5" name="Google Shape;785;p61"/>
          <p:cNvSpPr/>
          <p:nvPr/>
        </p:nvSpPr>
        <p:spPr>
          <a:xfrm>
            <a:off x="2013346" y="3200650"/>
            <a:ext cx="1497300" cy="991800"/>
          </a:xfrm>
          <a:prstGeom prst="roundRect">
            <a:avLst>
              <a:gd name="adj" fmla="val 675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36000" rIns="108000" bIns="360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0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Construye marcas y Modelos de negocio </a:t>
            </a:r>
            <a:r>
              <a:rPr lang="es-CO" sz="10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con Propósito!</a:t>
            </a:r>
            <a:endParaRPr sz="10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6" name="Google Shape;786;p61"/>
          <p:cNvSpPr/>
          <p:nvPr/>
        </p:nvSpPr>
        <p:spPr>
          <a:xfrm>
            <a:off x="2454928" y="2752799"/>
            <a:ext cx="614120" cy="614360"/>
          </a:xfrm>
          <a:custGeom>
            <a:avLst/>
            <a:gdLst/>
            <a:ahLst/>
            <a:cxnLst/>
            <a:rect l="l" t="t" r="r" b="b"/>
            <a:pathLst>
              <a:path w="30683" h="30695" extrusionOk="0">
                <a:moveTo>
                  <a:pt x="15348" y="1"/>
                </a:moveTo>
                <a:cubicBezTo>
                  <a:pt x="6871" y="1"/>
                  <a:pt x="1" y="6871"/>
                  <a:pt x="1" y="15348"/>
                </a:cubicBezTo>
                <a:cubicBezTo>
                  <a:pt x="1" y="23825"/>
                  <a:pt x="6871" y="30695"/>
                  <a:pt x="15348" y="30695"/>
                </a:cubicBezTo>
                <a:cubicBezTo>
                  <a:pt x="23813" y="30695"/>
                  <a:pt x="30683" y="23825"/>
                  <a:pt x="30683" y="15348"/>
                </a:cubicBezTo>
                <a:cubicBezTo>
                  <a:pt x="30683" y="6871"/>
                  <a:pt x="23813" y="1"/>
                  <a:pt x="1534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6DAA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7" name="Google Shape;787;p61"/>
          <p:cNvSpPr/>
          <p:nvPr/>
        </p:nvSpPr>
        <p:spPr>
          <a:xfrm>
            <a:off x="3635900" y="3200650"/>
            <a:ext cx="1497300" cy="991800"/>
          </a:xfrm>
          <a:prstGeom prst="roundRect">
            <a:avLst>
              <a:gd name="adj" fmla="val 675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36000" rIns="108000" bIns="360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Piensa en </a:t>
            </a:r>
            <a:endParaRPr sz="10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“¿y qué tal si?” con la colaboración</a:t>
            </a:r>
            <a:endParaRPr sz="10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 de aliados</a:t>
            </a:r>
            <a:endParaRPr sz="10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8" name="Google Shape;788;p61"/>
          <p:cNvSpPr/>
          <p:nvPr/>
        </p:nvSpPr>
        <p:spPr>
          <a:xfrm>
            <a:off x="4077482" y="2700799"/>
            <a:ext cx="614120" cy="614360"/>
          </a:xfrm>
          <a:custGeom>
            <a:avLst/>
            <a:gdLst/>
            <a:ahLst/>
            <a:cxnLst/>
            <a:rect l="l" t="t" r="r" b="b"/>
            <a:pathLst>
              <a:path w="30683" h="30695" extrusionOk="0">
                <a:moveTo>
                  <a:pt x="15348" y="1"/>
                </a:moveTo>
                <a:cubicBezTo>
                  <a:pt x="6871" y="1"/>
                  <a:pt x="1" y="6871"/>
                  <a:pt x="1" y="15348"/>
                </a:cubicBezTo>
                <a:cubicBezTo>
                  <a:pt x="1" y="23825"/>
                  <a:pt x="6871" y="30695"/>
                  <a:pt x="15348" y="30695"/>
                </a:cubicBezTo>
                <a:cubicBezTo>
                  <a:pt x="23813" y="30695"/>
                  <a:pt x="30683" y="23825"/>
                  <a:pt x="30683" y="15348"/>
                </a:cubicBezTo>
                <a:cubicBezTo>
                  <a:pt x="30683" y="6871"/>
                  <a:pt x="23813" y="1"/>
                  <a:pt x="1534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B6D5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89" name="Google Shape;789;p61"/>
          <p:cNvGrpSpPr/>
          <p:nvPr/>
        </p:nvGrpSpPr>
        <p:grpSpPr>
          <a:xfrm>
            <a:off x="1468814" y="1330868"/>
            <a:ext cx="474900" cy="474900"/>
            <a:chOff x="209550" y="2216725"/>
            <a:chExt cx="474900" cy="474900"/>
          </a:xfrm>
        </p:grpSpPr>
        <p:sp>
          <p:nvSpPr>
            <p:cNvPr id="790" name="Google Shape;790;p61"/>
            <p:cNvSpPr/>
            <p:nvPr/>
          </p:nvSpPr>
          <p:spPr>
            <a:xfrm>
              <a:off x="209550" y="2216725"/>
              <a:ext cx="474900" cy="474900"/>
            </a:xfrm>
            <a:prstGeom prst="ellipse">
              <a:avLst/>
            </a:prstGeom>
            <a:solidFill>
              <a:srgbClr val="009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91" name="Google Shape;791;p6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445" y="2304190"/>
              <a:ext cx="291900" cy="2919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2" name="Google Shape;792;p61"/>
          <p:cNvGrpSpPr/>
          <p:nvPr/>
        </p:nvGrpSpPr>
        <p:grpSpPr>
          <a:xfrm>
            <a:off x="3091376" y="1330868"/>
            <a:ext cx="474900" cy="474900"/>
            <a:chOff x="209550" y="2216725"/>
            <a:chExt cx="474900" cy="474900"/>
          </a:xfrm>
        </p:grpSpPr>
        <p:sp>
          <p:nvSpPr>
            <p:cNvPr id="793" name="Google Shape;793;p61"/>
            <p:cNvSpPr/>
            <p:nvPr/>
          </p:nvSpPr>
          <p:spPr>
            <a:xfrm>
              <a:off x="209550" y="2216725"/>
              <a:ext cx="474900" cy="474900"/>
            </a:xfrm>
            <a:prstGeom prst="ellipse">
              <a:avLst/>
            </a:prstGeom>
            <a:solidFill>
              <a:srgbClr val="009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94" name="Google Shape;794;p6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445" y="2304190"/>
              <a:ext cx="291900" cy="2919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5" name="Google Shape;795;p61"/>
          <p:cNvGrpSpPr/>
          <p:nvPr/>
        </p:nvGrpSpPr>
        <p:grpSpPr>
          <a:xfrm>
            <a:off x="901989" y="2822518"/>
            <a:ext cx="474900" cy="474900"/>
            <a:chOff x="209550" y="2216725"/>
            <a:chExt cx="474900" cy="474900"/>
          </a:xfrm>
        </p:grpSpPr>
        <p:sp>
          <p:nvSpPr>
            <p:cNvPr id="796" name="Google Shape;796;p61"/>
            <p:cNvSpPr/>
            <p:nvPr/>
          </p:nvSpPr>
          <p:spPr>
            <a:xfrm>
              <a:off x="209550" y="2216725"/>
              <a:ext cx="474900" cy="474900"/>
            </a:xfrm>
            <a:prstGeom prst="ellipse">
              <a:avLst/>
            </a:prstGeom>
            <a:solidFill>
              <a:srgbClr val="009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97" name="Google Shape;797;p6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445" y="2304190"/>
              <a:ext cx="291900" cy="2919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8" name="Google Shape;798;p61"/>
          <p:cNvGrpSpPr/>
          <p:nvPr/>
        </p:nvGrpSpPr>
        <p:grpSpPr>
          <a:xfrm>
            <a:off x="2524539" y="2822518"/>
            <a:ext cx="474900" cy="474900"/>
            <a:chOff x="209550" y="2216725"/>
            <a:chExt cx="474900" cy="474900"/>
          </a:xfrm>
        </p:grpSpPr>
        <p:sp>
          <p:nvSpPr>
            <p:cNvPr id="799" name="Google Shape;799;p61"/>
            <p:cNvSpPr/>
            <p:nvPr/>
          </p:nvSpPr>
          <p:spPr>
            <a:xfrm>
              <a:off x="209550" y="2216725"/>
              <a:ext cx="474900" cy="474900"/>
            </a:xfrm>
            <a:prstGeom prst="ellipse">
              <a:avLst/>
            </a:prstGeom>
            <a:solidFill>
              <a:srgbClr val="009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0" name="Google Shape;800;p6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445" y="2304190"/>
              <a:ext cx="291900" cy="2919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1" name="Google Shape;801;p61"/>
          <p:cNvGrpSpPr/>
          <p:nvPr/>
        </p:nvGrpSpPr>
        <p:grpSpPr>
          <a:xfrm>
            <a:off x="4147089" y="2770518"/>
            <a:ext cx="474900" cy="474900"/>
            <a:chOff x="209550" y="2216725"/>
            <a:chExt cx="474900" cy="474900"/>
          </a:xfrm>
        </p:grpSpPr>
        <p:sp>
          <p:nvSpPr>
            <p:cNvPr id="802" name="Google Shape;802;p61"/>
            <p:cNvSpPr/>
            <p:nvPr/>
          </p:nvSpPr>
          <p:spPr>
            <a:xfrm>
              <a:off x="209550" y="2216725"/>
              <a:ext cx="474900" cy="474900"/>
            </a:xfrm>
            <a:prstGeom prst="ellipse">
              <a:avLst/>
            </a:prstGeom>
            <a:solidFill>
              <a:srgbClr val="009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3" name="Google Shape;803;p6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445" y="2304190"/>
              <a:ext cx="291900" cy="2919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4" name="Google Shape;804;p61"/>
          <p:cNvSpPr txBox="1"/>
          <p:nvPr/>
        </p:nvSpPr>
        <p:spPr>
          <a:xfrm>
            <a:off x="1161650" y="468325"/>
            <a:ext cx="44343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22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Un líder con </a:t>
            </a:r>
            <a:endParaRPr sz="22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22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visión sostenible</a:t>
            </a:r>
            <a:endParaRPr sz="22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05" name="Google Shape;805;p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500" y="639006"/>
            <a:ext cx="640375" cy="227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62"/>
          <p:cNvSpPr txBox="1"/>
          <p:nvPr/>
        </p:nvSpPr>
        <p:spPr>
          <a:xfrm>
            <a:off x="9369350" y="131050"/>
            <a:ext cx="672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2009</a:t>
            </a:r>
            <a:endParaRPr sz="700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3" name="Google Shape;813;p62"/>
          <p:cNvSpPr txBox="1"/>
          <p:nvPr/>
        </p:nvSpPr>
        <p:spPr>
          <a:xfrm>
            <a:off x="401725" y="1507625"/>
            <a:ext cx="855000" cy="184800"/>
          </a:xfrm>
          <a:prstGeom prst="rect">
            <a:avLst/>
          </a:prstGeom>
          <a:solidFill>
            <a:srgbClr val="005A2D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2005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14" name="Google Shape;814;p62"/>
          <p:cNvCxnSpPr/>
          <p:nvPr/>
        </p:nvCxnSpPr>
        <p:spPr>
          <a:xfrm rot="10800000">
            <a:off x="396564" y="1340926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005A2D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815" name="Google Shape;815;p62"/>
          <p:cNvSpPr txBox="1"/>
          <p:nvPr/>
        </p:nvSpPr>
        <p:spPr>
          <a:xfrm>
            <a:off x="1239350" y="1645275"/>
            <a:ext cx="855000" cy="184800"/>
          </a:xfrm>
          <a:prstGeom prst="rect">
            <a:avLst/>
          </a:prstGeom>
          <a:solidFill>
            <a:srgbClr val="348E36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2006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16" name="Google Shape;816;p62"/>
          <p:cNvCxnSpPr/>
          <p:nvPr/>
        </p:nvCxnSpPr>
        <p:spPr>
          <a:xfrm rot="10800000">
            <a:off x="1244396" y="824275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348E36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817" name="Google Shape;817;p62"/>
          <p:cNvSpPr txBox="1"/>
          <p:nvPr/>
        </p:nvSpPr>
        <p:spPr>
          <a:xfrm>
            <a:off x="2100650" y="1507625"/>
            <a:ext cx="829500" cy="184800"/>
          </a:xfrm>
          <a:prstGeom prst="rect">
            <a:avLst/>
          </a:prstGeom>
          <a:solidFill>
            <a:srgbClr val="82B727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2007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18" name="Google Shape;818;p62"/>
          <p:cNvCxnSpPr/>
          <p:nvPr/>
        </p:nvCxnSpPr>
        <p:spPr>
          <a:xfrm rot="10800000">
            <a:off x="2090199" y="1340926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82B727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819" name="Google Shape;819;p62"/>
          <p:cNvSpPr txBox="1"/>
          <p:nvPr/>
        </p:nvSpPr>
        <p:spPr>
          <a:xfrm>
            <a:off x="2938275" y="1645275"/>
            <a:ext cx="829500" cy="184800"/>
          </a:xfrm>
          <a:prstGeom prst="rect">
            <a:avLst/>
          </a:prstGeom>
          <a:solidFill>
            <a:srgbClr val="B5CB04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2008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20" name="Google Shape;820;p62"/>
          <p:cNvCxnSpPr/>
          <p:nvPr/>
        </p:nvCxnSpPr>
        <p:spPr>
          <a:xfrm rot="10800000">
            <a:off x="2930152" y="824275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B5CB04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821" name="Google Shape;821;p62"/>
          <p:cNvSpPr txBox="1"/>
          <p:nvPr/>
        </p:nvSpPr>
        <p:spPr>
          <a:xfrm>
            <a:off x="3773500" y="1507625"/>
            <a:ext cx="829500" cy="184800"/>
          </a:xfrm>
          <a:prstGeom prst="rect">
            <a:avLst/>
          </a:prstGeom>
          <a:solidFill>
            <a:srgbClr val="FBD803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2009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22" name="Google Shape;822;p62"/>
          <p:cNvCxnSpPr/>
          <p:nvPr/>
        </p:nvCxnSpPr>
        <p:spPr>
          <a:xfrm rot="10800000">
            <a:off x="3768076" y="1340926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FBD803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823" name="Google Shape;823;p62"/>
          <p:cNvSpPr txBox="1"/>
          <p:nvPr/>
        </p:nvSpPr>
        <p:spPr>
          <a:xfrm>
            <a:off x="4611100" y="1645275"/>
            <a:ext cx="858600" cy="184800"/>
          </a:xfrm>
          <a:prstGeom prst="rect">
            <a:avLst/>
          </a:prstGeom>
          <a:solidFill>
            <a:srgbClr val="A1D4CB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2010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24" name="Google Shape;824;p62"/>
          <p:cNvCxnSpPr/>
          <p:nvPr/>
        </p:nvCxnSpPr>
        <p:spPr>
          <a:xfrm rot="10800000">
            <a:off x="4615901" y="824275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A1D4CB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825" name="Google Shape;825;p62"/>
          <p:cNvSpPr txBox="1"/>
          <p:nvPr/>
        </p:nvSpPr>
        <p:spPr>
          <a:xfrm>
            <a:off x="5463725" y="1507625"/>
            <a:ext cx="855000" cy="184800"/>
          </a:xfrm>
          <a:prstGeom prst="rect">
            <a:avLst/>
          </a:prstGeom>
          <a:solidFill>
            <a:srgbClr val="7EB8AE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2011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26" name="Google Shape;826;p62"/>
          <p:cNvCxnSpPr/>
          <p:nvPr/>
        </p:nvCxnSpPr>
        <p:spPr>
          <a:xfrm rot="10800000">
            <a:off x="5463701" y="1340926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7EB8AE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827" name="Google Shape;827;p62"/>
          <p:cNvSpPr txBox="1"/>
          <p:nvPr/>
        </p:nvSpPr>
        <p:spPr>
          <a:xfrm>
            <a:off x="6306475" y="1645275"/>
            <a:ext cx="855000" cy="184800"/>
          </a:xfrm>
          <a:prstGeom prst="rect">
            <a:avLst/>
          </a:prstGeom>
          <a:solidFill>
            <a:srgbClr val="008D7D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2012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28" name="Google Shape;828;p62"/>
          <p:cNvCxnSpPr/>
          <p:nvPr/>
        </p:nvCxnSpPr>
        <p:spPr>
          <a:xfrm rot="10800000">
            <a:off x="6311533" y="824275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008D7D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829" name="Google Shape;829;p62"/>
          <p:cNvSpPr txBox="1"/>
          <p:nvPr/>
        </p:nvSpPr>
        <p:spPr>
          <a:xfrm>
            <a:off x="7149500" y="1507625"/>
            <a:ext cx="829500" cy="184800"/>
          </a:xfrm>
          <a:prstGeom prst="rect">
            <a:avLst/>
          </a:prstGeom>
          <a:solidFill>
            <a:srgbClr val="006B58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2013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30" name="Google Shape;830;p62"/>
          <p:cNvCxnSpPr/>
          <p:nvPr/>
        </p:nvCxnSpPr>
        <p:spPr>
          <a:xfrm rot="10800000">
            <a:off x="7149461" y="1340926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006B58"/>
            </a:solidFill>
            <a:prstDash val="solid"/>
            <a:round/>
            <a:headEnd type="none" w="sm" len="sm"/>
            <a:tailEnd type="oval" w="med" len="med"/>
          </a:ln>
        </p:spPr>
      </p:cxnSp>
      <p:pic>
        <p:nvPicPr>
          <p:cNvPr id="831" name="Google Shape;831;p6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2075" y="693725"/>
            <a:ext cx="616800" cy="2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62"/>
          <p:cNvSpPr txBox="1"/>
          <p:nvPr/>
        </p:nvSpPr>
        <p:spPr>
          <a:xfrm>
            <a:off x="475187" y="1221600"/>
            <a:ext cx="690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Inicio del programa de fortalecimiento a </a:t>
            </a:r>
            <a:r>
              <a:rPr lang="es-CO" sz="5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Bancos de Alimentos </a:t>
            </a:r>
            <a:endParaRPr sz="14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3" name="Google Shape;833;p62"/>
          <p:cNvSpPr txBox="1"/>
          <p:nvPr/>
        </p:nvSpPr>
        <p:spPr>
          <a:xfrm>
            <a:off x="1342587" y="1873150"/>
            <a:ext cx="6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Creación </a:t>
            </a:r>
            <a:r>
              <a:rPr lang="es-CO" sz="5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Fundación Nutresa</a:t>
            </a:r>
            <a:endParaRPr sz="500" b="1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0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Fortalecimiento </a:t>
            </a: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Voluntariado Corporativo</a:t>
            </a:r>
            <a:endParaRPr sz="500" b="1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4" name="Google Shape;834;p62"/>
          <p:cNvSpPr txBox="1"/>
          <p:nvPr/>
        </p:nvSpPr>
        <p:spPr>
          <a:xfrm>
            <a:off x="3023950" y="1873150"/>
            <a:ext cx="7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Compromiso </a:t>
            </a:r>
            <a:r>
              <a:rPr lang="es-CO" sz="5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Desarrollo sostenible </a:t>
            </a:r>
            <a:r>
              <a:rPr lang="es-CO" sz="5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Grupo Nutresa</a:t>
            </a:r>
            <a:endParaRPr sz="500" b="0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0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Elaboración </a:t>
            </a: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primer informe bajo metodología GRI</a:t>
            </a:r>
            <a:endParaRPr sz="500" b="1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5" name="Google Shape;835;p62"/>
          <p:cNvSpPr txBox="1"/>
          <p:nvPr/>
        </p:nvSpPr>
        <p:spPr>
          <a:xfrm>
            <a:off x="3840825" y="925275"/>
            <a:ext cx="702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Adhesión a Pacto Global de las </a:t>
            </a:r>
            <a:endParaRPr sz="500" b="0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Naciones Unidas</a:t>
            </a:r>
            <a:endParaRPr sz="500" b="0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500" b="0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Invitación a participar del</a:t>
            </a: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 Índice Mundial de Dow Jones</a:t>
            </a:r>
            <a:endParaRPr sz="500" b="1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6" name="Google Shape;836;p62"/>
          <p:cNvSpPr txBox="1"/>
          <p:nvPr/>
        </p:nvSpPr>
        <p:spPr>
          <a:xfrm>
            <a:off x="2140600" y="1059825"/>
            <a:ext cx="737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Encuentro Ambiental </a:t>
            </a:r>
            <a:endParaRPr sz="500" b="1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con líderes ambientales nacionales e internacionales</a:t>
            </a:r>
            <a:endParaRPr sz="5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7" name="Google Shape;837;p62"/>
          <p:cNvSpPr txBox="1"/>
          <p:nvPr/>
        </p:nvSpPr>
        <p:spPr>
          <a:xfrm>
            <a:off x="4694263" y="1911700"/>
            <a:ext cx="69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Cambio en el mapa de valor</a:t>
            </a: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 de Grupo Nutresa donde el Desarrollo Sostenible es un </a:t>
            </a: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marco envolvente</a:t>
            </a:r>
            <a:endParaRPr sz="500" b="1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8" name="Google Shape;838;p6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7100" y="1101125"/>
            <a:ext cx="640500" cy="3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62"/>
          <p:cNvSpPr txBox="1"/>
          <p:nvPr/>
        </p:nvSpPr>
        <p:spPr>
          <a:xfrm>
            <a:off x="5542300" y="639425"/>
            <a:ext cx="69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Por primera vez </a:t>
            </a: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Grupo Nutresa es incluida en el</a:t>
            </a: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 Índice Global</a:t>
            </a:r>
            <a:endParaRPr sz="500" b="1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Reconocida con </a:t>
            </a: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Sector Mover en DJSI</a:t>
            </a:r>
            <a:endParaRPr sz="500" b="1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40" name="Google Shape;840;p6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537" y="2313975"/>
            <a:ext cx="491575" cy="1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62"/>
          <p:cNvSpPr txBox="1"/>
          <p:nvPr/>
        </p:nvSpPr>
        <p:spPr>
          <a:xfrm>
            <a:off x="6412625" y="1852275"/>
            <a:ext cx="7023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Adhesión </a:t>
            </a: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al CEO Water Mandate</a:t>
            </a:r>
            <a:endParaRPr sz="500" b="1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200" b="0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Estrategia para nuestro </a:t>
            </a: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primer siglo 2020</a:t>
            </a:r>
            <a:endParaRPr sz="500" b="1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42" name="Google Shape;842;p6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650" y="2483150"/>
            <a:ext cx="569350" cy="1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62"/>
          <p:cNvSpPr txBox="1"/>
          <p:nvPr/>
        </p:nvSpPr>
        <p:spPr>
          <a:xfrm>
            <a:off x="7211575" y="981125"/>
            <a:ext cx="8025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Actualización del análisis de materialidad</a:t>
            </a:r>
            <a:endParaRPr sz="500" b="0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0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Incluidos en el índice de </a:t>
            </a: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Mercados Emergentes de DJSI</a:t>
            </a:r>
            <a:endParaRPr sz="500" b="1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0" i="0" u="none" strike="noStrike" cap="none">
              <a:solidFill>
                <a:srgbClr val="3C40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Política y sistema de </a:t>
            </a:r>
            <a:r>
              <a:rPr lang="es-CO" sz="500" b="1" i="0" u="none" strike="noStrike" cap="none">
                <a:solidFill>
                  <a:srgbClr val="3C4043"/>
                </a:solidFill>
                <a:latin typeface="Poppins"/>
                <a:ea typeface="Poppins"/>
                <a:cs typeface="Poppins"/>
                <a:sym typeface="Poppins"/>
              </a:rPr>
              <a:t>Gestión de DDHH</a:t>
            </a:r>
            <a:endParaRPr sz="500" b="1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4" name="Google Shape;844;p62"/>
          <p:cNvSpPr txBox="1"/>
          <p:nvPr/>
        </p:nvSpPr>
        <p:spPr>
          <a:xfrm>
            <a:off x="550300" y="4432088"/>
            <a:ext cx="8586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Programa de Reconocimiento </a:t>
            </a:r>
            <a:r>
              <a:rPr lang="es-CO" sz="5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Proveedor Ejemplar.</a:t>
            </a:r>
            <a:endParaRPr sz="500" b="1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200" b="1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Alianza </a:t>
            </a:r>
            <a:r>
              <a:rPr lang="es-CO" sz="5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EVS </a:t>
            </a:r>
            <a:r>
              <a:rPr lang="es-CO" sz="5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MEN - Unicef - PMA- UdeA</a:t>
            </a:r>
            <a:endParaRPr sz="500" b="1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45" name="Google Shape;845;p62"/>
          <p:cNvGrpSpPr/>
          <p:nvPr/>
        </p:nvGrpSpPr>
        <p:grpSpPr>
          <a:xfrm>
            <a:off x="529544" y="4034263"/>
            <a:ext cx="737062" cy="373597"/>
            <a:chOff x="1290944" y="4083350"/>
            <a:chExt cx="737062" cy="373597"/>
          </a:xfrm>
        </p:grpSpPr>
        <p:grpSp>
          <p:nvGrpSpPr>
            <p:cNvPr id="846" name="Google Shape;846;p62"/>
            <p:cNvGrpSpPr/>
            <p:nvPr/>
          </p:nvGrpSpPr>
          <p:grpSpPr>
            <a:xfrm>
              <a:off x="1381974" y="4083350"/>
              <a:ext cx="554999" cy="246300"/>
              <a:chOff x="1219126" y="3642275"/>
              <a:chExt cx="554999" cy="246300"/>
            </a:xfrm>
          </p:grpSpPr>
          <p:sp>
            <p:nvSpPr>
              <p:cNvPr id="847" name="Google Shape;847;p62"/>
              <p:cNvSpPr txBox="1"/>
              <p:nvPr/>
            </p:nvSpPr>
            <p:spPr>
              <a:xfrm>
                <a:off x="1219126" y="3642275"/>
                <a:ext cx="1305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3</a:t>
                </a:r>
                <a:endParaRPr sz="16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48" name="Google Shape;848;p62"/>
              <p:cNvSpPr txBox="1"/>
              <p:nvPr/>
            </p:nvSpPr>
            <p:spPr>
              <a:xfrm>
                <a:off x="1349625" y="3703925"/>
                <a:ext cx="4245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es-CO" sz="400" b="0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Lugar del índice</a:t>
                </a:r>
                <a:endParaRPr sz="1200" b="0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s-CO" sz="6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mundial</a:t>
                </a:r>
                <a:endParaRPr sz="6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49" name="Google Shape;849;p62"/>
            <p:cNvGrpSpPr/>
            <p:nvPr/>
          </p:nvGrpSpPr>
          <p:grpSpPr>
            <a:xfrm>
              <a:off x="1290944" y="4315655"/>
              <a:ext cx="737062" cy="141292"/>
              <a:chOff x="1285875" y="4332125"/>
              <a:chExt cx="939650" cy="180150"/>
            </a:xfrm>
          </p:grpSpPr>
          <p:pic>
            <p:nvPicPr>
              <p:cNvPr id="850" name="Google Shape;850;p62"/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85875" y="4332125"/>
                <a:ext cx="428625" cy="180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1" name="Google Shape;851;p62"/>
              <p:cNvPicPr preferRelativeResize="0"/>
              <p:nvPr/>
            </p:nvPicPr>
            <p:blipFill rotWithShape="1"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91425" y="4358762"/>
                <a:ext cx="534100" cy="126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52" name="Google Shape;852;p62"/>
          <p:cNvSpPr txBox="1"/>
          <p:nvPr/>
        </p:nvSpPr>
        <p:spPr>
          <a:xfrm flipH="1">
            <a:off x="5862913" y="3864213"/>
            <a:ext cx="890400" cy="184800"/>
          </a:xfrm>
          <a:prstGeom prst="rect">
            <a:avLst/>
          </a:prstGeom>
          <a:solidFill>
            <a:srgbClr val="348E36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53" name="Google Shape;853;p62"/>
          <p:cNvCxnSpPr/>
          <p:nvPr/>
        </p:nvCxnSpPr>
        <p:spPr>
          <a:xfrm rot="10800000">
            <a:off x="6761179" y="3030351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348E36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854" name="Google Shape;854;p62"/>
          <p:cNvSpPr txBox="1"/>
          <p:nvPr/>
        </p:nvSpPr>
        <p:spPr>
          <a:xfrm flipH="1">
            <a:off x="4964525" y="3713700"/>
            <a:ext cx="890400" cy="184800"/>
          </a:xfrm>
          <a:prstGeom prst="rect">
            <a:avLst/>
          </a:prstGeom>
          <a:solidFill>
            <a:srgbClr val="82B727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2019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55" name="Google Shape;855;p62"/>
          <p:cNvCxnSpPr/>
          <p:nvPr/>
        </p:nvCxnSpPr>
        <p:spPr>
          <a:xfrm rot="10800000">
            <a:off x="5869149" y="3630326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82B727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856" name="Google Shape;856;p62"/>
          <p:cNvSpPr txBox="1"/>
          <p:nvPr/>
        </p:nvSpPr>
        <p:spPr>
          <a:xfrm flipH="1">
            <a:off x="4085800" y="3851350"/>
            <a:ext cx="890400" cy="184800"/>
          </a:xfrm>
          <a:prstGeom prst="rect">
            <a:avLst/>
          </a:prstGeom>
          <a:solidFill>
            <a:srgbClr val="B5CB04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2018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57" name="Google Shape;857;p62"/>
          <p:cNvCxnSpPr/>
          <p:nvPr/>
        </p:nvCxnSpPr>
        <p:spPr>
          <a:xfrm rot="10800000">
            <a:off x="4977015" y="3030351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B5CB04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858" name="Google Shape;858;p62"/>
          <p:cNvSpPr txBox="1"/>
          <p:nvPr/>
        </p:nvSpPr>
        <p:spPr>
          <a:xfrm flipH="1">
            <a:off x="3192800" y="3713700"/>
            <a:ext cx="909900" cy="184800"/>
          </a:xfrm>
          <a:prstGeom prst="rect">
            <a:avLst/>
          </a:prstGeom>
          <a:solidFill>
            <a:srgbClr val="FBD803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2017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59" name="Google Shape;859;p62"/>
          <p:cNvCxnSpPr/>
          <p:nvPr/>
        </p:nvCxnSpPr>
        <p:spPr>
          <a:xfrm rot="10800000">
            <a:off x="4090176" y="3547001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FBD803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860" name="Google Shape;860;p62"/>
          <p:cNvSpPr txBox="1"/>
          <p:nvPr/>
        </p:nvSpPr>
        <p:spPr>
          <a:xfrm flipH="1">
            <a:off x="2295375" y="3851350"/>
            <a:ext cx="909900" cy="184800"/>
          </a:xfrm>
          <a:prstGeom prst="rect">
            <a:avLst/>
          </a:prstGeom>
          <a:solidFill>
            <a:srgbClr val="7EB8AE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2016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61" name="Google Shape;861;p62"/>
          <p:cNvCxnSpPr/>
          <p:nvPr/>
        </p:nvCxnSpPr>
        <p:spPr>
          <a:xfrm rot="10800000">
            <a:off x="3192859" y="3030351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7EB8AE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862" name="Google Shape;862;p62"/>
          <p:cNvSpPr txBox="1"/>
          <p:nvPr/>
        </p:nvSpPr>
        <p:spPr>
          <a:xfrm flipH="1">
            <a:off x="1398075" y="3713700"/>
            <a:ext cx="909900" cy="184800"/>
          </a:xfrm>
          <a:prstGeom prst="rect">
            <a:avLst/>
          </a:prstGeom>
          <a:solidFill>
            <a:srgbClr val="008D7D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2015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63" name="Google Shape;863;p62"/>
          <p:cNvCxnSpPr/>
          <p:nvPr/>
        </p:nvCxnSpPr>
        <p:spPr>
          <a:xfrm rot="10800000">
            <a:off x="2295566" y="3547001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008D7D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864" name="Google Shape;864;p62"/>
          <p:cNvSpPr txBox="1"/>
          <p:nvPr/>
        </p:nvSpPr>
        <p:spPr>
          <a:xfrm flipH="1">
            <a:off x="499375" y="3851350"/>
            <a:ext cx="890400" cy="184800"/>
          </a:xfrm>
          <a:prstGeom prst="rect">
            <a:avLst/>
          </a:prstGeom>
          <a:solidFill>
            <a:srgbClr val="006B58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2014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65" name="Google Shape;865;p62"/>
          <p:cNvCxnSpPr/>
          <p:nvPr/>
        </p:nvCxnSpPr>
        <p:spPr>
          <a:xfrm rot="10800000">
            <a:off x="1398241" y="3030351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006B58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866" name="Google Shape;866;p62"/>
          <p:cNvCxnSpPr/>
          <p:nvPr/>
        </p:nvCxnSpPr>
        <p:spPr>
          <a:xfrm rot="10800000">
            <a:off x="511398" y="3547001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006B58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867" name="Google Shape;867;p62"/>
          <p:cNvSpPr txBox="1"/>
          <p:nvPr/>
        </p:nvSpPr>
        <p:spPr>
          <a:xfrm>
            <a:off x="1434850" y="3402688"/>
            <a:ext cx="8241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Participación en </a:t>
            </a:r>
            <a:endParaRPr sz="500" b="0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Fondo de ODS </a:t>
            </a: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de ONU</a:t>
            </a:r>
            <a:endParaRPr sz="500" b="0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300" b="0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Ejercicio de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Materialidad </a:t>
            </a: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en negocios y geografías</a:t>
            </a:r>
            <a:endParaRPr sz="500" b="0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8" name="Google Shape;868;p62"/>
          <p:cNvSpPr txBox="1"/>
          <p:nvPr/>
        </p:nvSpPr>
        <p:spPr>
          <a:xfrm>
            <a:off x="2336063" y="4455925"/>
            <a:ext cx="8904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Alianza con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WWF </a:t>
            </a: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para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abastecimiento sostenible </a:t>
            </a: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de materias primas</a:t>
            </a:r>
            <a:endParaRPr sz="500" b="0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0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Portafolio de voluntariado </a:t>
            </a: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como plataforma de desarrollo de talentos 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62"/>
          <p:cNvSpPr txBox="1"/>
          <p:nvPr/>
        </p:nvSpPr>
        <p:spPr>
          <a:xfrm>
            <a:off x="3250913" y="3018050"/>
            <a:ext cx="9486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Integración al modelo de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Agenda 2030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Modelo de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Gestión de Riesgos y Tendencias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Lanzamiento</a:t>
            </a:r>
            <a:endParaRPr sz="500" b="0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programa Actuo Integramente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0" name="Google Shape;870;p62"/>
          <p:cNvSpPr txBox="1"/>
          <p:nvPr/>
        </p:nvSpPr>
        <p:spPr>
          <a:xfrm>
            <a:off x="4128300" y="4388275"/>
            <a:ext cx="1059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Modelo de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Medición de impacto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Estrategia en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Reducción Pérdida y Desperdicio de Alimentos 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Participación en la Misión de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Crecimiento Verde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Modelo de relacionamiento con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Grupos Relacionados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1" name="Google Shape;871;p62"/>
          <p:cNvSpPr txBox="1"/>
          <p:nvPr/>
        </p:nvSpPr>
        <p:spPr>
          <a:xfrm>
            <a:off x="5012600" y="3105500"/>
            <a:ext cx="858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Nuevos modelos de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Energías Alternativas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1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Estrategia de Economía Circular </a:t>
            </a: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Manual de Ecodiseño, Ciclo de vida y Visión 30/30, Ver de vuelta</a:t>
            </a:r>
            <a:endParaRPr sz="500" b="0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72" name="Google Shape;872;p62"/>
          <p:cNvGrpSpPr/>
          <p:nvPr/>
        </p:nvGrpSpPr>
        <p:grpSpPr>
          <a:xfrm>
            <a:off x="5012473" y="2624387"/>
            <a:ext cx="858737" cy="457011"/>
            <a:chOff x="5393473" y="2624387"/>
            <a:chExt cx="858737" cy="457011"/>
          </a:xfrm>
        </p:grpSpPr>
        <p:grpSp>
          <p:nvGrpSpPr>
            <p:cNvPr id="873" name="Google Shape;873;p62"/>
            <p:cNvGrpSpPr/>
            <p:nvPr/>
          </p:nvGrpSpPr>
          <p:grpSpPr>
            <a:xfrm>
              <a:off x="5450712" y="2624387"/>
              <a:ext cx="744258" cy="307800"/>
              <a:chOff x="5013215" y="611887"/>
              <a:chExt cx="744258" cy="307800"/>
            </a:xfrm>
          </p:grpSpPr>
          <p:sp>
            <p:nvSpPr>
              <p:cNvPr id="874" name="Google Shape;874;p62"/>
              <p:cNvSpPr txBox="1"/>
              <p:nvPr/>
            </p:nvSpPr>
            <p:spPr>
              <a:xfrm>
                <a:off x="5013215" y="611887"/>
                <a:ext cx="347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1</a:t>
                </a:r>
                <a:endParaRPr sz="20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75" name="Google Shape;875;p62"/>
              <p:cNvSpPr txBox="1"/>
              <p:nvPr/>
            </p:nvSpPr>
            <p:spPr>
              <a:xfrm>
                <a:off x="5134673" y="676425"/>
                <a:ext cx="622800" cy="1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es-CO" sz="600" b="0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Lugar del índice</a:t>
                </a:r>
                <a:endParaRPr sz="1400" b="0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marL="0" marR="0" lvl="0" indent="0" algn="l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s-CO" sz="8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mundial</a:t>
                </a:r>
                <a:endParaRPr sz="8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76" name="Google Shape;876;p62"/>
            <p:cNvGrpSpPr/>
            <p:nvPr/>
          </p:nvGrpSpPr>
          <p:grpSpPr>
            <a:xfrm>
              <a:off x="5393473" y="2877948"/>
              <a:ext cx="858737" cy="203450"/>
              <a:chOff x="5393473" y="2877948"/>
              <a:chExt cx="858737" cy="203450"/>
            </a:xfrm>
          </p:grpSpPr>
          <p:pic>
            <p:nvPicPr>
              <p:cNvPr id="877" name="Google Shape;877;p62"/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3473" y="2877948"/>
                <a:ext cx="422743" cy="203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8" name="Google Shape;878;p62"/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59961" y="2926695"/>
                <a:ext cx="492249" cy="1059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79" name="Google Shape;879;p62"/>
          <p:cNvSpPr txBox="1"/>
          <p:nvPr/>
        </p:nvSpPr>
        <p:spPr>
          <a:xfrm>
            <a:off x="5945300" y="4552663"/>
            <a:ext cx="802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Nueva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estrategia</a:t>
            </a:r>
            <a:b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 al 2030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3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500" b="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Desarrollo de la estrategia de </a:t>
            </a:r>
            <a:r>
              <a:rPr lang="es-CO" sz="500" b="1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cuidado por la vida</a:t>
            </a:r>
            <a:endParaRPr sz="500" b="1" i="0" u="none" strike="noStrike" cap="non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80" name="Google Shape;880;p62"/>
          <p:cNvGrpSpPr/>
          <p:nvPr/>
        </p:nvGrpSpPr>
        <p:grpSpPr>
          <a:xfrm>
            <a:off x="6835248" y="2872500"/>
            <a:ext cx="680052" cy="354000"/>
            <a:chOff x="6768598" y="1593225"/>
            <a:chExt cx="680052" cy="354000"/>
          </a:xfrm>
        </p:grpSpPr>
        <p:sp>
          <p:nvSpPr>
            <p:cNvPr id="881" name="Google Shape;881;p62"/>
            <p:cNvSpPr txBox="1"/>
            <p:nvPr/>
          </p:nvSpPr>
          <p:spPr>
            <a:xfrm>
              <a:off x="6768598" y="1593225"/>
              <a:ext cx="117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3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endParaRPr sz="23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82" name="Google Shape;882;p62"/>
            <p:cNvSpPr txBox="1"/>
            <p:nvPr/>
          </p:nvSpPr>
          <p:spPr>
            <a:xfrm>
              <a:off x="6890050" y="1652550"/>
              <a:ext cx="558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0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Lugar en la industria de</a:t>
              </a:r>
              <a:endPara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CO" sz="8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alimentos</a:t>
              </a:r>
              <a:endParaRPr sz="8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83" name="Google Shape;883;p62"/>
          <p:cNvGrpSpPr/>
          <p:nvPr/>
        </p:nvGrpSpPr>
        <p:grpSpPr>
          <a:xfrm>
            <a:off x="2369076" y="4072113"/>
            <a:ext cx="824387" cy="385305"/>
            <a:chOff x="2750076" y="4072113"/>
            <a:chExt cx="824387" cy="385305"/>
          </a:xfrm>
        </p:grpSpPr>
        <p:grpSp>
          <p:nvGrpSpPr>
            <p:cNvPr id="884" name="Google Shape;884;p62"/>
            <p:cNvGrpSpPr/>
            <p:nvPr/>
          </p:nvGrpSpPr>
          <p:grpSpPr>
            <a:xfrm>
              <a:off x="2750076" y="4268492"/>
              <a:ext cx="824387" cy="188925"/>
              <a:chOff x="2686975" y="4019525"/>
              <a:chExt cx="983873" cy="225475"/>
            </a:xfrm>
          </p:grpSpPr>
          <p:pic>
            <p:nvPicPr>
              <p:cNvPr id="885" name="Google Shape;885;p62"/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9337" y="4058865"/>
                <a:ext cx="461511" cy="1467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6" name="Google Shape;886;p62"/>
              <p:cNvPicPr preferRelativeResize="0"/>
              <p:nvPr/>
            </p:nvPicPr>
            <p:blipFill rotWithShape="1">
              <a:blip r:embed="rId1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86975" y="4019525"/>
                <a:ext cx="604400" cy="225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7" name="Google Shape;887;p62"/>
            <p:cNvGrpSpPr/>
            <p:nvPr/>
          </p:nvGrpSpPr>
          <p:grpSpPr>
            <a:xfrm>
              <a:off x="2882881" y="4072113"/>
              <a:ext cx="550174" cy="246300"/>
              <a:chOff x="1219126" y="3718475"/>
              <a:chExt cx="550174" cy="246300"/>
            </a:xfrm>
          </p:grpSpPr>
          <p:sp>
            <p:nvSpPr>
              <p:cNvPr id="888" name="Google Shape;888;p62"/>
              <p:cNvSpPr txBox="1"/>
              <p:nvPr/>
            </p:nvSpPr>
            <p:spPr>
              <a:xfrm>
                <a:off x="1219126" y="3718475"/>
                <a:ext cx="1305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2</a:t>
                </a:r>
                <a:endParaRPr sz="16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89" name="Google Shape;889;p62"/>
              <p:cNvSpPr txBox="1"/>
              <p:nvPr/>
            </p:nvSpPr>
            <p:spPr>
              <a:xfrm>
                <a:off x="1344800" y="3780125"/>
                <a:ext cx="4245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es-CO" sz="400" b="0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Lugar del índice</a:t>
                </a:r>
                <a:endParaRPr sz="1200" b="0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s-CO" sz="6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mundial</a:t>
                </a:r>
                <a:endParaRPr sz="6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890" name="Google Shape;890;p62"/>
          <p:cNvGrpSpPr/>
          <p:nvPr/>
        </p:nvGrpSpPr>
        <p:grpSpPr>
          <a:xfrm>
            <a:off x="4155688" y="4072123"/>
            <a:ext cx="756006" cy="316151"/>
            <a:chOff x="4536688" y="4072123"/>
            <a:chExt cx="756006" cy="316151"/>
          </a:xfrm>
        </p:grpSpPr>
        <p:grpSp>
          <p:nvGrpSpPr>
            <p:cNvPr id="891" name="Google Shape;891;p62"/>
            <p:cNvGrpSpPr/>
            <p:nvPr/>
          </p:nvGrpSpPr>
          <p:grpSpPr>
            <a:xfrm>
              <a:off x="4536688" y="4232177"/>
              <a:ext cx="756006" cy="156097"/>
              <a:chOff x="4141901" y="3838950"/>
              <a:chExt cx="944299" cy="194975"/>
            </a:xfrm>
          </p:grpSpPr>
          <p:pic>
            <p:nvPicPr>
              <p:cNvPr id="892" name="Google Shape;892;p62"/>
              <p:cNvPicPr preferRelativeResize="0"/>
              <p:nvPr/>
            </p:nvPicPr>
            <p:blipFill rotWithShape="1">
              <a:blip r:embed="rId1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45055" y="3842249"/>
                <a:ext cx="541145" cy="1821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3" name="Google Shape;893;p62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1901" y="3838950"/>
                <a:ext cx="555000" cy="1949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94" name="Google Shape;894;p62"/>
            <p:cNvGrpSpPr/>
            <p:nvPr/>
          </p:nvGrpSpPr>
          <p:grpSpPr>
            <a:xfrm>
              <a:off x="4637192" y="4072123"/>
              <a:ext cx="555000" cy="197100"/>
              <a:chOff x="4677475" y="4072123"/>
              <a:chExt cx="555000" cy="197100"/>
            </a:xfrm>
          </p:grpSpPr>
          <p:sp>
            <p:nvSpPr>
              <p:cNvPr id="895" name="Google Shape;895;p62"/>
              <p:cNvSpPr txBox="1"/>
              <p:nvPr/>
            </p:nvSpPr>
            <p:spPr>
              <a:xfrm>
                <a:off x="4677475" y="4072123"/>
                <a:ext cx="130500" cy="19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2</a:t>
                </a:r>
                <a:endParaRPr sz="16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96" name="Google Shape;896;p62"/>
              <p:cNvSpPr txBox="1"/>
              <p:nvPr/>
            </p:nvSpPr>
            <p:spPr>
              <a:xfrm>
                <a:off x="4807975" y="4109163"/>
                <a:ext cx="4245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es-CO" sz="400" b="0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Lugar del índice</a:t>
                </a:r>
                <a:endParaRPr sz="1200" b="0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s-CO" sz="6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mundial</a:t>
                </a:r>
                <a:endParaRPr sz="6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897" name="Google Shape;897;p62"/>
          <p:cNvGrpSpPr/>
          <p:nvPr/>
        </p:nvGrpSpPr>
        <p:grpSpPr>
          <a:xfrm>
            <a:off x="1455416" y="2932163"/>
            <a:ext cx="756052" cy="430795"/>
            <a:chOff x="1773941" y="2956150"/>
            <a:chExt cx="756052" cy="430795"/>
          </a:xfrm>
        </p:grpSpPr>
        <p:grpSp>
          <p:nvGrpSpPr>
            <p:cNvPr id="898" name="Google Shape;898;p62"/>
            <p:cNvGrpSpPr/>
            <p:nvPr/>
          </p:nvGrpSpPr>
          <p:grpSpPr>
            <a:xfrm>
              <a:off x="1773941" y="3123502"/>
              <a:ext cx="756052" cy="263443"/>
              <a:chOff x="1773941" y="3123502"/>
              <a:chExt cx="756052" cy="263443"/>
            </a:xfrm>
          </p:grpSpPr>
          <p:pic>
            <p:nvPicPr>
              <p:cNvPr id="899" name="Google Shape;899;p62"/>
              <p:cNvPicPr preferRelativeResize="0"/>
              <p:nvPr/>
            </p:nvPicPr>
            <p:blipFill rotWithShape="1">
              <a:blip r:embed="rId1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73941" y="3158534"/>
                <a:ext cx="467892" cy="193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0" name="Google Shape;900;p62"/>
              <p:cNvPicPr preferRelativeResize="0"/>
              <p:nvPr/>
            </p:nvPicPr>
            <p:blipFill rotWithShape="1">
              <a:blip r:embed="rId1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8616" y="3123502"/>
                <a:ext cx="371377" cy="2634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01" name="Google Shape;901;p62"/>
            <p:cNvGrpSpPr/>
            <p:nvPr/>
          </p:nvGrpSpPr>
          <p:grpSpPr>
            <a:xfrm>
              <a:off x="1874467" y="2956150"/>
              <a:ext cx="555000" cy="246300"/>
              <a:chOff x="2026875" y="2879950"/>
              <a:chExt cx="555000" cy="246300"/>
            </a:xfrm>
          </p:grpSpPr>
          <p:sp>
            <p:nvSpPr>
              <p:cNvPr id="902" name="Google Shape;902;p62"/>
              <p:cNvSpPr txBox="1"/>
              <p:nvPr/>
            </p:nvSpPr>
            <p:spPr>
              <a:xfrm>
                <a:off x="2026875" y="2879950"/>
                <a:ext cx="1305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3</a:t>
                </a:r>
                <a:endParaRPr sz="16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03" name="Google Shape;903;p62"/>
              <p:cNvSpPr txBox="1"/>
              <p:nvPr/>
            </p:nvSpPr>
            <p:spPr>
              <a:xfrm>
                <a:off x="2157375" y="2938838"/>
                <a:ext cx="4245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es-CO" sz="400" b="0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Lugar del índice</a:t>
                </a:r>
                <a:endParaRPr sz="1200" b="0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s-CO" sz="6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mundial</a:t>
                </a:r>
                <a:endParaRPr sz="6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904" name="Google Shape;904;p62"/>
          <p:cNvGrpSpPr/>
          <p:nvPr/>
        </p:nvGrpSpPr>
        <p:grpSpPr>
          <a:xfrm>
            <a:off x="3193220" y="2636725"/>
            <a:ext cx="854972" cy="377802"/>
            <a:chOff x="3547757" y="2860250"/>
            <a:chExt cx="854972" cy="377802"/>
          </a:xfrm>
        </p:grpSpPr>
        <p:grpSp>
          <p:nvGrpSpPr>
            <p:cNvPr id="905" name="Google Shape;905;p62"/>
            <p:cNvGrpSpPr/>
            <p:nvPr/>
          </p:nvGrpSpPr>
          <p:grpSpPr>
            <a:xfrm>
              <a:off x="3547757" y="3026096"/>
              <a:ext cx="854972" cy="211956"/>
              <a:chOff x="3376113" y="668109"/>
              <a:chExt cx="1028600" cy="255000"/>
            </a:xfrm>
          </p:grpSpPr>
          <p:pic>
            <p:nvPicPr>
              <p:cNvPr id="906" name="Google Shape;906;p62"/>
              <p:cNvPicPr preferRelativeResize="0"/>
              <p:nvPr/>
            </p:nvPicPr>
            <p:blipFill rotWithShape="1">
              <a:blip r:embed="rId1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76113" y="668109"/>
                <a:ext cx="604405" cy="255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7" name="Google Shape;907;p62"/>
              <p:cNvPicPr preferRelativeResize="0"/>
              <p:nvPr/>
            </p:nvPicPr>
            <p:blipFill rotWithShape="1">
              <a:blip r:embed="rId1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98788" y="683125"/>
                <a:ext cx="505925" cy="1916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08" name="Google Shape;908;p62"/>
            <p:cNvGrpSpPr/>
            <p:nvPr/>
          </p:nvGrpSpPr>
          <p:grpSpPr>
            <a:xfrm>
              <a:off x="3731668" y="2860250"/>
              <a:ext cx="554999" cy="246300"/>
              <a:chOff x="1219126" y="3642275"/>
              <a:chExt cx="554999" cy="246300"/>
            </a:xfrm>
          </p:grpSpPr>
          <p:sp>
            <p:nvSpPr>
              <p:cNvPr id="909" name="Google Shape;909;p62"/>
              <p:cNvSpPr txBox="1"/>
              <p:nvPr/>
            </p:nvSpPr>
            <p:spPr>
              <a:xfrm>
                <a:off x="1219126" y="3642275"/>
                <a:ext cx="1305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2</a:t>
                </a:r>
                <a:endParaRPr sz="16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10" name="Google Shape;910;p62"/>
              <p:cNvSpPr txBox="1"/>
              <p:nvPr/>
            </p:nvSpPr>
            <p:spPr>
              <a:xfrm>
                <a:off x="1349625" y="3703925"/>
                <a:ext cx="4245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es-CO" sz="400" b="0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Lugar del índice</a:t>
                </a:r>
                <a:endParaRPr sz="1200" b="0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s-CO" sz="600" b="1" i="0" u="none" strike="noStrike" cap="none">
                    <a:solidFill>
                      <a:srgbClr val="43434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mundial</a:t>
                </a:r>
                <a:endParaRPr sz="6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911" name="Google Shape;911;p62"/>
          <p:cNvGrpSpPr/>
          <p:nvPr/>
        </p:nvGrpSpPr>
        <p:grpSpPr>
          <a:xfrm>
            <a:off x="5960948" y="4034275"/>
            <a:ext cx="680052" cy="354000"/>
            <a:chOff x="6768598" y="1593225"/>
            <a:chExt cx="680052" cy="354000"/>
          </a:xfrm>
        </p:grpSpPr>
        <p:sp>
          <p:nvSpPr>
            <p:cNvPr id="912" name="Google Shape;912;p62"/>
            <p:cNvSpPr txBox="1"/>
            <p:nvPr/>
          </p:nvSpPr>
          <p:spPr>
            <a:xfrm>
              <a:off x="6768598" y="1593225"/>
              <a:ext cx="117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3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endParaRPr sz="23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13" name="Google Shape;913;p62"/>
            <p:cNvSpPr txBox="1"/>
            <p:nvPr/>
          </p:nvSpPr>
          <p:spPr>
            <a:xfrm>
              <a:off x="6890050" y="1652550"/>
              <a:ext cx="558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0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Lugar en la industria de</a:t>
              </a:r>
              <a:endPara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CO" sz="8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alimentos</a:t>
              </a:r>
              <a:endParaRPr sz="8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14" name="Google Shape;914;p62"/>
          <p:cNvSpPr txBox="1"/>
          <p:nvPr/>
        </p:nvSpPr>
        <p:spPr>
          <a:xfrm>
            <a:off x="245000" y="311500"/>
            <a:ext cx="49428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1800" b="0" i="0" u="none" strike="noStrike" cap="none">
                <a:solidFill>
                  <a:srgbClr val="006A5D"/>
                </a:solidFill>
                <a:latin typeface="Poppins Black"/>
                <a:ea typeface="Poppins Black"/>
                <a:cs typeface="Poppins Black"/>
                <a:sym typeface="Poppins Black"/>
              </a:rPr>
              <a:t>Nuestro camino de la sostenibilidad</a:t>
            </a:r>
            <a:endParaRPr sz="1800" b="0" i="0" u="none" strike="noStrike" cap="none">
              <a:solidFill>
                <a:srgbClr val="006A5D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915" name="Google Shape;915;p62"/>
          <p:cNvSpPr txBox="1"/>
          <p:nvPr/>
        </p:nvSpPr>
        <p:spPr>
          <a:xfrm flipH="1">
            <a:off x="7653203" y="3902204"/>
            <a:ext cx="858600" cy="184800"/>
          </a:xfrm>
          <a:prstGeom prst="rect">
            <a:avLst/>
          </a:prstGeom>
          <a:solidFill>
            <a:srgbClr val="82B727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2022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16" name="Google Shape;916;p62"/>
          <p:cNvPicPr preferRelativeResize="0"/>
          <p:nvPr/>
        </p:nvPicPr>
        <p:blipFill rotWithShape="1"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337" y="3175162"/>
            <a:ext cx="587896" cy="2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2"/>
          <p:cNvPicPr preferRelativeResize="0"/>
          <p:nvPr/>
        </p:nvPicPr>
        <p:blipFill rotWithShape="1"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149" y="4299837"/>
            <a:ext cx="587896" cy="2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62"/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6500" y="4277363"/>
            <a:ext cx="383811" cy="384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9" name="Google Shape;919;p62"/>
          <p:cNvGrpSpPr/>
          <p:nvPr/>
        </p:nvGrpSpPr>
        <p:grpSpPr>
          <a:xfrm>
            <a:off x="7742473" y="4115550"/>
            <a:ext cx="680052" cy="354000"/>
            <a:chOff x="6768598" y="1593225"/>
            <a:chExt cx="680052" cy="354000"/>
          </a:xfrm>
        </p:grpSpPr>
        <p:sp>
          <p:nvSpPr>
            <p:cNvPr id="920" name="Google Shape;920;p62"/>
            <p:cNvSpPr txBox="1"/>
            <p:nvPr/>
          </p:nvSpPr>
          <p:spPr>
            <a:xfrm>
              <a:off x="6768598" y="1593225"/>
              <a:ext cx="117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3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endParaRPr sz="23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21" name="Google Shape;921;p62"/>
            <p:cNvSpPr txBox="1"/>
            <p:nvPr/>
          </p:nvSpPr>
          <p:spPr>
            <a:xfrm>
              <a:off x="6890050" y="1652550"/>
              <a:ext cx="558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0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Lugar en la industria de</a:t>
              </a:r>
              <a:endPara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s-CO" sz="800" b="1" i="0" u="none" strike="noStrike" cap="non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alimentos</a:t>
              </a:r>
              <a:endParaRPr sz="8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922" name="Google Shape;922;p62"/>
          <p:cNvPicPr preferRelativeResize="0"/>
          <p:nvPr/>
        </p:nvPicPr>
        <p:blipFill rotWithShape="1"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8038" y="4361850"/>
            <a:ext cx="491577" cy="22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62"/>
          <p:cNvPicPr preferRelativeResize="0"/>
          <p:nvPr/>
        </p:nvPicPr>
        <p:blipFill rotWithShape="1"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499" y="4432099"/>
            <a:ext cx="587896" cy="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62"/>
          <p:cNvSpPr txBox="1"/>
          <p:nvPr/>
        </p:nvSpPr>
        <p:spPr>
          <a:xfrm>
            <a:off x="8543200" y="4172488"/>
            <a:ext cx="558600" cy="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6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Top 5%</a:t>
            </a:r>
            <a:endParaRPr sz="800" b="1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25" name="Google Shape;925;p62"/>
          <p:cNvCxnSpPr/>
          <p:nvPr/>
        </p:nvCxnSpPr>
        <p:spPr>
          <a:xfrm>
            <a:off x="8452275" y="4150675"/>
            <a:ext cx="0" cy="53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26" name="Google Shape;926;p62"/>
          <p:cNvPicPr preferRelativeResize="0"/>
          <p:nvPr/>
        </p:nvPicPr>
        <p:blipFill rotWithShape="1"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1438" y="3428824"/>
            <a:ext cx="616800" cy="291540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62"/>
          <p:cNvSpPr txBox="1"/>
          <p:nvPr/>
        </p:nvSpPr>
        <p:spPr>
          <a:xfrm flipH="1">
            <a:off x="6761300" y="3713700"/>
            <a:ext cx="890400" cy="184800"/>
          </a:xfrm>
          <a:prstGeom prst="rect">
            <a:avLst/>
          </a:prstGeom>
          <a:solidFill>
            <a:srgbClr val="005A2D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2021</a:t>
            </a:r>
            <a:endParaRPr sz="12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28" name="Google Shape;928;p62"/>
          <p:cNvCxnSpPr/>
          <p:nvPr/>
        </p:nvCxnSpPr>
        <p:spPr>
          <a:xfrm rot="10800000">
            <a:off x="7658504" y="3547001"/>
            <a:ext cx="0" cy="1161900"/>
          </a:xfrm>
          <a:prstGeom prst="straightConnector1">
            <a:avLst/>
          </a:prstGeom>
          <a:noFill/>
          <a:ln w="19050" cap="flat" cmpd="sng">
            <a:solidFill>
              <a:srgbClr val="95C11F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929" name="Google Shape;929;p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63"/>
          <p:cNvSpPr/>
          <p:nvPr/>
        </p:nvSpPr>
        <p:spPr>
          <a:xfrm>
            <a:off x="3750975" y="1526500"/>
            <a:ext cx="1752000" cy="1767300"/>
          </a:xfrm>
          <a:prstGeom prst="ellipse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63"/>
          <p:cNvSpPr/>
          <p:nvPr/>
        </p:nvSpPr>
        <p:spPr>
          <a:xfrm>
            <a:off x="6523500" y="1427425"/>
            <a:ext cx="2141400" cy="321900"/>
          </a:xfrm>
          <a:prstGeom prst="roundRect">
            <a:avLst>
              <a:gd name="adj" fmla="val 50000"/>
            </a:avLst>
          </a:prstGeom>
          <a:solidFill>
            <a:srgbClr val="1D9A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O" sz="16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Ambiental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63"/>
          <p:cNvSpPr/>
          <p:nvPr/>
        </p:nvSpPr>
        <p:spPr>
          <a:xfrm>
            <a:off x="228475" y="276550"/>
            <a:ext cx="289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00" tIns="40800" rIns="81600" bIns="4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1800" b="0" i="0" u="none" strike="noStrike" cap="none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Empresa extendida </a:t>
            </a:r>
            <a:endParaRPr sz="1800" b="0" i="0" u="none" strike="noStrike" cap="none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937" name="Google Shape;937;p63"/>
          <p:cNvSpPr/>
          <p:nvPr/>
        </p:nvSpPr>
        <p:spPr>
          <a:xfrm>
            <a:off x="865513" y="1214486"/>
            <a:ext cx="17106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63"/>
          <p:cNvSpPr/>
          <p:nvPr/>
        </p:nvSpPr>
        <p:spPr>
          <a:xfrm>
            <a:off x="228475" y="495065"/>
            <a:ext cx="3924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00" tIns="40800" rIns="81600" bIns="4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1800" b="0" i="0" u="none" strike="noStrike" cap="none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redes colaborativas</a:t>
            </a:r>
            <a:endParaRPr sz="1800" b="0" i="0" u="none" strike="noStrike" cap="none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939" name="Google Shape;939;p63">
            <a:hlinkClick r:id=""/>
          </p:cNvPr>
          <p:cNvSpPr/>
          <p:nvPr/>
        </p:nvSpPr>
        <p:spPr>
          <a:xfrm>
            <a:off x="561613" y="1204588"/>
            <a:ext cx="2141400" cy="321900"/>
          </a:xfrm>
          <a:prstGeom prst="roundRect">
            <a:avLst>
              <a:gd name="adj" fmla="val 50000"/>
            </a:avLst>
          </a:prstGeom>
          <a:solidFill>
            <a:srgbClr val="EBA7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O" sz="16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      Económico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63"/>
          <p:cNvSpPr/>
          <p:nvPr/>
        </p:nvSpPr>
        <p:spPr>
          <a:xfrm>
            <a:off x="444388" y="1132138"/>
            <a:ext cx="466800" cy="4668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1" name="Google Shape;941;p63"/>
          <p:cNvGrpSpPr/>
          <p:nvPr/>
        </p:nvGrpSpPr>
        <p:grpSpPr>
          <a:xfrm>
            <a:off x="6367133" y="1345190"/>
            <a:ext cx="486364" cy="486364"/>
            <a:chOff x="1650875" y="1712367"/>
            <a:chExt cx="675600" cy="675600"/>
          </a:xfrm>
        </p:grpSpPr>
        <p:sp>
          <p:nvSpPr>
            <p:cNvPr id="942" name="Google Shape;942;p63"/>
            <p:cNvSpPr/>
            <p:nvPr/>
          </p:nvSpPr>
          <p:spPr>
            <a:xfrm>
              <a:off x="1650875" y="1712367"/>
              <a:ext cx="675600" cy="675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439C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43" name="Google Shape;943;p63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5009" y="1806197"/>
              <a:ext cx="487225" cy="487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4" name="Google Shape;944;p63"/>
          <p:cNvGrpSpPr/>
          <p:nvPr/>
        </p:nvGrpSpPr>
        <p:grpSpPr>
          <a:xfrm>
            <a:off x="561611" y="1131336"/>
            <a:ext cx="468461" cy="468393"/>
            <a:chOff x="2950850" y="556317"/>
            <a:chExt cx="675600" cy="675600"/>
          </a:xfrm>
        </p:grpSpPr>
        <p:sp>
          <p:nvSpPr>
            <p:cNvPr id="945" name="Google Shape;945;p63"/>
            <p:cNvSpPr/>
            <p:nvPr/>
          </p:nvSpPr>
          <p:spPr>
            <a:xfrm>
              <a:off x="2950850" y="556317"/>
              <a:ext cx="675600" cy="675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EBA8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46" name="Google Shape;946;p63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04287" y="622725"/>
              <a:ext cx="542776" cy="542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7" name="Google Shape;947;p63"/>
          <p:cNvSpPr txBox="1"/>
          <p:nvPr/>
        </p:nvSpPr>
        <p:spPr>
          <a:xfrm>
            <a:off x="5023800" y="71200"/>
            <a:ext cx="268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b="0" i="0" u="none" strike="noStrike" cap="none">
              <a:solidFill>
                <a:srgbClr val="666666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948" name="Google Shape;948;p63"/>
          <p:cNvSpPr/>
          <p:nvPr/>
        </p:nvSpPr>
        <p:spPr>
          <a:xfrm>
            <a:off x="2310390" y="3932859"/>
            <a:ext cx="3216300" cy="67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9" name="Google Shape;949;p6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0641" y="4019001"/>
            <a:ext cx="676286" cy="24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6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646" y="3986748"/>
            <a:ext cx="676285" cy="26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6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282" y="3975077"/>
            <a:ext cx="412556" cy="29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63" descr="page1image25019200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142" y="4254239"/>
            <a:ext cx="1106970" cy="320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63" descr="Imagen que contiene Texto&#10;&#10;Descripción generada automáticamente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743" y="4317624"/>
            <a:ext cx="1043881" cy="27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63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641" y="3962862"/>
            <a:ext cx="340661" cy="25608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5" name="Google Shape;955;p63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770" y="4048430"/>
            <a:ext cx="676289" cy="18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63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4431" y="4048430"/>
            <a:ext cx="540944" cy="54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63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847" y="4171251"/>
            <a:ext cx="1446155" cy="4084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8" name="Google Shape;958;p63"/>
          <p:cNvGrpSpPr/>
          <p:nvPr/>
        </p:nvGrpSpPr>
        <p:grpSpPr>
          <a:xfrm>
            <a:off x="5612401" y="3923884"/>
            <a:ext cx="1752106" cy="294682"/>
            <a:chOff x="2833973" y="1392484"/>
            <a:chExt cx="5661087" cy="1023558"/>
          </a:xfrm>
        </p:grpSpPr>
        <p:pic>
          <p:nvPicPr>
            <p:cNvPr id="959" name="Google Shape;959;p63"/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973" y="1392484"/>
              <a:ext cx="1603166" cy="1023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0" name="Google Shape;960;p63"/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0846" y="1393010"/>
              <a:ext cx="1984214" cy="10225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61" name="Google Shape;961;p63"/>
          <p:cNvGrpSpPr/>
          <p:nvPr/>
        </p:nvGrpSpPr>
        <p:grpSpPr>
          <a:xfrm>
            <a:off x="5779743" y="4522965"/>
            <a:ext cx="1686295" cy="212288"/>
            <a:chOff x="1876691" y="3553958"/>
            <a:chExt cx="5448449" cy="737367"/>
          </a:xfrm>
        </p:grpSpPr>
        <p:pic>
          <p:nvPicPr>
            <p:cNvPr id="962" name="Google Shape;962;p63"/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6691" y="3609292"/>
              <a:ext cx="2970175" cy="626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3" name="Google Shape;963;p63"/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1057" y="3553958"/>
              <a:ext cx="1794083" cy="7373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4" name="Google Shape;964;p63"/>
          <p:cNvPicPr preferRelativeResize="0"/>
          <p:nvPr/>
        </p:nvPicPr>
        <p:blipFill rotWithShape="1"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5875" y="4000901"/>
            <a:ext cx="482592" cy="542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63"/>
          <p:cNvPicPr preferRelativeResize="0"/>
          <p:nvPr/>
        </p:nvPicPr>
        <p:blipFill rotWithShape="1"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478" y="3787575"/>
            <a:ext cx="482591" cy="43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63"/>
          <p:cNvPicPr preferRelativeResize="0"/>
          <p:nvPr/>
        </p:nvPicPr>
        <p:blipFill rotWithShape="1"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808" y="4332202"/>
            <a:ext cx="625112" cy="24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63"/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694" y="4324126"/>
            <a:ext cx="625112" cy="25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63"/>
          <p:cNvPicPr preferRelativeResize="0"/>
          <p:nvPr/>
        </p:nvPicPr>
        <p:blipFill rotWithShape="1"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7316" y="2478681"/>
            <a:ext cx="471004" cy="47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63"/>
          <p:cNvPicPr preferRelativeResize="0"/>
          <p:nvPr/>
        </p:nvPicPr>
        <p:blipFill rotWithShape="1"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438" y="2828102"/>
            <a:ext cx="617558" cy="25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63"/>
          <p:cNvPicPr preferRelativeResize="0"/>
          <p:nvPr/>
        </p:nvPicPr>
        <p:blipFill rotWithShape="1"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631" y="2478705"/>
            <a:ext cx="471004" cy="47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63"/>
          <p:cNvPicPr preferRelativeResize="0"/>
          <p:nvPr/>
        </p:nvPicPr>
        <p:blipFill rotWithShape="1"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357" y="3135526"/>
            <a:ext cx="555256" cy="42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63" descr="Resultado de imagen de logo bid"/>
          <p:cNvPicPr preferRelativeResize="0"/>
          <p:nvPr/>
        </p:nvPicPr>
        <p:blipFill rotWithShape="1">
          <a:blip r:embed="rId2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7806" y="2437028"/>
            <a:ext cx="616531" cy="34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63"/>
          <p:cNvPicPr preferRelativeResize="0"/>
          <p:nvPr/>
        </p:nvPicPr>
        <p:blipFill rotWithShape="1">
          <a:blip r:embed="rId2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1487" y="3117922"/>
            <a:ext cx="625126" cy="3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63"/>
          <p:cNvPicPr preferRelativeResize="0"/>
          <p:nvPr/>
        </p:nvPicPr>
        <p:blipFill rotWithShape="1">
          <a:blip r:embed="rId2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040" y="1949239"/>
            <a:ext cx="625125" cy="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63"/>
          <p:cNvPicPr preferRelativeResize="0"/>
          <p:nvPr/>
        </p:nvPicPr>
        <p:blipFill rotWithShape="1">
          <a:blip r:embed="rId2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700" y="3358750"/>
            <a:ext cx="531050" cy="2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63"/>
          <p:cNvPicPr preferRelativeResize="0"/>
          <p:nvPr/>
        </p:nvPicPr>
        <p:blipFill rotWithShape="1">
          <a:blip r:embed="rId3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2343" y="2079254"/>
            <a:ext cx="541978" cy="17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63"/>
          <p:cNvPicPr preferRelativeResize="0"/>
          <p:nvPr/>
        </p:nvPicPr>
        <p:blipFill rotWithShape="1">
          <a:blip r:embed="rId3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0575" y="2304949"/>
            <a:ext cx="286443" cy="37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63"/>
          <p:cNvPicPr preferRelativeResize="0"/>
          <p:nvPr/>
        </p:nvPicPr>
        <p:blipFill rotWithShape="1">
          <a:blip r:embed="rId3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789" y="2709511"/>
            <a:ext cx="475966" cy="23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63"/>
          <p:cNvPicPr preferRelativeResize="0"/>
          <p:nvPr/>
        </p:nvPicPr>
        <p:blipFill rotWithShape="1">
          <a:blip r:embed="rId3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646" y="2413933"/>
            <a:ext cx="521812" cy="24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63"/>
          <p:cNvPicPr preferRelativeResize="0"/>
          <p:nvPr/>
        </p:nvPicPr>
        <p:blipFill rotWithShape="1">
          <a:blip r:embed="rId3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171" y="2288045"/>
            <a:ext cx="521812" cy="12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63"/>
          <p:cNvPicPr preferRelativeResize="0"/>
          <p:nvPr/>
        </p:nvPicPr>
        <p:blipFill rotWithShape="1">
          <a:blip r:embed="rId3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120" y="2083310"/>
            <a:ext cx="507095" cy="21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63"/>
          <p:cNvPicPr preferRelativeResize="0"/>
          <p:nvPr/>
        </p:nvPicPr>
        <p:blipFill rotWithShape="1">
          <a:blip r:embed="rId3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330" y="1695035"/>
            <a:ext cx="410400" cy="4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3" name="Google Shape;983;p63"/>
          <p:cNvPicPr preferRelativeResize="0"/>
          <p:nvPr/>
        </p:nvPicPr>
        <p:blipFill rotWithShape="1">
          <a:blip r:embed="rId3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76" y="2013415"/>
            <a:ext cx="577299" cy="21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63"/>
          <p:cNvPicPr preferRelativeResize="0"/>
          <p:nvPr/>
        </p:nvPicPr>
        <p:blipFill rotWithShape="1">
          <a:blip r:embed="rId3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82" y="1776742"/>
            <a:ext cx="566682" cy="22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63"/>
          <p:cNvPicPr preferRelativeResize="0"/>
          <p:nvPr/>
        </p:nvPicPr>
        <p:blipFill rotWithShape="1">
          <a:blip r:embed="rId3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000" y="1762748"/>
            <a:ext cx="345300" cy="345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6" name="Google Shape;986;p63"/>
          <p:cNvPicPr preferRelativeResize="0"/>
          <p:nvPr/>
        </p:nvPicPr>
        <p:blipFill rotWithShape="1">
          <a:blip r:embed="rId4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61" r="-15738" b="-12296"/>
          <a:stretch/>
        </p:blipFill>
        <p:spPr>
          <a:xfrm>
            <a:off x="2510000" y="2293349"/>
            <a:ext cx="410400" cy="375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7" name="Google Shape;987;p63"/>
          <p:cNvPicPr preferRelativeResize="0"/>
          <p:nvPr/>
        </p:nvPicPr>
        <p:blipFill rotWithShape="1">
          <a:blip r:embed="rId4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1559" y="2907156"/>
            <a:ext cx="478843" cy="20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63"/>
          <p:cNvPicPr preferRelativeResize="0"/>
          <p:nvPr/>
        </p:nvPicPr>
        <p:blipFill rotWithShape="1">
          <a:blip r:embed="rId4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425" y="2369751"/>
            <a:ext cx="229347" cy="22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63"/>
          <p:cNvPicPr preferRelativeResize="0"/>
          <p:nvPr/>
        </p:nvPicPr>
        <p:blipFill rotWithShape="1">
          <a:blip r:embed="rId4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5948" y="3349269"/>
            <a:ext cx="541978" cy="16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63"/>
          <p:cNvPicPr preferRelativeResize="0"/>
          <p:nvPr/>
        </p:nvPicPr>
        <p:blipFill rotWithShape="1">
          <a:blip r:embed="rId4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7699" y="2048109"/>
            <a:ext cx="410400" cy="36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91" name="Google Shape;991;p63"/>
          <p:cNvPicPr preferRelativeResize="0"/>
          <p:nvPr/>
        </p:nvPicPr>
        <p:blipFill rotWithShape="1">
          <a:blip r:embed="rId4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482" y="1693178"/>
            <a:ext cx="410508" cy="41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63"/>
          <p:cNvPicPr preferRelativeResize="0"/>
          <p:nvPr/>
        </p:nvPicPr>
        <p:blipFill rotWithShape="1">
          <a:blip r:embed="rId4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140" y="2467677"/>
            <a:ext cx="496938" cy="157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63"/>
          <p:cNvPicPr preferRelativeResize="0"/>
          <p:nvPr/>
        </p:nvPicPr>
        <p:blipFill rotWithShape="1">
          <a:blip r:embed="rId4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169" y="2723749"/>
            <a:ext cx="560723" cy="10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63"/>
          <p:cNvPicPr preferRelativeResize="0"/>
          <p:nvPr/>
        </p:nvPicPr>
        <p:blipFill rotWithShape="1">
          <a:blip r:embed="rId4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713" y="2899376"/>
            <a:ext cx="535949" cy="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63"/>
          <p:cNvPicPr preferRelativeResize="0"/>
          <p:nvPr/>
        </p:nvPicPr>
        <p:blipFill rotWithShape="1">
          <a:blip r:embed="rId4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1679" y="1748279"/>
            <a:ext cx="475961" cy="26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63"/>
          <p:cNvPicPr preferRelativeResize="0"/>
          <p:nvPr/>
        </p:nvPicPr>
        <p:blipFill rotWithShape="1">
          <a:blip r:embed="rId5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885" y="2905806"/>
            <a:ext cx="664400" cy="11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63"/>
          <p:cNvPicPr preferRelativeResize="0"/>
          <p:nvPr/>
        </p:nvPicPr>
        <p:blipFill rotWithShape="1">
          <a:blip r:embed="rId5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75" y="2471638"/>
            <a:ext cx="562800" cy="375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98" name="Google Shape;998;p63"/>
          <p:cNvPicPr preferRelativeResize="0"/>
          <p:nvPr/>
        </p:nvPicPr>
        <p:blipFill rotWithShape="1">
          <a:blip r:embed="rId5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3265" y="2699009"/>
            <a:ext cx="410509" cy="296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63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2591669" y="3156791"/>
            <a:ext cx="535947" cy="24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63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1085703" y="3446684"/>
            <a:ext cx="535947" cy="31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63"/>
          <p:cNvPicPr preferRelativeResize="0"/>
          <p:nvPr/>
        </p:nvPicPr>
        <p:blipFill rotWithShape="1">
          <a:blip r:embed="rId5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506" y="3246579"/>
            <a:ext cx="482541" cy="22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63"/>
          <p:cNvPicPr preferRelativeResize="0"/>
          <p:nvPr/>
        </p:nvPicPr>
        <p:blipFill rotWithShape="1">
          <a:blip r:embed="rId5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04" y="3501886"/>
            <a:ext cx="542857" cy="19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63"/>
          <p:cNvPicPr preferRelativeResize="0"/>
          <p:nvPr/>
        </p:nvPicPr>
        <p:blipFill rotWithShape="1">
          <a:blip r:embed="rId5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70" y="3078423"/>
            <a:ext cx="590915" cy="18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63"/>
          <p:cNvPicPr preferRelativeResize="0"/>
          <p:nvPr/>
        </p:nvPicPr>
        <p:blipFill rotWithShape="1">
          <a:blip r:embed="rId5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725" y="2188836"/>
            <a:ext cx="305925" cy="2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63"/>
          <p:cNvPicPr preferRelativeResize="0"/>
          <p:nvPr/>
        </p:nvPicPr>
        <p:blipFill rotWithShape="1">
          <a:blip r:embed="rId5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805" y="3324398"/>
            <a:ext cx="531046" cy="13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63"/>
          <p:cNvPicPr preferRelativeResize="0"/>
          <p:nvPr/>
        </p:nvPicPr>
        <p:blipFill rotWithShape="1">
          <a:blip r:embed="rId6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086" y="2988324"/>
            <a:ext cx="345300" cy="345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07" name="Google Shape;1007;p63"/>
          <p:cNvPicPr preferRelativeResize="0"/>
          <p:nvPr/>
        </p:nvPicPr>
        <p:blipFill rotWithShape="1">
          <a:blip r:embed="rId6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7512" y="1909976"/>
            <a:ext cx="733644" cy="360882"/>
          </a:xfrm>
          <a:prstGeom prst="flowChartTerminator">
            <a:avLst/>
          </a:prstGeom>
          <a:noFill/>
          <a:ln>
            <a:noFill/>
          </a:ln>
        </p:spPr>
      </p:pic>
      <p:pic>
        <p:nvPicPr>
          <p:cNvPr id="1008" name="Google Shape;1008;p63"/>
          <p:cNvPicPr preferRelativeResize="0"/>
          <p:nvPr/>
        </p:nvPicPr>
        <p:blipFill rotWithShape="1">
          <a:blip r:embed="rId6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1163" y="2001597"/>
            <a:ext cx="803604" cy="24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63"/>
          <p:cNvPicPr preferRelativeResize="0"/>
          <p:nvPr/>
        </p:nvPicPr>
        <p:blipFill rotWithShape="1">
          <a:blip r:embed="rId6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8901" y="2671876"/>
            <a:ext cx="375956" cy="15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63"/>
          <p:cNvSpPr/>
          <p:nvPr/>
        </p:nvSpPr>
        <p:spPr>
          <a:xfrm>
            <a:off x="3638213" y="3452375"/>
            <a:ext cx="1931700" cy="321900"/>
          </a:xfrm>
          <a:prstGeom prst="roundRect">
            <a:avLst>
              <a:gd name="adj" fmla="val 50000"/>
            </a:avLst>
          </a:prstGeom>
          <a:solidFill>
            <a:srgbClr val="2C69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O" sz="16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1" name="Google Shape;1011;p63"/>
          <p:cNvGrpSpPr/>
          <p:nvPr/>
        </p:nvGrpSpPr>
        <p:grpSpPr>
          <a:xfrm>
            <a:off x="3433308" y="3379101"/>
            <a:ext cx="468439" cy="468439"/>
            <a:chOff x="363237" y="327725"/>
            <a:chExt cx="650700" cy="650700"/>
          </a:xfrm>
        </p:grpSpPr>
        <p:sp>
          <p:nvSpPr>
            <p:cNvPr id="1012" name="Google Shape;1012;p63"/>
            <p:cNvSpPr/>
            <p:nvPr/>
          </p:nvSpPr>
          <p:spPr>
            <a:xfrm>
              <a:off x="363237" y="327725"/>
              <a:ext cx="650700" cy="650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2E6C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3" name="Google Shape;1013;p63"/>
            <p:cNvPicPr preferRelativeResize="0"/>
            <p:nvPr/>
          </p:nvPicPr>
          <p:blipFill rotWithShape="1">
            <a:blip r:embed="rId6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295" y="327782"/>
              <a:ext cx="650517" cy="6505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4" name="Google Shape;1014;p63"/>
          <p:cNvPicPr preferRelativeResize="0"/>
          <p:nvPr/>
        </p:nvPicPr>
        <p:blipFill rotWithShape="1">
          <a:blip r:embed="rId6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9375" y="3090526"/>
            <a:ext cx="412575" cy="138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63"/>
          <p:cNvPicPr preferRelativeResize="0"/>
          <p:nvPr/>
        </p:nvPicPr>
        <p:blipFill rotWithShape="1">
          <a:blip r:embed="rId6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350" y="605252"/>
            <a:ext cx="866182" cy="5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63"/>
          <p:cNvSpPr/>
          <p:nvPr/>
        </p:nvSpPr>
        <p:spPr>
          <a:xfrm>
            <a:off x="3446175" y="216375"/>
            <a:ext cx="2866500" cy="3219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0" i="0" u="none" strike="noStrike" cap="none">
                <a:solidFill>
                  <a:srgbClr val="666666"/>
                </a:solidFill>
                <a:latin typeface="Poppins Black"/>
                <a:ea typeface="Poppins Black"/>
                <a:cs typeface="Poppins Black"/>
                <a:sym typeface="Poppins Black"/>
              </a:rPr>
              <a:t>Desarrollo Sostenible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7" name="Google Shape;1017;p63"/>
          <p:cNvGrpSpPr/>
          <p:nvPr/>
        </p:nvGrpSpPr>
        <p:grpSpPr>
          <a:xfrm>
            <a:off x="3310153" y="144712"/>
            <a:ext cx="412559" cy="431215"/>
            <a:chOff x="8513150" y="4690918"/>
            <a:chExt cx="356700" cy="356700"/>
          </a:xfrm>
        </p:grpSpPr>
        <p:sp>
          <p:nvSpPr>
            <p:cNvPr id="1018" name="Google Shape;1018;p63"/>
            <p:cNvSpPr/>
            <p:nvPr/>
          </p:nvSpPr>
          <p:spPr>
            <a:xfrm>
              <a:off x="8513150" y="4690918"/>
              <a:ext cx="356700" cy="356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B5E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9" name="Google Shape;1019;p63"/>
            <p:cNvPicPr preferRelativeResize="0"/>
            <p:nvPr/>
          </p:nvPicPr>
          <p:blipFill rotWithShape="1">
            <a:blip r:embed="rId6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512" y="472527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0" name="Google Shape;1020;p63">
            <a:hlinkClick r:id="rId68" action="ppaction://hlinksldjump"/>
          </p:cNvPr>
          <p:cNvPicPr preferRelativeResize="0"/>
          <p:nvPr/>
        </p:nvPicPr>
        <p:blipFill rotWithShape="1">
          <a:blip r:embed="rId6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518" y="1788273"/>
            <a:ext cx="879364" cy="110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63"/>
          <p:cNvPicPr preferRelativeResize="0"/>
          <p:nvPr/>
        </p:nvPicPr>
        <p:blipFill rotWithShape="1">
          <a:blip r:embed="rId7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748" y="1082423"/>
            <a:ext cx="709725" cy="20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63"/>
          <p:cNvPicPr preferRelativeResize="0"/>
          <p:nvPr/>
        </p:nvPicPr>
        <p:blipFill rotWithShape="1">
          <a:blip r:embed="rId7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425" y="662450"/>
            <a:ext cx="676275" cy="33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63"/>
          <p:cNvPicPr preferRelativeResize="0"/>
          <p:nvPr/>
        </p:nvPicPr>
        <p:blipFill rotWithShape="1">
          <a:blip r:embed="rId7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9050" y="1093013"/>
            <a:ext cx="375948" cy="38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63"/>
          <p:cNvPicPr preferRelativeResize="0"/>
          <p:nvPr/>
        </p:nvPicPr>
        <p:blipFill rotWithShape="1">
          <a:blip r:embed="rId7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275" y="969576"/>
            <a:ext cx="475974" cy="47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63"/>
          <p:cNvPicPr preferRelativeResize="0"/>
          <p:nvPr/>
        </p:nvPicPr>
        <p:blipFill rotWithShape="1">
          <a:blip r:embed="rId7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7000" y="570376"/>
            <a:ext cx="410400" cy="45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63"/>
          <p:cNvPicPr preferRelativeResize="0"/>
          <p:nvPr/>
        </p:nvPicPr>
        <p:blipFill rotWithShape="1">
          <a:blip r:embed="rId7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750" y="443999"/>
            <a:ext cx="1409376" cy="6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63"/>
          <p:cNvSpPr txBox="1">
            <a:spLocks noGrp="1"/>
          </p:cNvSpPr>
          <p:nvPr>
            <p:ph type="sldNum" idx="12"/>
          </p:nvPr>
        </p:nvSpPr>
        <p:spPr>
          <a:xfrm>
            <a:off x="86248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CO"/>
              <a:t>14</a:t>
            </a:fld>
            <a:endParaRPr/>
          </a:p>
        </p:txBody>
      </p:sp>
      <p:pic>
        <p:nvPicPr>
          <p:cNvPr id="1028" name="Google Shape;1028;p63"/>
          <p:cNvPicPr preferRelativeResize="0"/>
          <p:nvPr/>
        </p:nvPicPr>
        <p:blipFill>
          <a:blip r:embed="rId7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900" y="3129250"/>
            <a:ext cx="466800" cy="4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64"/>
          <p:cNvSpPr txBox="1"/>
          <p:nvPr/>
        </p:nvSpPr>
        <p:spPr>
          <a:xfrm>
            <a:off x="417250" y="289050"/>
            <a:ext cx="7699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O" sz="2600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Oportunidades y d</a:t>
            </a:r>
            <a:r>
              <a:rPr lang="es-CO" sz="2600" b="0" i="0" u="none" strike="noStrike" cap="none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esafíos empresariales</a:t>
            </a:r>
            <a:endParaRPr sz="2600" b="0" i="0" u="none" strike="noStrike" cap="none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034" name="Google Shape;1034;p64"/>
          <p:cNvSpPr txBox="1"/>
          <p:nvPr/>
        </p:nvSpPr>
        <p:spPr>
          <a:xfrm>
            <a:off x="-4685250" y="2595572"/>
            <a:ext cx="646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Poppins"/>
              <a:buNone/>
            </a:pPr>
            <a:endParaRPr sz="1200" b="0" i="0" u="none" strike="noStrike" cap="none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35" name="Google Shape;1035;p64"/>
          <p:cNvGrpSpPr/>
          <p:nvPr/>
        </p:nvGrpSpPr>
        <p:grpSpPr>
          <a:xfrm>
            <a:off x="521009" y="2859648"/>
            <a:ext cx="468439" cy="468439"/>
            <a:chOff x="363237" y="327725"/>
            <a:chExt cx="650700" cy="650700"/>
          </a:xfrm>
        </p:grpSpPr>
        <p:sp>
          <p:nvSpPr>
            <p:cNvPr id="1036" name="Google Shape;1036;p64"/>
            <p:cNvSpPr/>
            <p:nvPr/>
          </p:nvSpPr>
          <p:spPr>
            <a:xfrm>
              <a:off x="363237" y="327725"/>
              <a:ext cx="650700" cy="650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2E6C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37" name="Google Shape;1037;p6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295" y="327782"/>
              <a:ext cx="650517" cy="6505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8" name="Google Shape;1038;p64"/>
          <p:cNvGrpSpPr/>
          <p:nvPr/>
        </p:nvGrpSpPr>
        <p:grpSpPr>
          <a:xfrm>
            <a:off x="493022" y="1438596"/>
            <a:ext cx="486364" cy="486364"/>
            <a:chOff x="1650875" y="1712367"/>
            <a:chExt cx="675600" cy="675600"/>
          </a:xfrm>
        </p:grpSpPr>
        <p:sp>
          <p:nvSpPr>
            <p:cNvPr id="1039" name="Google Shape;1039;p64"/>
            <p:cNvSpPr/>
            <p:nvPr/>
          </p:nvSpPr>
          <p:spPr>
            <a:xfrm>
              <a:off x="1650875" y="1712367"/>
              <a:ext cx="675600" cy="675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439C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0" name="Google Shape;1040;p6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5009" y="1806197"/>
              <a:ext cx="487225" cy="4879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1" name="Google Shape;1041;p64"/>
          <p:cNvSpPr txBox="1"/>
          <p:nvPr/>
        </p:nvSpPr>
        <p:spPr>
          <a:xfrm>
            <a:off x="1582175" y="2378660"/>
            <a:ext cx="646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60800" marR="0" lvl="0" indent="-230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Poppins"/>
              <a:buNone/>
            </a:pPr>
            <a:endParaRPr sz="1200" b="0" i="0" u="none" strike="noStrike" cap="none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2" name="Google Shape;1042;p64"/>
          <p:cNvSpPr/>
          <p:nvPr/>
        </p:nvSpPr>
        <p:spPr>
          <a:xfrm>
            <a:off x="1181375" y="2487472"/>
            <a:ext cx="7194000" cy="1146300"/>
          </a:xfrm>
          <a:prstGeom prst="roundRect">
            <a:avLst>
              <a:gd name="adj" fmla="val 12064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0800" marR="0" lvl="0" indent="-300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oppins"/>
              <a:buChar char="●"/>
            </a:pPr>
            <a:r>
              <a:rPr lang="es-CO" sz="1100" b="0" i="0" u="none" strike="noStrike" cap="none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Tener el talento humano conectado con el propósito de la Organización y su estrategia.</a:t>
            </a:r>
            <a:endParaRPr sz="1100" b="0" i="0" u="none" strike="noStrike" cap="none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60800" marR="0" lvl="0" indent="-300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oppins"/>
              <a:buChar char="●"/>
            </a:pPr>
            <a:r>
              <a:rPr lang="es-CO" sz="1100" b="0" i="0" u="none" strike="noStrike" cap="none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Diversidad, equidad e inclusión.</a:t>
            </a:r>
            <a:endParaRPr sz="1100" b="0" i="0" u="none" strike="noStrike" cap="none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60800" marR="0" lvl="0" indent="-300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oppins"/>
              <a:buChar char="●"/>
            </a:pPr>
            <a:r>
              <a:rPr lang="es-CO" sz="1100" b="0" i="0" u="none" strike="noStrike" cap="none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Desarrollar el potencial de las comunidades y aliados en la sociedad </a:t>
            </a:r>
            <a:endParaRPr sz="900" b="0" i="0" u="none" strike="noStrike" cap="none">
              <a:solidFill>
                <a:srgbClr val="7F7F7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3" name="Google Shape;1043;p64"/>
          <p:cNvSpPr/>
          <p:nvPr/>
        </p:nvSpPr>
        <p:spPr>
          <a:xfrm>
            <a:off x="1162350" y="1087889"/>
            <a:ext cx="7194000" cy="1109100"/>
          </a:xfrm>
          <a:prstGeom prst="roundRect">
            <a:avLst>
              <a:gd name="adj" fmla="val 12064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oppins"/>
              <a:buChar char="●"/>
            </a:pPr>
            <a:r>
              <a:rPr lang="es-CO" sz="1100" b="0" i="0" u="none" strike="noStrike" cap="none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Mitigación y adaptación al cambio climático.</a:t>
            </a:r>
            <a:endParaRPr sz="1100" b="0" i="0" u="none" strike="noStrike" cap="none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oppins"/>
              <a:buChar char="●"/>
            </a:pPr>
            <a:r>
              <a:rPr lang="es-CO" sz="1100" b="0" i="0" u="none" strike="noStrike" cap="none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Soluciones Circulares</a:t>
            </a:r>
            <a:r>
              <a:rPr lang="es-CO" sz="11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 - Empaques</a:t>
            </a:r>
            <a:endParaRPr sz="11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oppins"/>
              <a:buChar char="●"/>
            </a:pPr>
            <a:r>
              <a:rPr lang="es-CO" sz="11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Abastecimiento resiliente al cambio climático</a:t>
            </a:r>
            <a:endParaRPr sz="11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4" name="Google Shape;1044;p64"/>
          <p:cNvSpPr/>
          <p:nvPr/>
        </p:nvSpPr>
        <p:spPr>
          <a:xfrm>
            <a:off x="1153400" y="3843150"/>
            <a:ext cx="7194000" cy="961800"/>
          </a:xfrm>
          <a:prstGeom prst="roundRect">
            <a:avLst>
              <a:gd name="adj" fmla="val 12064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oppins"/>
              <a:buChar char="●"/>
            </a:pPr>
            <a:r>
              <a:rPr lang="es-CO" sz="1100" b="0" i="0" u="none" strike="noStrike" cap="none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Marcas conectadas con la sostenibilidad con un propósito claro y definido.</a:t>
            </a:r>
            <a:endParaRPr sz="1100" b="0" i="0" u="none" strike="noStrike" cap="none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Poppins"/>
              <a:buChar char="●"/>
            </a:pPr>
            <a:r>
              <a:rPr lang="es-CO" sz="1100" b="0" i="0" u="none" strike="noStrike" cap="none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Conexión con los ecosistemas y aliados para el logro de los objetivos en sostenibilidad y agregar valor a los grupos relacionados</a:t>
            </a:r>
            <a:endParaRPr sz="1100" b="0" i="0" u="none" strike="noStrike" cap="none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45" name="Google Shape;1045;p64"/>
          <p:cNvGrpSpPr/>
          <p:nvPr/>
        </p:nvGrpSpPr>
        <p:grpSpPr>
          <a:xfrm>
            <a:off x="493023" y="4027573"/>
            <a:ext cx="468461" cy="468393"/>
            <a:chOff x="2950850" y="556317"/>
            <a:chExt cx="675600" cy="675600"/>
          </a:xfrm>
        </p:grpSpPr>
        <p:sp>
          <p:nvSpPr>
            <p:cNvPr id="1046" name="Google Shape;1046;p64"/>
            <p:cNvSpPr/>
            <p:nvPr/>
          </p:nvSpPr>
          <p:spPr>
            <a:xfrm>
              <a:off x="2950850" y="556317"/>
              <a:ext cx="675600" cy="675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EBA8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7" name="Google Shape;1047;p64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04287" y="622725"/>
              <a:ext cx="542776" cy="542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8" name="Google Shape;1048;p64"/>
          <p:cNvSpPr txBox="1">
            <a:spLocks noGrp="1"/>
          </p:cNvSpPr>
          <p:nvPr>
            <p:ph type="sldNum" idx="12"/>
          </p:nvPr>
        </p:nvSpPr>
        <p:spPr>
          <a:xfrm>
            <a:off x="86329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65"/>
          <p:cNvSpPr/>
          <p:nvPr/>
        </p:nvSpPr>
        <p:spPr>
          <a:xfrm>
            <a:off x="-34275" y="1898550"/>
            <a:ext cx="9212288" cy="3290773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015F4B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65"/>
          <p:cNvSpPr txBox="1"/>
          <p:nvPr/>
        </p:nvSpPr>
        <p:spPr>
          <a:xfrm>
            <a:off x="654975" y="3785725"/>
            <a:ext cx="5345400" cy="465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30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Iniciativas </a:t>
            </a:r>
            <a:endParaRPr sz="30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30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estratégicas que responden a los desafíos </a:t>
            </a:r>
            <a:endParaRPr sz="30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endParaRPr sz="1894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056" name="Google Shape;1056;p65"/>
          <p:cNvSpPr/>
          <p:nvPr/>
        </p:nvSpPr>
        <p:spPr>
          <a:xfrm>
            <a:off x="811350" y="2658175"/>
            <a:ext cx="2141400" cy="321900"/>
          </a:xfrm>
          <a:prstGeom prst="roundRect">
            <a:avLst>
              <a:gd name="adj" fmla="val 50000"/>
            </a:avLst>
          </a:prstGeom>
          <a:solidFill>
            <a:srgbClr val="1D9A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O" sz="16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Ambiental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7" name="Google Shape;1057;p65"/>
          <p:cNvGrpSpPr/>
          <p:nvPr/>
        </p:nvGrpSpPr>
        <p:grpSpPr>
          <a:xfrm>
            <a:off x="654983" y="2575940"/>
            <a:ext cx="486364" cy="486364"/>
            <a:chOff x="1650875" y="1712367"/>
            <a:chExt cx="675600" cy="675600"/>
          </a:xfrm>
        </p:grpSpPr>
        <p:sp>
          <p:nvSpPr>
            <p:cNvPr id="1058" name="Google Shape;1058;p65"/>
            <p:cNvSpPr/>
            <p:nvPr/>
          </p:nvSpPr>
          <p:spPr>
            <a:xfrm>
              <a:off x="1650875" y="1712367"/>
              <a:ext cx="675600" cy="675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439C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59" name="Google Shape;1059;p65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5009" y="1806197"/>
              <a:ext cx="487225" cy="4879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0" name="Google Shape;1060;p6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061" name="Google Shape;1061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66"/>
          <p:cNvSpPr txBox="1"/>
          <p:nvPr/>
        </p:nvSpPr>
        <p:spPr>
          <a:xfrm>
            <a:off x="344250" y="188500"/>
            <a:ext cx="70962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2100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Empresas bajo creciente presión en </a:t>
            </a:r>
            <a:endParaRPr sz="2100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2100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múltiples frentes para avanzar en la  descarbonización corporativa</a:t>
            </a:r>
            <a:endParaRPr sz="1500" b="1" i="0" u="none" strike="noStrike" cap="none">
              <a:solidFill>
                <a:srgbClr val="0856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66"/>
          <p:cNvSpPr txBox="1"/>
          <p:nvPr/>
        </p:nvSpPr>
        <p:spPr>
          <a:xfrm>
            <a:off x="474750" y="4640000"/>
            <a:ext cx="3657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1. CMNUCC Fuente: Entrevistas a empresas, experiencia BCG</a:t>
            </a:r>
            <a:endParaRPr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9" name="Google Shape;1069;p66"/>
          <p:cNvSpPr txBox="1"/>
          <p:nvPr/>
        </p:nvSpPr>
        <p:spPr>
          <a:xfrm>
            <a:off x="474750" y="2491575"/>
            <a:ext cx="1451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" b="1" dirty="0">
                <a:solidFill>
                  <a:srgbClr val="13512F"/>
                </a:solidFill>
                <a:latin typeface="Poppins" panose="020B0604020202020204" charset="0"/>
                <a:ea typeface="Arial Black"/>
                <a:cs typeface="Poppins" panose="020B0604020202020204" charset="0"/>
                <a:sym typeface="Arial Black"/>
              </a:rPr>
              <a:t>Acuerdos internacionales</a:t>
            </a:r>
            <a:endParaRPr sz="500" b="1" dirty="0">
              <a:solidFill>
                <a:srgbClr val="13512F"/>
              </a:solidFill>
              <a:latin typeface="Poppins" panose="020B0604020202020204" charset="0"/>
              <a:ea typeface="Arial Black"/>
              <a:cs typeface="Poppins" panose="020B0604020202020204" charset="0"/>
              <a:sym typeface="Arial Black"/>
            </a:endParaRPr>
          </a:p>
        </p:txBody>
      </p:sp>
      <p:sp>
        <p:nvSpPr>
          <p:cNvPr id="1070" name="Google Shape;1070;p66"/>
          <p:cNvSpPr txBox="1"/>
          <p:nvPr/>
        </p:nvSpPr>
        <p:spPr>
          <a:xfrm>
            <a:off x="523800" y="2990475"/>
            <a:ext cx="1353300" cy="145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599" lvl="0" indent="-11579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31"/>
              </a:buClr>
              <a:buSzPts val="1200"/>
              <a:buChar char="●"/>
            </a:pPr>
            <a:r>
              <a:rPr lang="es-CO" sz="1200" dirty="0">
                <a:solidFill>
                  <a:schemeClr val="dk1"/>
                </a:solidFill>
                <a:latin typeface="+mn-lt"/>
              </a:rPr>
              <a:t>Asambleas multilaterales fijan líneas ambiciosas para la </a:t>
            </a:r>
            <a:r>
              <a:rPr lang="es-CO" sz="1200" dirty="0" err="1">
                <a:solidFill>
                  <a:schemeClr val="dk1"/>
                </a:solidFill>
                <a:latin typeface="+mn-lt"/>
              </a:rPr>
              <a:t>descarbonización</a:t>
            </a:r>
            <a:endParaRPr sz="1200" dirty="0">
              <a:solidFill>
                <a:schemeClr val="dk1"/>
              </a:solidFill>
              <a:latin typeface="+mn-lt"/>
            </a:endParaRPr>
          </a:p>
          <a:p>
            <a:pPr marL="39599" lvl="0" indent="-115799" algn="l" rtl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85631"/>
              </a:buClr>
              <a:buSzPts val="1200"/>
              <a:buChar char="●"/>
            </a:pPr>
            <a:r>
              <a:rPr lang="es-CO" sz="1200" dirty="0">
                <a:solidFill>
                  <a:schemeClr val="dk1"/>
                </a:solidFill>
                <a:latin typeface="+mn-lt"/>
              </a:rPr>
              <a:t>Necesidad de ceñirse a los compromisos de Acuerdo de París </a:t>
            </a:r>
            <a:endParaRPr sz="1200" dirty="0">
              <a:solidFill>
                <a:schemeClr val="dk1"/>
              </a:solidFill>
              <a:latin typeface="+mn-lt"/>
            </a:endParaRPr>
          </a:p>
        </p:txBody>
      </p:sp>
      <p:grpSp>
        <p:nvGrpSpPr>
          <p:cNvPr id="1071" name="Google Shape;1071;p66"/>
          <p:cNvGrpSpPr/>
          <p:nvPr/>
        </p:nvGrpSpPr>
        <p:grpSpPr>
          <a:xfrm>
            <a:off x="2207663" y="2583825"/>
            <a:ext cx="1451414" cy="1716752"/>
            <a:chOff x="2119850" y="2660025"/>
            <a:chExt cx="1451414" cy="1716752"/>
          </a:xfrm>
        </p:grpSpPr>
        <p:sp>
          <p:nvSpPr>
            <p:cNvPr id="1072" name="Google Shape;1072;p66"/>
            <p:cNvSpPr txBox="1"/>
            <p:nvPr/>
          </p:nvSpPr>
          <p:spPr>
            <a:xfrm>
              <a:off x="2287264" y="2660025"/>
              <a:ext cx="12840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300" b="1">
                  <a:solidFill>
                    <a:srgbClr val="13512F"/>
                  </a:solidFill>
                  <a:latin typeface="Poppins" panose="020B0604020202020204" charset="0"/>
                  <a:ea typeface="Arial Black"/>
                  <a:cs typeface="Poppins" panose="020B0604020202020204" charset="0"/>
                  <a:sym typeface="Arial Black"/>
                </a:rPr>
                <a:t>Reguladores</a:t>
              </a:r>
              <a:r>
                <a:rPr lang="es-CO" sz="1200" b="1">
                  <a:solidFill>
                    <a:schemeClr val="dk1"/>
                  </a:solidFill>
                  <a:latin typeface="Poppins" panose="020B0604020202020204" charset="0"/>
                  <a:ea typeface="Poppins"/>
                  <a:cs typeface="Poppins" panose="020B0604020202020204" charset="0"/>
                  <a:sym typeface="Poppins"/>
                </a:rPr>
                <a:t> </a:t>
              </a:r>
              <a:endParaRPr sz="1100" b="1">
                <a:solidFill>
                  <a:schemeClr val="dk1"/>
                </a:solidFill>
                <a:latin typeface="Poppins" panose="020B0604020202020204" charset="0"/>
                <a:ea typeface="Poppins"/>
                <a:cs typeface="Poppins" panose="020B0604020202020204" charset="0"/>
                <a:sym typeface="Poppins"/>
              </a:endParaRPr>
            </a:p>
          </p:txBody>
        </p:sp>
        <p:sp>
          <p:nvSpPr>
            <p:cNvPr id="1073" name="Google Shape;1073;p66"/>
            <p:cNvSpPr txBox="1"/>
            <p:nvPr/>
          </p:nvSpPr>
          <p:spPr>
            <a:xfrm>
              <a:off x="2119850" y="3066675"/>
              <a:ext cx="1451400" cy="13101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9599" lvl="0" indent="-115799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5631"/>
                </a:buClr>
                <a:buSzPts val="1200"/>
                <a:buChar char="●"/>
              </a:pPr>
              <a:r>
                <a:rPr lang="es-CO" sz="1200" dirty="0">
                  <a:solidFill>
                    <a:schemeClr val="dk1"/>
                  </a:solidFill>
                  <a:latin typeface="+mn-lt"/>
                  <a:cs typeface="Poppins" panose="020B0604020202020204" charset="0"/>
                </a:rPr>
                <a:t>Fuerte incertidumbre sobre políticas, pero se espera que se vuelva más estricta </a:t>
              </a:r>
              <a:endParaRPr sz="1200" dirty="0">
                <a:solidFill>
                  <a:schemeClr val="dk1"/>
                </a:solidFill>
                <a:latin typeface="+mn-lt"/>
                <a:cs typeface="Poppins" panose="020B0604020202020204" charset="0"/>
              </a:endParaRPr>
            </a:p>
            <a:p>
              <a:pPr marL="39599" lvl="0" indent="-115799" algn="l" rtl="0">
                <a:lnSpc>
                  <a:spcPct val="8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85631"/>
                </a:buClr>
                <a:buSzPts val="1200"/>
                <a:buChar char="●"/>
              </a:pPr>
              <a:r>
                <a:rPr lang="es-CO" sz="1200" dirty="0">
                  <a:solidFill>
                    <a:schemeClr val="dk1"/>
                  </a:solidFill>
                  <a:latin typeface="+mn-lt"/>
                  <a:cs typeface="Poppins" panose="020B0604020202020204" charset="0"/>
                </a:rPr>
                <a:t>73 países ya se comprometieron a descarbonización¹</a:t>
              </a:r>
              <a:endParaRPr sz="1200" dirty="0">
                <a:solidFill>
                  <a:schemeClr val="dk1"/>
                </a:solidFill>
                <a:latin typeface="+mn-lt"/>
                <a:cs typeface="Poppins" panose="020B0604020202020204" charset="0"/>
              </a:endParaRPr>
            </a:p>
          </p:txBody>
        </p:sp>
      </p:grpSp>
      <p:grpSp>
        <p:nvGrpSpPr>
          <p:cNvPr id="1074" name="Google Shape;1074;p66"/>
          <p:cNvGrpSpPr/>
          <p:nvPr/>
        </p:nvGrpSpPr>
        <p:grpSpPr>
          <a:xfrm>
            <a:off x="3940575" y="2583825"/>
            <a:ext cx="1284000" cy="2159950"/>
            <a:chOff x="3904000" y="2660025"/>
            <a:chExt cx="1284000" cy="2159950"/>
          </a:xfrm>
        </p:grpSpPr>
        <p:sp>
          <p:nvSpPr>
            <p:cNvPr id="1075" name="Google Shape;1075;p66"/>
            <p:cNvSpPr txBox="1"/>
            <p:nvPr/>
          </p:nvSpPr>
          <p:spPr>
            <a:xfrm>
              <a:off x="3987700" y="2660025"/>
              <a:ext cx="1116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300" b="1">
                  <a:solidFill>
                    <a:srgbClr val="13512F"/>
                  </a:solidFill>
                  <a:latin typeface="Poppins" panose="020B0604020202020204" charset="0"/>
                  <a:ea typeface="Arial Black"/>
                  <a:cs typeface="Poppins" panose="020B0604020202020204" charset="0"/>
                  <a:sym typeface="Arial Black"/>
                </a:rPr>
                <a:t>Talento</a:t>
              </a:r>
              <a:r>
                <a:rPr lang="es-CO" sz="1200" b="1">
                  <a:solidFill>
                    <a:schemeClr val="dk1"/>
                  </a:solidFill>
                  <a:latin typeface="Poppins" panose="020B0604020202020204" charset="0"/>
                  <a:ea typeface="Poppins"/>
                  <a:cs typeface="Poppins" panose="020B0604020202020204" charset="0"/>
                  <a:sym typeface="Poppins"/>
                </a:rPr>
                <a:t> </a:t>
              </a:r>
              <a:endParaRPr sz="1100" b="1">
                <a:solidFill>
                  <a:schemeClr val="dk1"/>
                </a:solidFill>
                <a:latin typeface="Poppins" panose="020B0604020202020204" charset="0"/>
                <a:ea typeface="Poppins"/>
                <a:cs typeface="Poppins" panose="020B0604020202020204" charset="0"/>
                <a:sym typeface="Poppins"/>
              </a:endParaRPr>
            </a:p>
          </p:txBody>
        </p:sp>
        <p:sp>
          <p:nvSpPr>
            <p:cNvPr id="1076" name="Google Shape;1076;p66"/>
            <p:cNvSpPr txBox="1"/>
            <p:nvPr/>
          </p:nvSpPr>
          <p:spPr>
            <a:xfrm>
              <a:off x="3904000" y="3066675"/>
              <a:ext cx="1284000" cy="17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9599" lvl="0" indent="-115799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5631"/>
                </a:buClr>
                <a:buSzPts val="1200"/>
                <a:buChar char="●"/>
              </a:pPr>
              <a:r>
                <a:rPr lang="es-CO" sz="1200" dirty="0">
                  <a:solidFill>
                    <a:schemeClr val="dk1"/>
                  </a:solidFill>
                  <a:latin typeface="+mn-lt"/>
                  <a:cs typeface="Poppins" panose="020B0604020202020204" charset="0"/>
                </a:rPr>
                <a:t>Dificultad para atraer y retener talento en industrias intensivas en carbono</a:t>
              </a:r>
              <a:endParaRPr sz="1200" dirty="0">
                <a:solidFill>
                  <a:schemeClr val="dk1"/>
                </a:solidFill>
                <a:latin typeface="+mn-lt"/>
                <a:cs typeface="Poppins" panose="020B0604020202020204" charset="0"/>
              </a:endParaRPr>
            </a:p>
            <a:p>
              <a:pPr marL="39599" lvl="0" indent="-115799" algn="l" rtl="0">
                <a:lnSpc>
                  <a:spcPct val="8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85631"/>
                </a:buClr>
                <a:buSzPts val="1200"/>
                <a:buChar char="●"/>
              </a:pPr>
              <a:r>
                <a:rPr lang="es-CO" sz="1200" dirty="0">
                  <a:solidFill>
                    <a:schemeClr val="dk1"/>
                  </a:solidFill>
                  <a:latin typeface="+mn-lt"/>
                  <a:cs typeface="Poppins" panose="020B0604020202020204" charset="0"/>
                </a:rPr>
                <a:t>Aumento de expectativas de empleados de tomar medidas climáticas</a:t>
              </a:r>
              <a:endParaRPr sz="1200" dirty="0">
                <a:solidFill>
                  <a:schemeClr val="dk1"/>
                </a:solidFill>
                <a:latin typeface="+mn-lt"/>
                <a:cs typeface="Poppins" panose="020B0604020202020204" charset="0"/>
              </a:endParaRPr>
            </a:p>
          </p:txBody>
        </p:sp>
      </p:grpSp>
      <p:grpSp>
        <p:nvGrpSpPr>
          <p:cNvPr id="1077" name="Google Shape;1077;p66"/>
          <p:cNvGrpSpPr/>
          <p:nvPr/>
        </p:nvGrpSpPr>
        <p:grpSpPr>
          <a:xfrm>
            <a:off x="5506088" y="2583825"/>
            <a:ext cx="1451400" cy="1864485"/>
            <a:chOff x="5411600" y="2660025"/>
            <a:chExt cx="1451400" cy="1864485"/>
          </a:xfrm>
        </p:grpSpPr>
        <p:sp>
          <p:nvSpPr>
            <p:cNvPr id="1078" name="Google Shape;1078;p66"/>
            <p:cNvSpPr txBox="1"/>
            <p:nvPr/>
          </p:nvSpPr>
          <p:spPr>
            <a:xfrm>
              <a:off x="5579000" y="2660025"/>
              <a:ext cx="1116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300" b="1">
                  <a:solidFill>
                    <a:srgbClr val="13512F"/>
                  </a:solidFill>
                  <a:latin typeface="Poppins" panose="020B0604020202020204" charset="0"/>
                  <a:ea typeface="Arial Black"/>
                  <a:cs typeface="Poppins" panose="020B0604020202020204" charset="0"/>
                  <a:sym typeface="Arial Black"/>
                </a:rPr>
                <a:t>Inversores</a:t>
              </a:r>
              <a:r>
                <a:rPr lang="es-CO" sz="1200" b="1">
                  <a:solidFill>
                    <a:schemeClr val="dk1"/>
                  </a:solidFill>
                  <a:latin typeface="Poppins" panose="020B0604020202020204" charset="0"/>
                  <a:ea typeface="Poppins"/>
                  <a:cs typeface="Poppins" panose="020B0604020202020204" charset="0"/>
                  <a:sym typeface="Poppins"/>
                </a:rPr>
                <a:t> </a:t>
              </a:r>
              <a:endParaRPr sz="1100" b="1">
                <a:solidFill>
                  <a:schemeClr val="dk1"/>
                </a:solidFill>
                <a:latin typeface="Poppins" panose="020B0604020202020204" charset="0"/>
                <a:ea typeface="Poppins"/>
                <a:cs typeface="Poppins" panose="020B0604020202020204" charset="0"/>
                <a:sym typeface="Poppins"/>
              </a:endParaRPr>
            </a:p>
          </p:txBody>
        </p:sp>
        <p:sp>
          <p:nvSpPr>
            <p:cNvPr id="1079" name="Google Shape;1079;p66"/>
            <p:cNvSpPr txBox="1"/>
            <p:nvPr/>
          </p:nvSpPr>
          <p:spPr>
            <a:xfrm>
              <a:off x="5411600" y="3066675"/>
              <a:ext cx="1451400" cy="1457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9599" lvl="0" indent="-115799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5631"/>
                </a:buClr>
                <a:buSzPts val="1200"/>
                <a:buChar char="●"/>
              </a:pPr>
              <a:r>
                <a:rPr lang="es-CO" sz="1200" dirty="0">
                  <a:solidFill>
                    <a:schemeClr val="dk1"/>
                  </a:solidFill>
                  <a:latin typeface="+mn-lt"/>
                  <a:cs typeface="Poppins" panose="020B0604020202020204" charset="0"/>
                </a:rPr>
                <a:t>Activo involucramiento en hoja de ruta climática de empresas</a:t>
              </a:r>
              <a:endParaRPr sz="1200" dirty="0">
                <a:solidFill>
                  <a:schemeClr val="dk1"/>
                </a:solidFill>
                <a:latin typeface="+mn-lt"/>
                <a:cs typeface="Poppins" panose="020B0604020202020204" charset="0"/>
              </a:endParaRPr>
            </a:p>
            <a:p>
              <a:pPr marL="39599" lvl="0" indent="-115799" algn="l" rtl="0">
                <a:lnSpc>
                  <a:spcPct val="8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85631"/>
                </a:buClr>
                <a:buSzPts val="1200"/>
                <a:buChar char="●"/>
              </a:pPr>
              <a:r>
                <a:rPr lang="es-CO" sz="1200" dirty="0">
                  <a:solidFill>
                    <a:schemeClr val="dk1"/>
                  </a:solidFill>
                  <a:latin typeface="+mn-lt"/>
                  <a:cs typeface="Poppins" panose="020B0604020202020204" charset="0"/>
                </a:rPr>
                <a:t>Comienzan desinversiones en sectores intensivos en carbono</a:t>
              </a:r>
              <a:endParaRPr sz="1200" dirty="0">
                <a:solidFill>
                  <a:schemeClr val="dk1"/>
                </a:solidFill>
                <a:latin typeface="+mn-lt"/>
                <a:cs typeface="Poppins" panose="020B0604020202020204" charset="0"/>
              </a:endParaRPr>
            </a:p>
          </p:txBody>
        </p:sp>
      </p:grpSp>
      <p:grpSp>
        <p:nvGrpSpPr>
          <p:cNvPr id="1080" name="Google Shape;1080;p66"/>
          <p:cNvGrpSpPr/>
          <p:nvPr/>
        </p:nvGrpSpPr>
        <p:grpSpPr>
          <a:xfrm>
            <a:off x="7239000" y="2583825"/>
            <a:ext cx="1353300" cy="1864485"/>
            <a:chOff x="7086600" y="2660025"/>
            <a:chExt cx="1353300" cy="1864485"/>
          </a:xfrm>
        </p:grpSpPr>
        <p:sp>
          <p:nvSpPr>
            <p:cNvPr id="1081" name="Google Shape;1081;p66"/>
            <p:cNvSpPr txBox="1"/>
            <p:nvPr/>
          </p:nvSpPr>
          <p:spPr>
            <a:xfrm>
              <a:off x="7204950" y="2660025"/>
              <a:ext cx="1116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300" b="1">
                  <a:solidFill>
                    <a:srgbClr val="13512F"/>
                  </a:solidFill>
                  <a:latin typeface="Poppins" panose="020B0604020202020204" charset="0"/>
                  <a:ea typeface="Arial Black"/>
                  <a:cs typeface="Poppins" panose="020B0604020202020204" charset="0"/>
                  <a:sym typeface="Arial Black"/>
                </a:rPr>
                <a:t>Clientes</a:t>
              </a:r>
              <a:endParaRPr sz="1100" b="1">
                <a:solidFill>
                  <a:schemeClr val="dk1"/>
                </a:solidFill>
                <a:latin typeface="Poppins" panose="020B0604020202020204" charset="0"/>
                <a:ea typeface="Poppins"/>
                <a:cs typeface="Poppins" panose="020B0604020202020204" charset="0"/>
                <a:sym typeface="Poppins"/>
              </a:endParaRPr>
            </a:p>
          </p:txBody>
        </p:sp>
        <p:sp>
          <p:nvSpPr>
            <p:cNvPr id="1082" name="Google Shape;1082;p66"/>
            <p:cNvSpPr txBox="1"/>
            <p:nvPr/>
          </p:nvSpPr>
          <p:spPr>
            <a:xfrm>
              <a:off x="7086600" y="3066675"/>
              <a:ext cx="1353300" cy="1457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9599" lvl="0" indent="-115799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5631"/>
                </a:buClr>
                <a:buSzPts val="1200"/>
                <a:buChar char="●"/>
              </a:pPr>
              <a:r>
                <a:rPr lang="es-CO" sz="1200" dirty="0">
                  <a:solidFill>
                    <a:schemeClr val="dk1"/>
                  </a:solidFill>
                  <a:latin typeface="+mn-lt"/>
                  <a:cs typeface="Poppins" panose="020B0604020202020204" charset="0"/>
                </a:rPr>
                <a:t>Demanda comienza a cambiar hacia productos más ecológicos</a:t>
              </a:r>
              <a:endParaRPr sz="1200" dirty="0">
                <a:solidFill>
                  <a:schemeClr val="dk1"/>
                </a:solidFill>
                <a:latin typeface="+mn-lt"/>
                <a:cs typeface="Poppins" panose="020B0604020202020204" charset="0"/>
              </a:endParaRPr>
            </a:p>
            <a:p>
              <a:pPr marL="39599" lvl="0" indent="-115799" algn="l" rtl="0">
                <a:lnSpc>
                  <a:spcPct val="8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85631"/>
                </a:buClr>
                <a:buSzPts val="1200"/>
                <a:buChar char="●"/>
              </a:pPr>
              <a:r>
                <a:rPr lang="es-CO" sz="1200" dirty="0">
                  <a:solidFill>
                    <a:schemeClr val="dk1"/>
                  </a:solidFill>
                  <a:latin typeface="+mn-lt"/>
                  <a:cs typeface="Poppins" panose="020B0604020202020204" charset="0"/>
                </a:rPr>
                <a:t>Difusión creciente de sellos y certificaciones para productos</a:t>
              </a:r>
              <a:endParaRPr sz="1200" dirty="0">
                <a:solidFill>
                  <a:schemeClr val="dk1"/>
                </a:solidFill>
                <a:latin typeface="+mn-lt"/>
                <a:cs typeface="Poppins" panose="020B0604020202020204" charset="0"/>
              </a:endParaRPr>
            </a:p>
          </p:txBody>
        </p:sp>
      </p:grpSp>
      <p:sp>
        <p:nvSpPr>
          <p:cNvPr id="1083" name="Google Shape;1083;p66"/>
          <p:cNvSpPr/>
          <p:nvPr/>
        </p:nvSpPr>
        <p:spPr>
          <a:xfrm>
            <a:off x="669635" y="1246323"/>
            <a:ext cx="1061700" cy="1061700"/>
          </a:xfrm>
          <a:prstGeom prst="ellipse">
            <a:avLst/>
          </a:prstGeom>
          <a:solidFill>
            <a:srgbClr val="17612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66"/>
          <p:cNvSpPr/>
          <p:nvPr/>
        </p:nvSpPr>
        <p:spPr>
          <a:xfrm>
            <a:off x="2402513" y="1246286"/>
            <a:ext cx="1061700" cy="1061700"/>
          </a:xfrm>
          <a:prstGeom prst="ellipse">
            <a:avLst/>
          </a:prstGeom>
          <a:solidFill>
            <a:srgbClr val="B9CA4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66"/>
          <p:cNvSpPr/>
          <p:nvPr/>
        </p:nvSpPr>
        <p:spPr>
          <a:xfrm>
            <a:off x="4051725" y="1246298"/>
            <a:ext cx="1061700" cy="1061700"/>
          </a:xfrm>
          <a:prstGeom prst="ellipse">
            <a:avLst/>
          </a:prstGeom>
          <a:solidFill>
            <a:srgbClr val="1F9B7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66"/>
          <p:cNvSpPr/>
          <p:nvPr/>
        </p:nvSpPr>
        <p:spPr>
          <a:xfrm>
            <a:off x="5700938" y="1246286"/>
            <a:ext cx="1061700" cy="1061700"/>
          </a:xfrm>
          <a:prstGeom prst="ellipse">
            <a:avLst/>
          </a:prstGeom>
          <a:solidFill>
            <a:srgbClr val="11685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66"/>
          <p:cNvSpPr/>
          <p:nvPr/>
        </p:nvSpPr>
        <p:spPr>
          <a:xfrm>
            <a:off x="7384800" y="1246298"/>
            <a:ext cx="1061700" cy="1061700"/>
          </a:xfrm>
          <a:prstGeom prst="ellipse">
            <a:avLst/>
          </a:prstGeom>
          <a:solidFill>
            <a:srgbClr val="92A35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8" name="Google Shape;1088;p6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225" y="14519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6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829" y="1448517"/>
            <a:ext cx="657312" cy="65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6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774" y="14519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66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284" y="1490799"/>
            <a:ext cx="598733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66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88" y="1477761"/>
            <a:ext cx="598749" cy="5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66"/>
          <p:cNvSpPr txBox="1">
            <a:spLocks noGrp="1"/>
          </p:cNvSpPr>
          <p:nvPr>
            <p:ph type="sldNum" idx="12"/>
          </p:nvPr>
        </p:nvSpPr>
        <p:spPr>
          <a:xfrm>
            <a:off x="86329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6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685800"/>
            <a:ext cx="2916001" cy="418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298" y="1595725"/>
            <a:ext cx="1673999" cy="236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67"/>
          <p:cNvSpPr txBox="1"/>
          <p:nvPr/>
        </p:nvSpPr>
        <p:spPr>
          <a:xfrm>
            <a:off x="2340625" y="789450"/>
            <a:ext cx="2691300" cy="2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141414"/>
                </a:solidFill>
                <a:latin typeface="Poppins Black"/>
                <a:ea typeface="Poppins Black"/>
                <a:cs typeface="Poppins Black"/>
                <a:sym typeface="Poppins Black"/>
              </a:rPr>
              <a:t>Abastecimiento resiliente</a:t>
            </a:r>
            <a:endParaRPr sz="13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1" name="Google Shape;1101;p67"/>
          <p:cNvSpPr txBox="1"/>
          <p:nvPr/>
        </p:nvSpPr>
        <p:spPr>
          <a:xfrm>
            <a:off x="2892025" y="1479675"/>
            <a:ext cx="2423100" cy="2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141414"/>
                </a:solidFill>
                <a:latin typeface="Poppins Black"/>
                <a:ea typeface="Poppins Black"/>
                <a:cs typeface="Poppins Black"/>
                <a:sym typeface="Poppins Black"/>
              </a:rPr>
              <a:t>Operaciones y logística sostenible</a:t>
            </a:r>
            <a:endParaRPr sz="900" b="1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2" name="Google Shape;1102;p67"/>
          <p:cNvSpPr txBox="1"/>
          <p:nvPr/>
        </p:nvSpPr>
        <p:spPr>
          <a:xfrm>
            <a:off x="3089525" y="2479375"/>
            <a:ext cx="2691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141414"/>
                </a:solidFill>
                <a:latin typeface="Poppins Black"/>
                <a:ea typeface="Poppins Black"/>
                <a:cs typeface="Poppins Black"/>
                <a:sym typeface="Poppins Black"/>
              </a:rPr>
              <a:t>Innovación en productos, servicios</a:t>
            </a:r>
            <a:br>
              <a:rPr lang="es-CO" sz="900" b="0" i="0" u="none" strike="noStrike" cap="none">
                <a:solidFill>
                  <a:srgbClr val="141414"/>
                </a:solidFill>
                <a:latin typeface="Poppins Black"/>
                <a:ea typeface="Poppins Black"/>
                <a:cs typeface="Poppins Black"/>
                <a:sym typeface="Poppins Black"/>
              </a:rPr>
            </a:br>
            <a:r>
              <a:rPr lang="es-CO" sz="900" b="0" i="0" u="none" strike="noStrike" cap="none">
                <a:solidFill>
                  <a:srgbClr val="141414"/>
                </a:solidFill>
                <a:latin typeface="Poppins Black"/>
                <a:ea typeface="Poppins Black"/>
                <a:cs typeface="Poppins Black"/>
                <a:sym typeface="Poppins Black"/>
              </a:rPr>
              <a:t>y experiencias carbono-eficientes</a:t>
            </a:r>
            <a:endParaRPr sz="900" b="0" i="0" u="none" strike="noStrike" cap="none">
              <a:solidFill>
                <a:srgbClr val="14141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3" name="Google Shape;1103;p67"/>
          <p:cNvSpPr txBox="1"/>
          <p:nvPr/>
        </p:nvSpPr>
        <p:spPr>
          <a:xfrm>
            <a:off x="3018925" y="3362775"/>
            <a:ext cx="2212200" cy="2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141414"/>
                </a:solidFill>
                <a:latin typeface="Poppins Black"/>
                <a:ea typeface="Poppins Black"/>
                <a:cs typeface="Poppins Black"/>
                <a:sym typeface="Poppins Black"/>
              </a:rPr>
              <a:t>Inversión responsable con el clima</a:t>
            </a:r>
            <a:endParaRPr sz="900" b="0" i="0" u="none" strike="noStrike" cap="none">
              <a:solidFill>
                <a:srgbClr val="14141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104" name="Google Shape;1104;p67"/>
          <p:cNvGrpSpPr/>
          <p:nvPr/>
        </p:nvGrpSpPr>
        <p:grpSpPr>
          <a:xfrm>
            <a:off x="990835" y="1644500"/>
            <a:ext cx="899100" cy="900000"/>
            <a:chOff x="990835" y="1492100"/>
            <a:chExt cx="899100" cy="900000"/>
          </a:xfrm>
        </p:grpSpPr>
        <p:sp>
          <p:nvSpPr>
            <p:cNvPr id="1105" name="Google Shape;1105;p67"/>
            <p:cNvSpPr/>
            <p:nvPr/>
          </p:nvSpPr>
          <p:spPr>
            <a:xfrm>
              <a:off x="990835" y="1492100"/>
              <a:ext cx="899100" cy="900000"/>
            </a:xfrm>
            <a:prstGeom prst="ellipse">
              <a:avLst/>
            </a:prstGeom>
            <a:solidFill>
              <a:srgbClr val="EBF5F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67"/>
            <p:cNvSpPr txBox="1"/>
            <p:nvPr/>
          </p:nvSpPr>
          <p:spPr>
            <a:xfrm>
              <a:off x="1061035" y="1775900"/>
              <a:ext cx="758700" cy="3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1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Abastecimiento</a:t>
              </a:r>
              <a:endParaRPr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1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responsable</a:t>
              </a:r>
              <a:endParaRPr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1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que conserva</a:t>
              </a:r>
              <a:endParaRPr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1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la biodiversidad</a:t>
              </a:r>
              <a:endParaRPr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107" name="Google Shape;1107;p67"/>
          <p:cNvSpPr txBox="1"/>
          <p:nvPr/>
        </p:nvSpPr>
        <p:spPr>
          <a:xfrm>
            <a:off x="1932800" y="3295375"/>
            <a:ext cx="11430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8563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108" name="Google Shape;1108;p67"/>
          <p:cNvSpPr txBox="1"/>
          <p:nvPr/>
        </p:nvSpPr>
        <p:spPr>
          <a:xfrm>
            <a:off x="5696000" y="711925"/>
            <a:ext cx="1601400" cy="2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rgbClr val="141414"/>
                </a:solidFill>
                <a:latin typeface="Poppins"/>
                <a:ea typeface="Poppins"/>
                <a:cs typeface="Poppins"/>
                <a:sym typeface="Poppins"/>
              </a:rPr>
              <a:t>Materias primas abastecidas</a:t>
            </a:r>
            <a:endParaRPr sz="7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rgbClr val="141414"/>
                </a:solidFill>
                <a:latin typeface="Poppins"/>
                <a:ea typeface="Poppins"/>
                <a:cs typeface="Poppins"/>
                <a:sym typeface="Poppins"/>
              </a:rPr>
              <a:t>productiva y sosteniblemente,</a:t>
            </a:r>
            <a:endParaRPr sz="7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rgbClr val="141414"/>
                </a:solidFill>
                <a:latin typeface="Poppins"/>
                <a:ea typeface="Poppins"/>
                <a:cs typeface="Poppins"/>
                <a:sym typeface="Poppins"/>
              </a:rPr>
              <a:t>conservando la biodiversidad</a:t>
            </a:r>
            <a:endParaRPr sz="12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9" name="Google Shape;1109;p67"/>
          <p:cNvSpPr txBox="1"/>
          <p:nvPr/>
        </p:nvSpPr>
        <p:spPr>
          <a:xfrm>
            <a:off x="5848175" y="4431875"/>
            <a:ext cx="12405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rgbClr val="141414"/>
                </a:solidFill>
                <a:latin typeface="Poppins"/>
                <a:ea typeface="Poppins"/>
                <a:cs typeface="Poppins"/>
                <a:sym typeface="Poppins"/>
              </a:rPr>
              <a:t>Empaques reciclables,</a:t>
            </a:r>
            <a:endParaRPr sz="7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rgbClr val="141414"/>
                </a:solidFill>
                <a:latin typeface="Poppins"/>
                <a:ea typeface="Poppins"/>
                <a:cs typeface="Poppins"/>
                <a:sym typeface="Poppins"/>
              </a:rPr>
              <a:t>reusables y compostables</a:t>
            </a:r>
            <a:endParaRPr sz="7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0" name="Google Shape;1110;p67"/>
          <p:cNvSpPr txBox="1"/>
          <p:nvPr/>
        </p:nvSpPr>
        <p:spPr>
          <a:xfrm>
            <a:off x="6067525" y="3759375"/>
            <a:ext cx="1292100" cy="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rgbClr val="141414"/>
                </a:solidFill>
                <a:latin typeface="Poppins"/>
                <a:ea typeface="Poppins"/>
                <a:cs typeface="Poppins"/>
                <a:sym typeface="Poppins"/>
              </a:rPr>
              <a:t>Energía eléctrica renovable</a:t>
            </a:r>
            <a:endParaRPr sz="7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1" name="Google Shape;1111;p67"/>
          <p:cNvSpPr txBox="1"/>
          <p:nvPr/>
        </p:nvSpPr>
        <p:spPr>
          <a:xfrm>
            <a:off x="6252200" y="3023913"/>
            <a:ext cx="785400" cy="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rgbClr val="141414"/>
                </a:solidFill>
                <a:latin typeface="Poppins"/>
                <a:ea typeface="Poppins"/>
                <a:cs typeface="Poppins"/>
                <a:sym typeface="Poppins"/>
              </a:rPr>
              <a:t>GEI alcance 1+2</a:t>
            </a:r>
            <a:endParaRPr sz="7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2" name="Google Shape;1112;p67"/>
          <p:cNvSpPr txBox="1"/>
          <p:nvPr/>
        </p:nvSpPr>
        <p:spPr>
          <a:xfrm>
            <a:off x="6226625" y="2253350"/>
            <a:ext cx="8991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rgbClr val="141414"/>
                </a:solidFill>
                <a:latin typeface="Poppins"/>
                <a:ea typeface="Poppins"/>
                <a:cs typeface="Poppins"/>
                <a:sym typeface="Poppins"/>
              </a:rPr>
              <a:t>Reducción energía no renovable</a:t>
            </a:r>
            <a:endParaRPr sz="7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3" name="Google Shape;1113;p67"/>
          <p:cNvSpPr txBox="1"/>
          <p:nvPr/>
        </p:nvSpPr>
        <p:spPr>
          <a:xfrm>
            <a:off x="6024650" y="1519075"/>
            <a:ext cx="12405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rgbClr val="141414"/>
                </a:solidFill>
                <a:latin typeface="Poppins"/>
                <a:ea typeface="Poppins"/>
                <a:cs typeface="Poppins"/>
                <a:sym typeface="Poppins"/>
              </a:rPr>
              <a:t>30% pérdida y 50% desperdicio de alimentos</a:t>
            </a:r>
            <a:endParaRPr sz="7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4" name="Google Shape;1114;p67"/>
          <p:cNvSpPr txBox="1"/>
          <p:nvPr/>
        </p:nvSpPr>
        <p:spPr>
          <a:xfrm>
            <a:off x="2358500" y="4163075"/>
            <a:ext cx="2691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"/>
              <a:buFont typeface="Arial"/>
              <a:buNone/>
            </a:pPr>
            <a:r>
              <a:rPr lang="es-CO" sz="920" b="0" i="0" u="none" strike="noStrike" cap="none">
                <a:solidFill>
                  <a:srgbClr val="141414"/>
                </a:solidFill>
                <a:latin typeface="Poppins Black"/>
                <a:ea typeface="Poppins Black"/>
                <a:cs typeface="Poppins Black"/>
                <a:sym typeface="Poppins Black"/>
              </a:rPr>
              <a:t>Adaptación, riesgos y </a:t>
            </a:r>
            <a:endParaRPr sz="920" b="0" i="0" u="none" strike="noStrike" cap="none">
              <a:solidFill>
                <a:srgbClr val="14141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"/>
              <a:buFont typeface="Arial"/>
              <a:buNone/>
            </a:pPr>
            <a:r>
              <a:rPr lang="es-CO" sz="920" b="0" i="0" u="none" strike="noStrike" cap="none">
                <a:solidFill>
                  <a:srgbClr val="141414"/>
                </a:solidFill>
                <a:latin typeface="Poppins Black"/>
                <a:ea typeface="Poppins Black"/>
                <a:cs typeface="Poppins Black"/>
                <a:sym typeface="Poppins Black"/>
              </a:rPr>
              <a:t>transformación  de la cultura</a:t>
            </a:r>
            <a:endParaRPr sz="920" b="0" i="0" u="none" strike="noStrike" cap="none">
              <a:solidFill>
                <a:srgbClr val="141414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20" b="0" i="0" u="none" strike="noStrike" cap="none">
              <a:solidFill>
                <a:srgbClr val="141414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115" name="Google Shape;1115;p67"/>
          <p:cNvSpPr txBox="1"/>
          <p:nvPr/>
        </p:nvSpPr>
        <p:spPr>
          <a:xfrm>
            <a:off x="76200" y="2407625"/>
            <a:ext cx="14898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"/>
              <a:buFont typeface="Arial"/>
              <a:buNone/>
            </a:pPr>
            <a:r>
              <a:rPr lang="es-CO" sz="1520" b="1" i="0" u="none" strike="noStrike" cap="none">
                <a:solidFill>
                  <a:srgbClr val="085631"/>
                </a:solidFill>
                <a:latin typeface="Poppins"/>
                <a:ea typeface="Poppins"/>
                <a:cs typeface="Poppins"/>
                <a:sym typeface="Poppins"/>
              </a:rPr>
              <a:t>Estrategia</a:t>
            </a:r>
            <a:endParaRPr sz="1520" b="1" i="0" u="none" strike="noStrike" cap="none">
              <a:solidFill>
                <a:srgbClr val="0856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"/>
              <a:buFont typeface="Arial"/>
              <a:buNone/>
            </a:pPr>
            <a:r>
              <a:rPr lang="es-CO" sz="1520" b="1" i="0" u="none" strike="noStrike" cap="none">
                <a:solidFill>
                  <a:srgbClr val="085631"/>
                </a:solidFill>
                <a:latin typeface="Poppins"/>
                <a:ea typeface="Poppins"/>
                <a:cs typeface="Poppins"/>
                <a:sym typeface="Poppins"/>
              </a:rPr>
              <a:t>2030 cambio climático</a:t>
            </a:r>
            <a:endParaRPr sz="1520" b="1" i="0" u="none" strike="noStrike" cap="none">
              <a:solidFill>
                <a:srgbClr val="08563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16" name="Google Shape;1116;p6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" y="3039424"/>
            <a:ext cx="718515" cy="70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7" name="Google Shape;1117;p67"/>
          <p:cNvGrpSpPr/>
          <p:nvPr/>
        </p:nvGrpSpPr>
        <p:grpSpPr>
          <a:xfrm>
            <a:off x="932435" y="3009750"/>
            <a:ext cx="899100" cy="900000"/>
            <a:chOff x="990835" y="1492100"/>
            <a:chExt cx="899100" cy="900000"/>
          </a:xfrm>
        </p:grpSpPr>
        <p:sp>
          <p:nvSpPr>
            <p:cNvPr id="1118" name="Google Shape;1118;p67"/>
            <p:cNvSpPr/>
            <p:nvPr/>
          </p:nvSpPr>
          <p:spPr>
            <a:xfrm>
              <a:off x="990835" y="1492100"/>
              <a:ext cx="899100" cy="900000"/>
            </a:xfrm>
            <a:prstGeom prst="ellipse">
              <a:avLst/>
            </a:prstGeom>
            <a:solidFill>
              <a:srgbClr val="EBF5F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67"/>
            <p:cNvSpPr txBox="1"/>
            <p:nvPr/>
          </p:nvSpPr>
          <p:spPr>
            <a:xfrm>
              <a:off x="1061035" y="1775900"/>
              <a:ext cx="758700" cy="3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1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Medio</a:t>
              </a:r>
              <a:endParaRPr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1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Ambiente y</a:t>
              </a:r>
              <a:endParaRPr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1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soluciones</a:t>
              </a:r>
              <a:endParaRPr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600" b="1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circulares</a:t>
              </a:r>
              <a:endParaRPr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20" name="Google Shape;1120;p67"/>
          <p:cNvGrpSpPr/>
          <p:nvPr/>
        </p:nvGrpSpPr>
        <p:grpSpPr>
          <a:xfrm>
            <a:off x="1701850" y="831493"/>
            <a:ext cx="400200" cy="400455"/>
            <a:chOff x="1165800" y="688043"/>
            <a:chExt cx="400200" cy="400455"/>
          </a:xfrm>
        </p:grpSpPr>
        <p:sp>
          <p:nvSpPr>
            <p:cNvPr id="1121" name="Google Shape;1121;p67"/>
            <p:cNvSpPr/>
            <p:nvPr/>
          </p:nvSpPr>
          <p:spPr>
            <a:xfrm>
              <a:off x="1165800" y="688175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2" name="Google Shape;1122;p67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5801" y="688043"/>
              <a:ext cx="400199" cy="4004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3" name="Google Shape;1123;p67"/>
          <p:cNvGrpSpPr/>
          <p:nvPr/>
        </p:nvGrpSpPr>
        <p:grpSpPr>
          <a:xfrm>
            <a:off x="1778044" y="4186762"/>
            <a:ext cx="400200" cy="400200"/>
            <a:chOff x="1325044" y="4024237"/>
            <a:chExt cx="400200" cy="400200"/>
          </a:xfrm>
        </p:grpSpPr>
        <p:sp>
          <p:nvSpPr>
            <p:cNvPr id="1124" name="Google Shape;1124;p67"/>
            <p:cNvSpPr/>
            <p:nvPr/>
          </p:nvSpPr>
          <p:spPr>
            <a:xfrm>
              <a:off x="1325044" y="4024237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5" name="Google Shape;1125;p67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5344" y="4024536"/>
              <a:ext cx="399599" cy="3996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6" name="Google Shape;1126;p67"/>
          <p:cNvGrpSpPr/>
          <p:nvPr/>
        </p:nvGrpSpPr>
        <p:grpSpPr>
          <a:xfrm>
            <a:off x="2644163" y="2479782"/>
            <a:ext cx="400200" cy="400200"/>
            <a:chOff x="2275375" y="2354782"/>
            <a:chExt cx="400200" cy="400200"/>
          </a:xfrm>
        </p:grpSpPr>
        <p:sp>
          <p:nvSpPr>
            <p:cNvPr id="1127" name="Google Shape;1127;p67"/>
            <p:cNvSpPr/>
            <p:nvPr/>
          </p:nvSpPr>
          <p:spPr>
            <a:xfrm>
              <a:off x="2275375" y="2354782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8" name="Google Shape;1128;p67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5674" y="2355081"/>
              <a:ext cx="399602" cy="3996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9" name="Google Shape;1129;p67"/>
          <p:cNvGrpSpPr/>
          <p:nvPr/>
        </p:nvGrpSpPr>
        <p:grpSpPr>
          <a:xfrm>
            <a:off x="2519669" y="3401987"/>
            <a:ext cx="400200" cy="400200"/>
            <a:chOff x="2120669" y="3211862"/>
            <a:chExt cx="400200" cy="400200"/>
          </a:xfrm>
        </p:grpSpPr>
        <p:sp>
          <p:nvSpPr>
            <p:cNvPr id="1130" name="Google Shape;1130;p67"/>
            <p:cNvSpPr/>
            <p:nvPr/>
          </p:nvSpPr>
          <p:spPr>
            <a:xfrm>
              <a:off x="2120669" y="3211862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1" name="Google Shape;1131;p67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0969" y="3212161"/>
              <a:ext cx="399599" cy="3996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2" name="Google Shape;1132;p67"/>
          <p:cNvGrpSpPr/>
          <p:nvPr/>
        </p:nvGrpSpPr>
        <p:grpSpPr>
          <a:xfrm>
            <a:off x="2402650" y="1501138"/>
            <a:ext cx="400200" cy="400200"/>
            <a:chOff x="2023150" y="1372563"/>
            <a:chExt cx="400200" cy="400200"/>
          </a:xfrm>
        </p:grpSpPr>
        <p:sp>
          <p:nvSpPr>
            <p:cNvPr id="1133" name="Google Shape;1133;p67"/>
            <p:cNvSpPr/>
            <p:nvPr/>
          </p:nvSpPr>
          <p:spPr>
            <a:xfrm>
              <a:off x="2023150" y="1372563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4" name="Google Shape;1134;p67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3451" y="1372862"/>
              <a:ext cx="399599" cy="3996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5" name="Google Shape;1135;p67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6659" y="152400"/>
            <a:ext cx="102468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7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344" y="152400"/>
            <a:ext cx="138131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7" name="Google Shape;1137;p67"/>
          <p:cNvGrpSpPr/>
          <p:nvPr/>
        </p:nvGrpSpPr>
        <p:grpSpPr>
          <a:xfrm>
            <a:off x="5524175" y="1415875"/>
            <a:ext cx="400200" cy="400200"/>
            <a:chOff x="6525500" y="1192025"/>
            <a:chExt cx="400200" cy="400200"/>
          </a:xfrm>
        </p:grpSpPr>
        <p:sp>
          <p:nvSpPr>
            <p:cNvPr id="1138" name="Google Shape;1138;p67"/>
            <p:cNvSpPr/>
            <p:nvPr/>
          </p:nvSpPr>
          <p:spPr>
            <a:xfrm>
              <a:off x="6525500" y="1192025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"/>
                <a:buFont typeface="Arial"/>
                <a:buNone/>
              </a:pPr>
              <a:endParaRPr sz="55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39" name="Google Shape;1139;p67"/>
            <p:cNvSpPr txBox="1"/>
            <p:nvPr/>
          </p:nvSpPr>
          <p:spPr>
            <a:xfrm>
              <a:off x="6538100" y="1338275"/>
              <a:ext cx="3750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s-CO" sz="700" b="1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Reducir</a:t>
              </a:r>
              <a:endParaRPr sz="7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40" name="Google Shape;1140;p67"/>
          <p:cNvGrpSpPr/>
          <p:nvPr/>
        </p:nvGrpSpPr>
        <p:grpSpPr>
          <a:xfrm>
            <a:off x="5106250" y="713425"/>
            <a:ext cx="400200" cy="400200"/>
            <a:chOff x="6374275" y="1263475"/>
            <a:chExt cx="400200" cy="400200"/>
          </a:xfrm>
        </p:grpSpPr>
        <p:sp>
          <p:nvSpPr>
            <p:cNvPr id="1141" name="Google Shape;1141;p67"/>
            <p:cNvSpPr/>
            <p:nvPr/>
          </p:nvSpPr>
          <p:spPr>
            <a:xfrm>
              <a:off x="6374275" y="1263475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"/>
                <a:buFont typeface="Arial"/>
                <a:buNone/>
              </a:pPr>
              <a:endParaRPr sz="55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42" name="Google Shape;1142;p67"/>
            <p:cNvSpPr txBox="1"/>
            <p:nvPr/>
          </p:nvSpPr>
          <p:spPr>
            <a:xfrm>
              <a:off x="6386875" y="1394275"/>
              <a:ext cx="3750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O" sz="900" b="1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100%</a:t>
              </a:r>
              <a:endParaRPr sz="9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43" name="Google Shape;1143;p67"/>
          <p:cNvGrpSpPr/>
          <p:nvPr/>
        </p:nvGrpSpPr>
        <p:grpSpPr>
          <a:xfrm>
            <a:off x="5690325" y="2152225"/>
            <a:ext cx="400200" cy="400200"/>
            <a:chOff x="6374275" y="1263475"/>
            <a:chExt cx="400200" cy="400200"/>
          </a:xfrm>
        </p:grpSpPr>
        <p:sp>
          <p:nvSpPr>
            <p:cNvPr id="1144" name="Google Shape;1144;p67"/>
            <p:cNvSpPr/>
            <p:nvPr/>
          </p:nvSpPr>
          <p:spPr>
            <a:xfrm>
              <a:off x="6374275" y="1263475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"/>
                <a:buFont typeface="Arial"/>
                <a:buNone/>
              </a:pPr>
              <a:endParaRPr sz="55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45" name="Google Shape;1145;p67"/>
            <p:cNvSpPr txBox="1"/>
            <p:nvPr/>
          </p:nvSpPr>
          <p:spPr>
            <a:xfrm>
              <a:off x="6386875" y="1394275"/>
              <a:ext cx="3750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O" sz="900" b="1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-25%</a:t>
              </a:r>
              <a:endParaRPr sz="9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46" name="Google Shape;1146;p67"/>
          <p:cNvGrpSpPr/>
          <p:nvPr/>
        </p:nvGrpSpPr>
        <p:grpSpPr>
          <a:xfrm>
            <a:off x="5667325" y="2879975"/>
            <a:ext cx="400200" cy="400200"/>
            <a:chOff x="6374275" y="1263475"/>
            <a:chExt cx="400200" cy="400200"/>
          </a:xfrm>
        </p:grpSpPr>
        <p:sp>
          <p:nvSpPr>
            <p:cNvPr id="1147" name="Google Shape;1147;p67"/>
            <p:cNvSpPr/>
            <p:nvPr/>
          </p:nvSpPr>
          <p:spPr>
            <a:xfrm>
              <a:off x="6374275" y="1263475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"/>
                <a:buFont typeface="Arial"/>
                <a:buNone/>
              </a:pPr>
              <a:endParaRPr sz="55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48" name="Google Shape;1148;p67"/>
            <p:cNvSpPr txBox="1"/>
            <p:nvPr/>
          </p:nvSpPr>
          <p:spPr>
            <a:xfrm>
              <a:off x="6386875" y="1394275"/>
              <a:ext cx="3750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O" sz="900" b="1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-40%</a:t>
              </a:r>
              <a:endParaRPr sz="9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49" name="Google Shape;1149;p67"/>
          <p:cNvGrpSpPr/>
          <p:nvPr/>
        </p:nvGrpSpPr>
        <p:grpSpPr>
          <a:xfrm>
            <a:off x="5581575" y="3607725"/>
            <a:ext cx="400200" cy="400200"/>
            <a:chOff x="6374275" y="1263475"/>
            <a:chExt cx="400200" cy="400200"/>
          </a:xfrm>
        </p:grpSpPr>
        <p:sp>
          <p:nvSpPr>
            <p:cNvPr id="1150" name="Google Shape;1150;p67"/>
            <p:cNvSpPr/>
            <p:nvPr/>
          </p:nvSpPr>
          <p:spPr>
            <a:xfrm>
              <a:off x="6374275" y="1263475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"/>
                <a:buFont typeface="Arial"/>
                <a:buNone/>
              </a:pPr>
              <a:endParaRPr sz="55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51" name="Google Shape;1151;p67"/>
            <p:cNvSpPr txBox="1"/>
            <p:nvPr/>
          </p:nvSpPr>
          <p:spPr>
            <a:xfrm>
              <a:off x="6386875" y="1394275"/>
              <a:ext cx="3750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O" sz="900" b="1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100%</a:t>
              </a:r>
              <a:endParaRPr sz="9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52" name="Google Shape;1152;p67"/>
          <p:cNvGrpSpPr/>
          <p:nvPr/>
        </p:nvGrpSpPr>
        <p:grpSpPr>
          <a:xfrm>
            <a:off x="5315125" y="4315475"/>
            <a:ext cx="400200" cy="400200"/>
            <a:chOff x="6374275" y="1263475"/>
            <a:chExt cx="400200" cy="400200"/>
          </a:xfrm>
        </p:grpSpPr>
        <p:sp>
          <p:nvSpPr>
            <p:cNvPr id="1153" name="Google Shape;1153;p67"/>
            <p:cNvSpPr/>
            <p:nvPr/>
          </p:nvSpPr>
          <p:spPr>
            <a:xfrm>
              <a:off x="6374275" y="1263475"/>
              <a:ext cx="400200" cy="400200"/>
            </a:xfrm>
            <a:prstGeom prst="ellipse">
              <a:avLst/>
            </a:prstGeom>
            <a:solidFill>
              <a:srgbClr val="1F9B7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"/>
                <a:buFont typeface="Arial"/>
                <a:buNone/>
              </a:pPr>
              <a:endParaRPr sz="55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54" name="Google Shape;1154;p67"/>
            <p:cNvSpPr txBox="1"/>
            <p:nvPr/>
          </p:nvSpPr>
          <p:spPr>
            <a:xfrm>
              <a:off x="6386875" y="1394275"/>
              <a:ext cx="3750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O" sz="900" b="1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100%</a:t>
              </a:r>
              <a:endParaRPr sz="9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155" name="Google Shape;1155;p67"/>
          <p:cNvSpPr txBox="1"/>
          <p:nvPr/>
        </p:nvSpPr>
        <p:spPr>
          <a:xfrm>
            <a:off x="7591425" y="1418425"/>
            <a:ext cx="1143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53,4% </a:t>
            </a:r>
            <a:b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CO" sz="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Materias primas abastecidas productiva y sosteniblemente</a:t>
            </a:r>
            <a:endParaRPr sz="6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6" name="Google Shape;1156;p67"/>
          <p:cNvSpPr txBox="1"/>
          <p:nvPr/>
        </p:nvSpPr>
        <p:spPr>
          <a:xfrm>
            <a:off x="7743825" y="1930613"/>
            <a:ext cx="9573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Reducción del 14,2% </a:t>
            </a:r>
            <a:b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CO" sz="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pérdida de alimentos</a:t>
            </a:r>
            <a:endParaRPr sz="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 respecto a 2020</a:t>
            </a:r>
            <a:endParaRPr sz="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7" name="Google Shape;1157;p67"/>
          <p:cNvSpPr txBox="1"/>
          <p:nvPr/>
        </p:nvSpPr>
        <p:spPr>
          <a:xfrm>
            <a:off x="7820025" y="2442800"/>
            <a:ext cx="10248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Reducción del 44,0% </a:t>
            </a:r>
            <a:b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CO" sz="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desperdicio de alimentos con respecto a 2020</a:t>
            </a:r>
            <a:endParaRPr sz="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8" name="Google Shape;1158;p67"/>
          <p:cNvSpPr txBox="1"/>
          <p:nvPr/>
        </p:nvSpPr>
        <p:spPr>
          <a:xfrm>
            <a:off x="7820025" y="2954988"/>
            <a:ext cx="9573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Reducción del 7,7% </a:t>
            </a:r>
            <a:b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CO" sz="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energía no renovable por tonelada producida</a:t>
            </a:r>
            <a:endParaRPr sz="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9" name="Google Shape;1159;p67"/>
          <p:cNvSpPr txBox="1"/>
          <p:nvPr/>
        </p:nvSpPr>
        <p:spPr>
          <a:xfrm>
            <a:off x="7743825" y="3979363"/>
            <a:ext cx="7185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89,1% </a:t>
            </a:r>
            <a:b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CO" sz="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energía eléctrica renovable</a:t>
            </a:r>
            <a:endParaRPr sz="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0" name="Google Shape;1160;p67"/>
          <p:cNvSpPr txBox="1"/>
          <p:nvPr/>
        </p:nvSpPr>
        <p:spPr>
          <a:xfrm>
            <a:off x="7820025" y="3467175"/>
            <a:ext cx="9573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Reducción del 11,3% </a:t>
            </a:r>
            <a:b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CO" sz="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GEI alcance 1+2 por tonelada producida</a:t>
            </a:r>
            <a:endParaRPr sz="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1" name="Google Shape;1161;p67"/>
          <p:cNvSpPr txBox="1"/>
          <p:nvPr/>
        </p:nvSpPr>
        <p:spPr>
          <a:xfrm>
            <a:off x="7591425" y="4415350"/>
            <a:ext cx="11298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87,2% </a:t>
            </a:r>
            <a:br>
              <a:rPr lang="es-CO" sz="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CO" sz="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Empaques reciclables, reutilizables o compostables</a:t>
            </a:r>
            <a:endParaRPr sz="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2" name="Google Shape;1162;p67"/>
          <p:cNvSpPr txBox="1"/>
          <p:nvPr/>
        </p:nvSpPr>
        <p:spPr>
          <a:xfrm>
            <a:off x="7468100" y="1087200"/>
            <a:ext cx="849300" cy="1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141414"/>
                </a:solidFill>
                <a:latin typeface="Poppins Black"/>
                <a:ea typeface="Poppins Black"/>
                <a:cs typeface="Poppins Black"/>
                <a:sym typeface="Poppins Black"/>
              </a:rPr>
              <a:t>Avances 2022</a:t>
            </a:r>
            <a:endParaRPr sz="1200" b="0" i="0" u="none" strike="noStrike" cap="none">
              <a:solidFill>
                <a:srgbClr val="1414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3" name="Google Shape;1163;p67"/>
          <p:cNvSpPr/>
          <p:nvPr/>
        </p:nvSpPr>
        <p:spPr>
          <a:xfrm>
            <a:off x="7440463" y="1407475"/>
            <a:ext cx="111600" cy="111600"/>
          </a:xfrm>
          <a:prstGeom prst="ellipse">
            <a:avLst/>
          </a:prstGeom>
          <a:solidFill>
            <a:srgbClr val="1F9B7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endParaRPr sz="55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4" name="Google Shape;1164;p67"/>
          <p:cNvSpPr/>
          <p:nvPr/>
        </p:nvSpPr>
        <p:spPr>
          <a:xfrm>
            <a:off x="7552063" y="1930625"/>
            <a:ext cx="111600" cy="111600"/>
          </a:xfrm>
          <a:prstGeom prst="ellipse">
            <a:avLst/>
          </a:prstGeom>
          <a:solidFill>
            <a:srgbClr val="1F9B7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endParaRPr sz="55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5" name="Google Shape;1165;p67"/>
          <p:cNvSpPr/>
          <p:nvPr/>
        </p:nvSpPr>
        <p:spPr>
          <a:xfrm>
            <a:off x="7605613" y="2432900"/>
            <a:ext cx="111600" cy="111600"/>
          </a:xfrm>
          <a:prstGeom prst="ellipse">
            <a:avLst/>
          </a:prstGeom>
          <a:solidFill>
            <a:srgbClr val="1F9B7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endParaRPr sz="55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6" name="Google Shape;1166;p67"/>
          <p:cNvSpPr/>
          <p:nvPr/>
        </p:nvSpPr>
        <p:spPr>
          <a:xfrm>
            <a:off x="7605613" y="2935175"/>
            <a:ext cx="111600" cy="111600"/>
          </a:xfrm>
          <a:prstGeom prst="ellipse">
            <a:avLst/>
          </a:prstGeom>
          <a:solidFill>
            <a:srgbClr val="1F9B7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endParaRPr sz="55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7" name="Google Shape;1167;p67"/>
          <p:cNvSpPr/>
          <p:nvPr/>
        </p:nvSpPr>
        <p:spPr>
          <a:xfrm>
            <a:off x="7575313" y="3450000"/>
            <a:ext cx="111600" cy="111600"/>
          </a:xfrm>
          <a:prstGeom prst="ellipse">
            <a:avLst/>
          </a:prstGeom>
          <a:solidFill>
            <a:srgbClr val="1F9B7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endParaRPr sz="55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8" name="Google Shape;1168;p67"/>
          <p:cNvSpPr/>
          <p:nvPr/>
        </p:nvSpPr>
        <p:spPr>
          <a:xfrm>
            <a:off x="7468088" y="3946875"/>
            <a:ext cx="111600" cy="111600"/>
          </a:xfrm>
          <a:prstGeom prst="ellipse">
            <a:avLst/>
          </a:prstGeom>
          <a:solidFill>
            <a:srgbClr val="1F9B7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endParaRPr sz="55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9" name="Google Shape;1169;p67"/>
          <p:cNvSpPr/>
          <p:nvPr/>
        </p:nvSpPr>
        <p:spPr>
          <a:xfrm>
            <a:off x="7322338" y="4431875"/>
            <a:ext cx="111600" cy="111600"/>
          </a:xfrm>
          <a:prstGeom prst="ellipse">
            <a:avLst/>
          </a:prstGeom>
          <a:solidFill>
            <a:srgbClr val="1F9B7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endParaRPr sz="55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0" name="Google Shape;1170;p67"/>
          <p:cNvSpPr txBox="1"/>
          <p:nvPr/>
        </p:nvSpPr>
        <p:spPr>
          <a:xfrm>
            <a:off x="147600" y="34350"/>
            <a:ext cx="4769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015F4B"/>
                </a:solidFill>
                <a:latin typeface="Poppins Black"/>
                <a:ea typeface="Poppins Black"/>
                <a:cs typeface="Poppins Black"/>
                <a:sym typeface="Poppins Black"/>
              </a:rPr>
              <a:t>Avances en la estrategia </a:t>
            </a:r>
            <a:endParaRPr sz="2100" b="0" i="0" u="none" strike="noStrike" cap="none">
              <a:solidFill>
                <a:srgbClr val="015F4B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015F4B"/>
                </a:solidFill>
                <a:latin typeface="Poppins Black"/>
                <a:ea typeface="Poppins Black"/>
                <a:cs typeface="Poppins Black"/>
                <a:sym typeface="Poppins Black"/>
              </a:rPr>
              <a:t>de cambio climático</a:t>
            </a:r>
            <a:endParaRPr sz="2100" b="0" i="0" u="none" strike="noStrike" cap="none">
              <a:solidFill>
                <a:srgbClr val="015F4B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171" name="Google Shape;1171;p67"/>
          <p:cNvSpPr txBox="1">
            <a:spLocks noGrp="1"/>
          </p:cNvSpPr>
          <p:nvPr>
            <p:ph type="sldNum" idx="12"/>
          </p:nvPr>
        </p:nvSpPr>
        <p:spPr>
          <a:xfrm>
            <a:off x="86329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68"/>
          <p:cNvSpPr/>
          <p:nvPr/>
        </p:nvSpPr>
        <p:spPr>
          <a:xfrm>
            <a:off x="2077925" y="1715600"/>
            <a:ext cx="916800" cy="2145000"/>
          </a:xfrm>
          <a:prstGeom prst="roundRect">
            <a:avLst>
              <a:gd name="adj" fmla="val 7990"/>
            </a:avLst>
          </a:prstGeom>
          <a:solidFill>
            <a:srgbClr val="A0C316">
              <a:alpha val="39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68"/>
          <p:cNvSpPr/>
          <p:nvPr/>
        </p:nvSpPr>
        <p:spPr>
          <a:xfrm>
            <a:off x="3068525" y="1715600"/>
            <a:ext cx="1050000" cy="2145000"/>
          </a:xfrm>
          <a:prstGeom prst="roundRect">
            <a:avLst>
              <a:gd name="adj" fmla="val 7990"/>
            </a:avLst>
          </a:prstGeom>
          <a:solidFill>
            <a:srgbClr val="A0C316">
              <a:alpha val="39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68"/>
          <p:cNvSpPr/>
          <p:nvPr/>
        </p:nvSpPr>
        <p:spPr>
          <a:xfrm>
            <a:off x="674225" y="1715600"/>
            <a:ext cx="1310700" cy="2145000"/>
          </a:xfrm>
          <a:prstGeom prst="roundRect">
            <a:avLst>
              <a:gd name="adj" fmla="val 7990"/>
            </a:avLst>
          </a:prstGeom>
          <a:solidFill>
            <a:srgbClr val="A0C316">
              <a:alpha val="39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179" name="Google Shape;1179;p68"/>
          <p:cNvGraphicFramePr/>
          <p:nvPr/>
        </p:nvGraphicFramePr>
        <p:xfrm>
          <a:off x="674213" y="3128938"/>
          <a:ext cx="3497475" cy="731475"/>
        </p:xfrm>
        <a:graphic>
          <a:graphicData uri="http://schemas.openxmlformats.org/drawingml/2006/table">
            <a:tbl>
              <a:tblPr>
                <a:noFill/>
                <a:tableStyleId>{A643908C-F22A-4299-80C4-B67728A9F29B}</a:tableStyleId>
              </a:tblPr>
              <a:tblGrid>
                <a:gridCol w="126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900" b="1">
                          <a:solidFill>
                            <a:schemeClr val="dk1"/>
                          </a:solidFill>
                        </a:rPr>
                        <a:t>100%</a:t>
                      </a:r>
                      <a:r>
                        <a:rPr lang="es-CO" sz="900">
                          <a:solidFill>
                            <a:schemeClr val="dk1"/>
                          </a:solidFill>
                        </a:rPr>
                        <a:t>  Empaques reciclables, reutilizables o compostables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>
                          <a:solidFill>
                            <a:schemeClr val="dk1"/>
                          </a:solidFill>
                        </a:rPr>
                        <a:t>89%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>
                          <a:solidFill>
                            <a:schemeClr val="dk1"/>
                          </a:solidFill>
                        </a:rPr>
                        <a:t>87,2%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80" name="Google Shape;1180;p68"/>
          <p:cNvSpPr/>
          <p:nvPr/>
        </p:nvSpPr>
        <p:spPr>
          <a:xfrm>
            <a:off x="674225" y="1715600"/>
            <a:ext cx="1310700" cy="492600"/>
          </a:xfrm>
          <a:prstGeom prst="roundRect">
            <a:avLst>
              <a:gd name="adj" fmla="val 16667"/>
            </a:avLst>
          </a:prstGeom>
          <a:solidFill>
            <a:srgbClr val="A0C3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200" b="1">
                <a:solidFill>
                  <a:srgbClr val="13512F"/>
                </a:solidFill>
                <a:latin typeface="Arial Black"/>
                <a:ea typeface="Arial Black"/>
                <a:cs typeface="Arial Black"/>
                <a:sym typeface="Arial Black"/>
              </a:rPr>
              <a:t>Meta 2030</a:t>
            </a:r>
            <a:endParaRPr/>
          </a:p>
        </p:txBody>
      </p:sp>
      <p:sp>
        <p:nvSpPr>
          <p:cNvPr id="1181" name="Google Shape;1181;p68"/>
          <p:cNvSpPr txBox="1"/>
          <p:nvPr/>
        </p:nvSpPr>
        <p:spPr>
          <a:xfrm>
            <a:off x="4813833" y="1752433"/>
            <a:ext cx="3697800" cy="2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Energías limpias</a:t>
            </a:r>
            <a:endParaRPr sz="11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Ampliación de los techos solares en 6 negocios, ampliando la autogeneración y compra de electricidad verde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Calderas de Biomasa</a:t>
            </a:r>
            <a:r>
              <a:rPr lang="es-CO" sz="1100" b="1"/>
              <a:t>: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Análisis financiero de las calderas de 4 negocios, incluyendo el costo social del carbono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Refrigerantes</a:t>
            </a:r>
            <a:endParaRPr sz="11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Construir un plan de transición hacia refrigerantes HFO´s para cada Negocio con mirada integral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182" name="Google Shape;1182;p68"/>
          <p:cNvSpPr/>
          <p:nvPr/>
        </p:nvSpPr>
        <p:spPr>
          <a:xfrm>
            <a:off x="4813825" y="1334600"/>
            <a:ext cx="3641437" cy="312527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085631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TRANSICIÓN ENERGÉTICA</a:t>
            </a:r>
            <a:endParaRPr sz="12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83" name="Google Shape;1183;p68"/>
          <p:cNvSpPr/>
          <p:nvPr/>
        </p:nvSpPr>
        <p:spPr>
          <a:xfrm>
            <a:off x="2075425" y="1715600"/>
            <a:ext cx="916800" cy="492600"/>
          </a:xfrm>
          <a:prstGeom prst="roundRect">
            <a:avLst>
              <a:gd name="adj" fmla="val 16667"/>
            </a:avLst>
          </a:prstGeom>
          <a:solidFill>
            <a:srgbClr val="A0C3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rgbClr val="13512F"/>
                </a:solidFill>
                <a:latin typeface="Arial Black"/>
                <a:ea typeface="Arial Black"/>
                <a:cs typeface="Arial Black"/>
                <a:sym typeface="Arial Black"/>
              </a:rPr>
              <a:t>Meta 2023</a:t>
            </a:r>
            <a:endParaRPr/>
          </a:p>
        </p:txBody>
      </p:sp>
      <p:sp>
        <p:nvSpPr>
          <p:cNvPr id="1184" name="Google Shape;1184;p68"/>
          <p:cNvSpPr/>
          <p:nvPr/>
        </p:nvSpPr>
        <p:spPr>
          <a:xfrm>
            <a:off x="3082725" y="1715600"/>
            <a:ext cx="1050000" cy="492600"/>
          </a:xfrm>
          <a:prstGeom prst="roundRect">
            <a:avLst>
              <a:gd name="adj" fmla="val 16667"/>
            </a:avLst>
          </a:prstGeom>
          <a:solidFill>
            <a:srgbClr val="A0C3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rgbClr val="13512F"/>
                </a:solidFill>
                <a:latin typeface="Arial Black"/>
                <a:ea typeface="Arial Black"/>
                <a:cs typeface="Arial Black"/>
                <a:sym typeface="Arial Black"/>
              </a:rPr>
              <a:t>Avance Q2 2023</a:t>
            </a:r>
            <a:endParaRPr/>
          </a:p>
        </p:txBody>
      </p:sp>
      <p:graphicFrame>
        <p:nvGraphicFramePr>
          <p:cNvPr id="1185" name="Google Shape;1185;p68"/>
          <p:cNvGraphicFramePr/>
          <p:nvPr/>
        </p:nvGraphicFramePr>
        <p:xfrm>
          <a:off x="674213" y="2296063"/>
          <a:ext cx="3458500" cy="731490"/>
        </p:xfrm>
        <a:graphic>
          <a:graphicData uri="http://schemas.openxmlformats.org/drawingml/2006/table">
            <a:tbl>
              <a:tblPr>
                <a:noFill/>
                <a:tableStyleId>{A643908C-F22A-4299-80C4-B67728A9F29B}</a:tableStyleId>
              </a:tblPr>
              <a:tblGrid>
                <a:gridCol w="124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900" b="1">
                          <a:solidFill>
                            <a:schemeClr val="dk1"/>
                          </a:solidFill>
                        </a:rPr>
                        <a:t>Reducir el 40%</a:t>
                      </a:r>
                      <a:r>
                        <a:rPr lang="es-CO" sz="900">
                          <a:solidFill>
                            <a:schemeClr val="dk1"/>
                          </a:solidFill>
                        </a:rPr>
                        <a:t>  emisiones alcance 1 y 2 por tonelada  producida.     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>
                          <a:solidFill>
                            <a:schemeClr val="dk1"/>
                          </a:solidFill>
                        </a:rPr>
                        <a:t>- 14,53%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>
                          <a:solidFill>
                            <a:schemeClr val="dk1"/>
                          </a:solidFill>
                        </a:rPr>
                        <a:t>-10,68%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D8D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86" name="Google Shape;1186;p68"/>
          <p:cNvCxnSpPr/>
          <p:nvPr/>
        </p:nvCxnSpPr>
        <p:spPr>
          <a:xfrm>
            <a:off x="717475" y="3078325"/>
            <a:ext cx="3372000" cy="0"/>
          </a:xfrm>
          <a:prstGeom prst="straightConnector1">
            <a:avLst/>
          </a:prstGeom>
          <a:noFill/>
          <a:ln w="9525" cap="flat" cmpd="sng">
            <a:solidFill>
              <a:srgbClr val="1351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7" name="Google Shape;1187;p68"/>
          <p:cNvSpPr txBox="1"/>
          <p:nvPr/>
        </p:nvSpPr>
        <p:spPr>
          <a:xfrm>
            <a:off x="228600" y="76200"/>
            <a:ext cx="57729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>
                <a:solidFill>
                  <a:srgbClr val="015F4B"/>
                </a:solidFill>
                <a:latin typeface="Poppins Black"/>
                <a:ea typeface="Poppins Black"/>
                <a:cs typeface="Poppins Black"/>
                <a:sym typeface="Poppins Black"/>
              </a:rPr>
              <a:t>Avances en la estrategia </a:t>
            </a:r>
            <a:endParaRPr sz="2100">
              <a:solidFill>
                <a:srgbClr val="015F4B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>
                <a:solidFill>
                  <a:srgbClr val="015F4B"/>
                </a:solidFill>
                <a:latin typeface="Poppins Black"/>
                <a:ea typeface="Poppins Black"/>
                <a:cs typeface="Poppins Black"/>
                <a:sym typeface="Poppins Black"/>
              </a:rPr>
              <a:t>de cambio climático</a:t>
            </a:r>
            <a:endParaRPr sz="2100">
              <a:solidFill>
                <a:srgbClr val="015F4B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100">
                <a:solidFill>
                  <a:srgbClr val="015F4B"/>
                </a:solidFill>
                <a:latin typeface="Poppins"/>
                <a:ea typeface="Poppins"/>
                <a:cs typeface="Poppins"/>
                <a:sym typeface="Poppins"/>
              </a:rPr>
              <a:t>Transición energética</a:t>
            </a:r>
            <a:endParaRPr sz="2100">
              <a:solidFill>
                <a:srgbClr val="015F4B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188" name="Google Shape;1188;p68"/>
          <p:cNvSpPr txBox="1">
            <a:spLocks noGrp="1"/>
          </p:cNvSpPr>
          <p:nvPr>
            <p:ph type="sldNum" idx="12"/>
          </p:nvPr>
        </p:nvSpPr>
        <p:spPr>
          <a:xfrm>
            <a:off x="86329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/>
              <a:t>19</a:t>
            </a:fld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1"/>
          <p:cNvSpPr txBox="1"/>
          <p:nvPr/>
        </p:nvSpPr>
        <p:spPr>
          <a:xfrm>
            <a:off x="495825" y="479100"/>
            <a:ext cx="2898900" cy="72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40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Nuestro</a:t>
            </a:r>
            <a:endParaRPr sz="240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propósito superior</a:t>
            </a:r>
            <a:endParaRPr sz="20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4" name="Google Shape;394;p51"/>
          <p:cNvSpPr txBox="1"/>
          <p:nvPr/>
        </p:nvSpPr>
        <p:spPr>
          <a:xfrm>
            <a:off x="615975" y="3800475"/>
            <a:ext cx="3166200" cy="591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s-CO" sz="24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donde el desarrollo </a:t>
            </a:r>
            <a:endParaRPr sz="2400" b="0" i="0" u="none" strike="noStrike" cap="none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s-CO" sz="24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sea para todos</a:t>
            </a:r>
            <a:endParaRPr sz="2400" b="0" i="0" u="none" strike="noStrike" cap="none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95" name="Google Shape;395;p51"/>
          <p:cNvSpPr txBox="1"/>
          <p:nvPr/>
        </p:nvSpPr>
        <p:spPr>
          <a:xfrm>
            <a:off x="615975" y="3481975"/>
            <a:ext cx="3031500" cy="29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s-CO" sz="24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un mundo mejor </a:t>
            </a:r>
            <a:endParaRPr sz="1500" b="0" i="0" u="none" strike="noStrike" cap="none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96" name="Google Shape;396;p51"/>
          <p:cNvSpPr txBox="1"/>
          <p:nvPr/>
        </p:nvSpPr>
        <p:spPr>
          <a:xfrm>
            <a:off x="615975" y="3143950"/>
            <a:ext cx="1807200" cy="36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s-CO" sz="24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Construir</a:t>
            </a:r>
            <a:endParaRPr sz="1500" b="0" i="0" u="none" strike="noStrike" cap="none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97" name="Google Shape;397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69"/>
          <p:cNvSpPr txBox="1"/>
          <p:nvPr/>
        </p:nvSpPr>
        <p:spPr>
          <a:xfrm>
            <a:off x="5103293" y="1489975"/>
            <a:ext cx="37359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TRANSFORMACIÓN DE LA FLOTA</a:t>
            </a:r>
            <a:endParaRPr sz="12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dk1"/>
                </a:solidFill>
              </a:rPr>
              <a:t>Contamos con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dk1"/>
                </a:solidFill>
              </a:rPr>
              <a:t>25 Vehìculos Eléctricos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dk1"/>
                </a:solidFill>
              </a:rPr>
              <a:t>69 Vehìculos Gas Natural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dk1"/>
                </a:solidFill>
              </a:rPr>
              <a:t>5 Vehìculos híbridos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dk1"/>
                </a:solidFill>
              </a:rPr>
              <a:t>5 bicicletas eléctricas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RUTEO DINÁMICO</a:t>
            </a:r>
            <a:endParaRPr sz="12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>
                <a:solidFill>
                  <a:schemeClr val="dk1"/>
                </a:solidFill>
              </a:rPr>
              <a:t>Georeferenciaciòn de rutas y análisis de conductas de conducción en flota propia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MEJORES PRÁCTICAS</a:t>
            </a:r>
            <a:endParaRPr sz="11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-CO" sz="1100">
                <a:solidFill>
                  <a:schemeClr val="dk1"/>
                </a:solidFill>
              </a:rPr>
              <a:t>Mantenimiento preventivo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-CO" sz="1100">
                <a:solidFill>
                  <a:schemeClr val="dk1"/>
                </a:solidFill>
              </a:rPr>
              <a:t>Ocupación vehicular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-CO" sz="1100">
                <a:solidFill>
                  <a:schemeClr val="dk1"/>
                </a:solidFill>
              </a:rPr>
              <a:t>Gestión de la conducción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-CO" sz="1100">
                <a:solidFill>
                  <a:schemeClr val="dk1"/>
                </a:solidFill>
              </a:rPr>
              <a:t>Optimizaciòn de consumo de enehìa en màquinas vending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94" name="Google Shape;1194;p69"/>
          <p:cNvSpPr txBox="1"/>
          <p:nvPr/>
        </p:nvSpPr>
        <p:spPr>
          <a:xfrm>
            <a:off x="335725" y="1489975"/>
            <a:ext cx="42045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latin typeface="Arial Black"/>
                <a:ea typeface="Arial Black"/>
                <a:cs typeface="Arial Black"/>
                <a:sym typeface="Arial Black"/>
              </a:rPr>
              <a:t>CUANTIFICACIÓN</a:t>
            </a:r>
            <a:endParaRPr sz="12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latin typeface="Arial Black"/>
                <a:ea typeface="Arial Black"/>
                <a:cs typeface="Arial Black"/>
                <a:sym typeface="Arial Black"/>
              </a:rPr>
              <a:t>HUELLA DE CARBONO CADENAS PRODUCTIVAS</a:t>
            </a:r>
            <a:endParaRPr sz="12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latin typeface="Arial Black"/>
                <a:ea typeface="Arial Black"/>
                <a:cs typeface="Arial Black"/>
                <a:sym typeface="Arial Black"/>
              </a:rPr>
              <a:t>Cárnicos</a:t>
            </a:r>
            <a:r>
              <a:rPr lang="es-CO" sz="1200"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s-CO" sz="1200" b="1">
                <a:latin typeface="Arial Black"/>
                <a:ea typeface="Arial Black"/>
                <a:cs typeface="Arial Black"/>
                <a:sym typeface="Arial Black"/>
              </a:rPr>
              <a:t>Cafés </a:t>
            </a:r>
            <a:r>
              <a:rPr lang="es-CO" sz="1200">
                <a:latin typeface="Arial Black"/>
                <a:ea typeface="Arial Black"/>
                <a:cs typeface="Arial Black"/>
                <a:sym typeface="Arial Black"/>
              </a:rPr>
              <a:t>y </a:t>
            </a:r>
            <a:r>
              <a:rPr lang="es-CO" sz="1200" b="1">
                <a:latin typeface="Arial Black"/>
                <a:ea typeface="Arial Black"/>
                <a:cs typeface="Arial Black"/>
                <a:sym typeface="Arial Black"/>
              </a:rPr>
              <a:t>Chocolates</a:t>
            </a:r>
            <a:r>
              <a:rPr lang="es-CO" sz="1200">
                <a:latin typeface="Arial Black"/>
                <a:ea typeface="Arial Black"/>
                <a:cs typeface="Arial Black"/>
                <a:sym typeface="Arial Black"/>
              </a:rPr>
              <a:t>:</a:t>
            </a:r>
            <a:endParaRPr sz="120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/>
              <a:t>Cadenas productivas que ya cuentan con un </a:t>
            </a:r>
            <a:r>
              <a:rPr lang="es-CO" sz="1200" b="1"/>
              <a:t>factor de emisión calculado por Grupo Nutresa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/>
              <a:t>Esto es un </a:t>
            </a:r>
            <a:r>
              <a:rPr lang="es-CO" sz="1200" b="1"/>
              <a:t>gran aporte al conocimiento</a:t>
            </a:r>
            <a:r>
              <a:rPr lang="es-CO" sz="1200"/>
              <a:t> directo de nuestra cadena de valor y de sus impactos y permiten </a:t>
            </a:r>
            <a:r>
              <a:rPr lang="es-CO" sz="1200" b="1"/>
              <a:t>entender cuáles son las principales fuentes de emisiones</a:t>
            </a:r>
            <a:r>
              <a:rPr lang="es-CO" sz="1200"/>
              <a:t> y trabajar sobre ellas, formulando </a:t>
            </a:r>
            <a:r>
              <a:rPr lang="es-CO" sz="1200" b="1"/>
              <a:t>planes de acción 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/>
              <a:t>La huella de carbono se calculó a nivel de finca, haciendo mediciones directas en más de 200 fincas correspondientes a fincas ganaderas, cafeteras y cacaoteras</a:t>
            </a:r>
            <a:endParaRPr sz="1200"/>
          </a:p>
        </p:txBody>
      </p:sp>
      <p:sp>
        <p:nvSpPr>
          <p:cNvPr id="1195" name="Google Shape;1195;p69"/>
          <p:cNvSpPr/>
          <p:nvPr/>
        </p:nvSpPr>
        <p:spPr>
          <a:xfrm>
            <a:off x="5150538" y="1126400"/>
            <a:ext cx="3641437" cy="312527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085631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LOGÍSTICA</a:t>
            </a:r>
            <a:endParaRPr sz="1200" b="1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96" name="Google Shape;1196;p69"/>
          <p:cNvSpPr/>
          <p:nvPr/>
        </p:nvSpPr>
        <p:spPr>
          <a:xfrm>
            <a:off x="335713" y="1126400"/>
            <a:ext cx="3641437" cy="312527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085631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CADENAS AGROPECUARIAS</a:t>
            </a:r>
            <a:endParaRPr sz="1200" b="1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97" name="Google Shape;1197;p69"/>
          <p:cNvSpPr txBox="1"/>
          <p:nvPr/>
        </p:nvSpPr>
        <p:spPr>
          <a:xfrm>
            <a:off x="152400" y="76200"/>
            <a:ext cx="61245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>
                <a:solidFill>
                  <a:srgbClr val="015F4B"/>
                </a:solidFill>
                <a:latin typeface="Poppins Black"/>
                <a:ea typeface="Poppins Black"/>
                <a:cs typeface="Poppins Black"/>
                <a:sym typeface="Poppins Black"/>
              </a:rPr>
              <a:t>Avances en la estrategia </a:t>
            </a:r>
            <a:endParaRPr sz="2100">
              <a:solidFill>
                <a:srgbClr val="015F4B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>
                <a:solidFill>
                  <a:srgbClr val="015F4B"/>
                </a:solidFill>
                <a:latin typeface="Poppins Black"/>
                <a:ea typeface="Poppins Black"/>
                <a:cs typeface="Poppins Black"/>
                <a:sym typeface="Poppins Black"/>
              </a:rPr>
              <a:t>de cambio climático</a:t>
            </a:r>
            <a:endParaRPr sz="2100">
              <a:solidFill>
                <a:srgbClr val="015F4B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>
                <a:solidFill>
                  <a:srgbClr val="015F4B"/>
                </a:solidFill>
                <a:latin typeface="Poppins"/>
                <a:ea typeface="Poppins"/>
                <a:cs typeface="Poppins"/>
                <a:sym typeface="Poppins"/>
              </a:rPr>
              <a:t>Abastecimiento y Logística </a:t>
            </a:r>
            <a:endParaRPr sz="2100">
              <a:solidFill>
                <a:srgbClr val="015F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8" name="Google Shape;1198;p69"/>
          <p:cNvSpPr txBox="1">
            <a:spLocks noGrp="1"/>
          </p:cNvSpPr>
          <p:nvPr>
            <p:ph type="sldNum" idx="12"/>
          </p:nvPr>
        </p:nvSpPr>
        <p:spPr>
          <a:xfrm>
            <a:off x="86329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/>
              <a:t>20</a:t>
            </a:fld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70"/>
          <p:cNvSpPr txBox="1"/>
          <p:nvPr/>
        </p:nvSpPr>
        <p:spPr>
          <a:xfrm>
            <a:off x="262350" y="1537684"/>
            <a:ext cx="2298900" cy="3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70"/>
          <p:cNvSpPr txBox="1"/>
          <p:nvPr/>
        </p:nvSpPr>
        <p:spPr>
          <a:xfrm>
            <a:off x="241450" y="1423975"/>
            <a:ext cx="2747700" cy="3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META 2023</a:t>
            </a:r>
            <a:endParaRPr sz="11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89%</a:t>
            </a:r>
            <a:r>
              <a:rPr lang="es-CO" sz="1100" b="1"/>
              <a:t> </a:t>
            </a:r>
            <a:r>
              <a:rPr lang="es-CO" sz="1100"/>
              <a:t>de los empaques diseñados reciclables, reutilizables y compostables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Avance Q2: 87,2%</a:t>
            </a:r>
            <a:endParaRPr sz="11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Ecodiseño</a:t>
            </a:r>
            <a:endParaRPr sz="110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96 Iniciativas </a:t>
            </a:r>
            <a:r>
              <a:rPr lang="es-CO" sz="1100"/>
              <a:t>de ecodiseño de empaques en todas las geografìas y negocios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Formación</a:t>
            </a:r>
            <a:endParaRPr sz="110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Contenido asincrónico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sobre economía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circular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0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https://www.youtube.com/playlist?list=PLQcVIfzCHoxqm1EkufT5YERp-B3GE1DDP</a:t>
            </a:r>
            <a:r>
              <a:rPr lang="es-CO" sz="1000" u="sng">
                <a:solidFill>
                  <a:schemeClr val="accent5"/>
                </a:solidFill>
              </a:rPr>
              <a:t>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05" name="Google Shape;1205;p70"/>
          <p:cNvSpPr txBox="1"/>
          <p:nvPr/>
        </p:nvSpPr>
        <p:spPr>
          <a:xfrm>
            <a:off x="3159468" y="1423975"/>
            <a:ext cx="2747700" cy="3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77,3</a:t>
            </a:r>
            <a:r>
              <a:rPr lang="es-CO" sz="1100" b="1"/>
              <a:t> t</a:t>
            </a:r>
            <a:r>
              <a:rPr lang="es-CO" sz="1100"/>
              <a:t>oneladas de plástico posconsumo recogidas en 2023. Acumulado desde su lanzamiento </a:t>
            </a: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234 </a:t>
            </a:r>
            <a:r>
              <a:rPr lang="es-CO" sz="1100" b="1"/>
              <a:t>t</a:t>
            </a:r>
            <a:r>
              <a:rPr lang="es-CO" sz="1100"/>
              <a:t>oneladas 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Expansión</a:t>
            </a:r>
            <a:r>
              <a:rPr lang="es-CO" sz="1100" b="1"/>
              <a:t> </a:t>
            </a:r>
            <a:r>
              <a:rPr lang="es-CO" sz="1100"/>
              <a:t>del programa a Panamá y Costa Rica. </a:t>
            </a: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7,3 t</a:t>
            </a:r>
            <a:r>
              <a:rPr lang="es-CO" sz="1100"/>
              <a:t>on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Colombia a través de </a:t>
            </a: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Comercial Nutresa, Novaventa, Capsulas Express Nutresa, programa de voluntariado</a:t>
            </a:r>
            <a:r>
              <a:rPr lang="es-CO" sz="1100"/>
              <a:t> e Instituciones Educativas se recolectaron </a:t>
            </a: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69,9 ton en 2023</a:t>
            </a:r>
            <a:endParaRPr sz="11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1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Alianzas </a:t>
            </a:r>
            <a:r>
              <a:rPr lang="es-CO" sz="1100">
                <a:solidFill>
                  <a:schemeClr val="dk1"/>
                </a:solidFill>
              </a:rPr>
              <a:t>con universidades, colegios, colaboradores, clientes y novaempresarios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Entrega de  </a:t>
            </a: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9 parques</a:t>
            </a:r>
            <a:r>
              <a:rPr lang="es-CO" sz="1100" b="1"/>
              <a:t> </a:t>
            </a: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infantiles</a:t>
            </a:r>
            <a:endParaRPr sz="11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Desarrollo de capacidades </a:t>
            </a:r>
            <a:r>
              <a:rPr lang="es-CO" sz="1100"/>
              <a:t>con Transformadores plástico posconsumo</a:t>
            </a:r>
            <a:endParaRPr sz="1100"/>
          </a:p>
        </p:txBody>
      </p:sp>
      <p:sp>
        <p:nvSpPr>
          <p:cNvPr id="1206" name="Google Shape;1206;p70"/>
          <p:cNvSpPr txBox="1"/>
          <p:nvPr/>
        </p:nvSpPr>
        <p:spPr>
          <a:xfrm>
            <a:off x="5996025" y="1407500"/>
            <a:ext cx="29214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Tribío, primer intraemprendimiento de Grupo Nutresa en economía circular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100"/>
              <a:t>Se inició producción y se lanzó al mercado la cuchara comestible con El Corral, logrando colocar </a:t>
            </a: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420.000 unidades</a:t>
            </a:r>
            <a:r>
              <a:rPr lang="es-CO" sz="1100"/>
              <a:t> en 97 restaurantes de Bogotá y Chía</a:t>
            </a:r>
            <a:endParaRPr sz="850">
              <a:solidFill>
                <a:srgbClr val="3D3C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latin typeface="Arial Black"/>
                <a:ea typeface="Arial Black"/>
                <a:cs typeface="Arial Black"/>
                <a:sym typeface="Arial Black"/>
              </a:rPr>
              <a:t>Creación de la Mesa de Subproductos</a:t>
            </a:r>
            <a:endParaRPr sz="11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Vidarium, VP Sostenibilidad e I&amp;D cinco negocios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Análisis de los proyectos presentados por Chocolates, Galletas, Helados, Cafés y TMLUC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/>
              <a:t>Fortalecimiento de los proyectos, desde la perspectiva de innovación, sostenibilidad y tecnología</a:t>
            </a:r>
            <a:endParaRPr sz="1100"/>
          </a:p>
        </p:txBody>
      </p:sp>
      <p:sp>
        <p:nvSpPr>
          <p:cNvPr id="1207" name="Google Shape;1207;p70"/>
          <p:cNvSpPr/>
          <p:nvPr/>
        </p:nvSpPr>
        <p:spPr>
          <a:xfrm>
            <a:off x="186147" y="1067925"/>
            <a:ext cx="2802699" cy="312527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A0C316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solidFill>
                  <a:srgbClr val="13512F"/>
                </a:solidFill>
                <a:latin typeface="Arial Black"/>
                <a:ea typeface="Arial Black"/>
                <a:cs typeface="Arial Black"/>
                <a:sym typeface="Arial Black"/>
              </a:rPr>
              <a:t>EMPAQUES RRC</a:t>
            </a:r>
            <a:endParaRPr sz="1100" b="1">
              <a:solidFill>
                <a:srgbClr val="13512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08" name="Google Shape;1208;p70"/>
          <p:cNvSpPr/>
          <p:nvPr/>
        </p:nvSpPr>
        <p:spPr>
          <a:xfrm>
            <a:off x="3226362" y="1044775"/>
            <a:ext cx="2654813" cy="312527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A0C316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>
                <a:solidFill>
                  <a:srgbClr val="13512F"/>
                </a:solidFill>
                <a:latin typeface="Arial Black"/>
                <a:ea typeface="Arial Black"/>
                <a:cs typeface="Arial Black"/>
                <a:sym typeface="Arial Black"/>
              </a:rPr>
              <a:t>NUTRESA RETOMA</a:t>
            </a:r>
            <a:endParaRPr sz="1100" b="1">
              <a:solidFill>
                <a:srgbClr val="13512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09" name="Google Shape;1209;p70"/>
          <p:cNvSpPr/>
          <p:nvPr/>
        </p:nvSpPr>
        <p:spPr>
          <a:xfrm>
            <a:off x="5996025" y="1059025"/>
            <a:ext cx="2921294" cy="312527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A0C316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00" b="1">
                <a:solidFill>
                  <a:srgbClr val="13512F"/>
                </a:solidFill>
                <a:latin typeface="Arial Black"/>
                <a:ea typeface="Arial Black"/>
                <a:cs typeface="Arial Black"/>
                <a:sym typeface="Arial Black"/>
              </a:rPr>
              <a:t>VALORIZACIÓN DE SUBPRODUCTOS</a:t>
            </a:r>
            <a:endParaRPr sz="1000" b="1">
              <a:solidFill>
                <a:srgbClr val="13512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210" name="Google Shape;1210;p7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175" y="3238175"/>
            <a:ext cx="1119050" cy="1151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1" name="Google Shape;1211;p70"/>
          <p:cNvCxnSpPr/>
          <p:nvPr/>
        </p:nvCxnSpPr>
        <p:spPr>
          <a:xfrm>
            <a:off x="3079340" y="1454061"/>
            <a:ext cx="0" cy="32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2" name="Google Shape;1212;p70"/>
          <p:cNvCxnSpPr/>
          <p:nvPr/>
        </p:nvCxnSpPr>
        <p:spPr>
          <a:xfrm>
            <a:off x="5935875" y="1428018"/>
            <a:ext cx="0" cy="32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3" name="Google Shape;1213;p70"/>
          <p:cNvSpPr txBox="1"/>
          <p:nvPr/>
        </p:nvSpPr>
        <p:spPr>
          <a:xfrm>
            <a:off x="0" y="0"/>
            <a:ext cx="58812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>
                <a:solidFill>
                  <a:srgbClr val="015F4B"/>
                </a:solidFill>
                <a:latin typeface="Poppins Black"/>
                <a:ea typeface="Poppins Black"/>
                <a:cs typeface="Poppins Black"/>
                <a:sym typeface="Poppins Black"/>
              </a:rPr>
              <a:t>Avances en la estrategia </a:t>
            </a:r>
            <a:endParaRPr sz="2100">
              <a:solidFill>
                <a:srgbClr val="015F4B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>
                <a:solidFill>
                  <a:srgbClr val="015F4B"/>
                </a:solidFill>
                <a:latin typeface="Poppins Black"/>
                <a:ea typeface="Poppins Black"/>
                <a:cs typeface="Poppins Black"/>
                <a:sym typeface="Poppins Black"/>
              </a:rPr>
              <a:t>de cambio climático</a:t>
            </a:r>
            <a:endParaRPr sz="2100">
              <a:solidFill>
                <a:srgbClr val="015F4B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>
                <a:solidFill>
                  <a:srgbClr val="015F4B"/>
                </a:solidFill>
                <a:latin typeface="Poppins"/>
                <a:ea typeface="Poppins"/>
                <a:cs typeface="Poppins"/>
                <a:sym typeface="Poppins"/>
              </a:rPr>
              <a:t>Economía circular </a:t>
            </a:r>
            <a:endParaRPr sz="2100">
              <a:solidFill>
                <a:srgbClr val="015F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4" name="Google Shape;1214;p70"/>
          <p:cNvSpPr txBox="1">
            <a:spLocks noGrp="1"/>
          </p:cNvSpPr>
          <p:nvPr>
            <p:ph type="sldNum" idx="12"/>
          </p:nvPr>
        </p:nvSpPr>
        <p:spPr>
          <a:xfrm>
            <a:off x="86329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Google Shape;1220;p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71"/>
          <p:cNvSpPr/>
          <p:nvPr/>
        </p:nvSpPr>
        <p:spPr>
          <a:xfrm>
            <a:off x="0" y="1852800"/>
            <a:ext cx="9143848" cy="3290773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15415A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2" name="Google Shape;1222;p7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223" name="Google Shape;1223;p71"/>
          <p:cNvSpPr txBox="1"/>
          <p:nvPr/>
        </p:nvSpPr>
        <p:spPr>
          <a:xfrm>
            <a:off x="654975" y="3785725"/>
            <a:ext cx="5345400" cy="465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30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Iniciativas </a:t>
            </a:r>
            <a:endParaRPr sz="30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30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estratégicas que responden a los desafíos </a:t>
            </a:r>
            <a:endParaRPr sz="30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endParaRPr sz="1894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224" name="Google Shape;1224;p71"/>
          <p:cNvSpPr/>
          <p:nvPr/>
        </p:nvSpPr>
        <p:spPr>
          <a:xfrm>
            <a:off x="699088" y="2620125"/>
            <a:ext cx="1931700" cy="321900"/>
          </a:xfrm>
          <a:prstGeom prst="roundRect">
            <a:avLst>
              <a:gd name="adj" fmla="val 50000"/>
            </a:avLst>
          </a:prstGeom>
          <a:solidFill>
            <a:srgbClr val="2C69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O" sz="16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5" name="Google Shape;1225;p71"/>
          <p:cNvGrpSpPr/>
          <p:nvPr/>
        </p:nvGrpSpPr>
        <p:grpSpPr>
          <a:xfrm>
            <a:off x="494183" y="2546851"/>
            <a:ext cx="468439" cy="468439"/>
            <a:chOff x="363237" y="327725"/>
            <a:chExt cx="650700" cy="650700"/>
          </a:xfrm>
        </p:grpSpPr>
        <p:sp>
          <p:nvSpPr>
            <p:cNvPr id="1226" name="Google Shape;1226;p71"/>
            <p:cNvSpPr/>
            <p:nvPr/>
          </p:nvSpPr>
          <p:spPr>
            <a:xfrm>
              <a:off x="363237" y="327725"/>
              <a:ext cx="650700" cy="650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2E6C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27" name="Google Shape;1227;p71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295" y="327782"/>
              <a:ext cx="650517" cy="6505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8" name="Google Shape;1228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Google Shape;1233;p7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3"/>
          <a:stretch/>
        </p:blipFill>
        <p:spPr>
          <a:xfrm>
            <a:off x="0" y="125"/>
            <a:ext cx="914400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72" descr="degradado.png"/>
          <p:cNvPicPr preferRelativeResize="0"/>
          <p:nvPr/>
        </p:nvPicPr>
        <p:blipFill rotWithShape="1">
          <a:blip r:embed="rId4">
            <a:alphaModFix amt="89000"/>
          </a:blip>
          <a:srcRect/>
          <a:stretch/>
        </p:blipFill>
        <p:spPr>
          <a:xfrm rot="5400000" flipH="1">
            <a:off x="2948463" y="-1052037"/>
            <a:ext cx="3237599" cy="915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72"/>
          <p:cNvSpPr/>
          <p:nvPr/>
        </p:nvSpPr>
        <p:spPr>
          <a:xfrm rot="5400000">
            <a:off x="-276592" y="257780"/>
            <a:ext cx="5172198" cy="4620339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15415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72"/>
          <p:cNvSpPr txBox="1"/>
          <p:nvPr/>
        </p:nvSpPr>
        <p:spPr>
          <a:xfrm>
            <a:off x="639975" y="502038"/>
            <a:ext cx="4425600" cy="77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24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Desarrollo </a:t>
            </a:r>
            <a:endParaRPr sz="24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24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del talento</a:t>
            </a:r>
            <a:endParaRPr sz="24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237" name="Google Shape;1237;p72"/>
          <p:cNvSpPr txBox="1"/>
          <p:nvPr/>
        </p:nvSpPr>
        <p:spPr>
          <a:xfrm>
            <a:off x="563775" y="1263300"/>
            <a:ext cx="3484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Potenciamos el talento de nuestra gente a través del reconocimiento, el respeto del ser y la formación, y propiciamos ambientes y climas de trabajo estimulantes para la gestión. </a:t>
            </a:r>
            <a:endParaRPr sz="10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8" name="Google Shape;1238;p72"/>
          <p:cNvSpPr txBox="1"/>
          <p:nvPr/>
        </p:nvSpPr>
        <p:spPr>
          <a:xfrm>
            <a:off x="3773725" y="3472500"/>
            <a:ext cx="3619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469 pasantías y 1.108 asignaciones en participación de proyectos, </a:t>
            </a:r>
            <a:r>
              <a:rPr lang="es-CO"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cambios de cargo, entre otros, para fortalecer los procesos de movilidad del talento.</a:t>
            </a:r>
            <a:endParaRPr sz="12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39" name="Google Shape;1239;p7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240" name="Google Shape;1240;p72"/>
          <p:cNvSpPr txBox="1"/>
          <p:nvPr/>
        </p:nvSpPr>
        <p:spPr>
          <a:xfrm>
            <a:off x="727450" y="2337825"/>
            <a:ext cx="2341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29.784 colaboradores </a:t>
            </a:r>
            <a:r>
              <a:rPr lang="es-CO"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desarrollaron las capacidades y talentos organizacionales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72"/>
          <p:cNvSpPr txBox="1"/>
          <p:nvPr/>
        </p:nvSpPr>
        <p:spPr>
          <a:xfrm>
            <a:off x="727450" y="3415350"/>
            <a:ext cx="2466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409 colaboradores </a:t>
            </a:r>
            <a:r>
              <a:rPr lang="es-CO"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participaron del programa Fortalecimiento del Liderazgo y de Talento de Alto Potencial.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2" name="Google Shape;1242;p72"/>
          <p:cNvCxnSpPr/>
          <p:nvPr/>
        </p:nvCxnSpPr>
        <p:spPr>
          <a:xfrm>
            <a:off x="639975" y="2376825"/>
            <a:ext cx="0" cy="885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3" name="Google Shape;1243;p72"/>
          <p:cNvCxnSpPr/>
          <p:nvPr/>
        </p:nvCxnSpPr>
        <p:spPr>
          <a:xfrm>
            <a:off x="639975" y="3434100"/>
            <a:ext cx="0" cy="885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4" name="Google Shape;1244;p72"/>
          <p:cNvCxnSpPr/>
          <p:nvPr/>
        </p:nvCxnSpPr>
        <p:spPr>
          <a:xfrm>
            <a:off x="3640350" y="3472500"/>
            <a:ext cx="0" cy="885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5" name="Google Shape;1245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CO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7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0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73"/>
          <p:cNvSpPr/>
          <p:nvPr/>
        </p:nvSpPr>
        <p:spPr>
          <a:xfrm>
            <a:off x="823775" y="207298"/>
            <a:ext cx="17106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73"/>
          <p:cNvSpPr/>
          <p:nvPr/>
        </p:nvSpPr>
        <p:spPr>
          <a:xfrm>
            <a:off x="356981" y="76650"/>
            <a:ext cx="466800" cy="4668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73"/>
          <p:cNvSpPr/>
          <p:nvPr/>
        </p:nvSpPr>
        <p:spPr>
          <a:xfrm>
            <a:off x="-75" y="4201"/>
            <a:ext cx="9144000" cy="5143500"/>
          </a:xfrm>
          <a:prstGeom prst="rect">
            <a:avLst/>
          </a:prstGeom>
          <a:solidFill>
            <a:srgbClr val="1E1E1E">
              <a:alpha val="2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5" name="Google Shape;1255;p73"/>
          <p:cNvGrpSpPr/>
          <p:nvPr/>
        </p:nvGrpSpPr>
        <p:grpSpPr>
          <a:xfrm>
            <a:off x="356973" y="75898"/>
            <a:ext cx="2141402" cy="468300"/>
            <a:chOff x="348523" y="75848"/>
            <a:chExt cx="2141402" cy="468300"/>
          </a:xfrm>
        </p:grpSpPr>
        <p:sp>
          <p:nvSpPr>
            <p:cNvPr id="1256" name="Google Shape;1256;p73">
              <a:hlinkClick r:id=""/>
            </p:cNvPr>
            <p:cNvSpPr/>
            <p:nvPr/>
          </p:nvSpPr>
          <p:spPr>
            <a:xfrm>
              <a:off x="348525" y="149100"/>
              <a:ext cx="2141400" cy="321900"/>
            </a:xfrm>
            <a:prstGeom prst="roundRect">
              <a:avLst>
                <a:gd name="adj" fmla="val 50000"/>
              </a:avLst>
            </a:prstGeom>
            <a:solidFill>
              <a:srgbClr val="EBA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s-CO" sz="1600" b="0" i="0" u="none" strike="noStrike" cap="none">
                  <a:solidFill>
                    <a:schemeClr val="lt1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      Económico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73"/>
            <p:cNvSpPr/>
            <p:nvPr/>
          </p:nvSpPr>
          <p:spPr>
            <a:xfrm>
              <a:off x="348523" y="75848"/>
              <a:ext cx="468600" cy="4683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EBA8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58" name="Google Shape;1258;p73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577" y="121889"/>
              <a:ext cx="376361" cy="3763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9" name="Google Shape;1259;p73"/>
          <p:cNvSpPr/>
          <p:nvPr/>
        </p:nvSpPr>
        <p:spPr>
          <a:xfrm flipH="1">
            <a:off x="77" y="3228075"/>
            <a:ext cx="9143848" cy="1978520"/>
          </a:xfrm>
          <a:custGeom>
            <a:avLst/>
            <a:gdLst/>
            <a:ahLst/>
            <a:cxnLst/>
            <a:rect l="l" t="t" r="r" b="b"/>
            <a:pathLst>
              <a:path w="285166" h="197852" extrusionOk="0">
                <a:moveTo>
                  <a:pt x="1" y="0"/>
                </a:moveTo>
                <a:lnTo>
                  <a:pt x="1" y="197852"/>
                </a:lnTo>
                <a:lnTo>
                  <a:pt x="285166" y="197852"/>
                </a:lnTo>
                <a:lnTo>
                  <a:pt x="285166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EAA725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73"/>
          <p:cNvSpPr txBox="1"/>
          <p:nvPr/>
        </p:nvSpPr>
        <p:spPr>
          <a:xfrm>
            <a:off x="548375" y="3815375"/>
            <a:ext cx="5345400" cy="465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30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Iniciativas </a:t>
            </a:r>
            <a:endParaRPr sz="30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30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estratégicas que responden a los desafíos </a:t>
            </a:r>
            <a:endParaRPr sz="30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endParaRPr sz="1894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261" name="Google Shape;1261;p7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850" y="321973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262" name="Google Shape;1262;p73"/>
          <p:cNvSpPr txBox="1">
            <a:spLocks noGrp="1"/>
          </p:cNvSpPr>
          <p:nvPr>
            <p:ph type="sldNum" idx="12"/>
          </p:nvPr>
        </p:nvSpPr>
        <p:spPr>
          <a:xfrm>
            <a:off x="6913150" y="478171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s-CO" sz="1200"/>
              <a:t>24</a:t>
            </a:fld>
            <a:endParaRPr sz="1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74"/>
          <p:cNvSpPr/>
          <p:nvPr/>
        </p:nvSpPr>
        <p:spPr>
          <a:xfrm>
            <a:off x="5129675" y="1410662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74"/>
          <p:cNvSpPr/>
          <p:nvPr/>
        </p:nvSpPr>
        <p:spPr>
          <a:xfrm>
            <a:off x="7301487" y="1767237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74"/>
          <p:cNvSpPr/>
          <p:nvPr/>
        </p:nvSpPr>
        <p:spPr>
          <a:xfrm>
            <a:off x="5612257" y="420755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74"/>
          <p:cNvSpPr/>
          <p:nvPr/>
        </p:nvSpPr>
        <p:spPr>
          <a:xfrm>
            <a:off x="5612257" y="385725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1" name="Google Shape;1271;p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6525" y="3949846"/>
            <a:ext cx="222900" cy="1196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74"/>
          <p:cNvSpPr/>
          <p:nvPr/>
        </p:nvSpPr>
        <p:spPr>
          <a:xfrm>
            <a:off x="5177832" y="385725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74"/>
          <p:cNvSpPr/>
          <p:nvPr/>
        </p:nvSpPr>
        <p:spPr>
          <a:xfrm>
            <a:off x="3809762" y="403865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74"/>
          <p:cNvSpPr/>
          <p:nvPr/>
        </p:nvSpPr>
        <p:spPr>
          <a:xfrm>
            <a:off x="3419687" y="4248462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74"/>
          <p:cNvSpPr/>
          <p:nvPr/>
        </p:nvSpPr>
        <p:spPr>
          <a:xfrm>
            <a:off x="3809762" y="2974412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74"/>
          <p:cNvSpPr/>
          <p:nvPr/>
        </p:nvSpPr>
        <p:spPr>
          <a:xfrm>
            <a:off x="3397387" y="2974412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74"/>
          <p:cNvSpPr/>
          <p:nvPr/>
        </p:nvSpPr>
        <p:spPr>
          <a:xfrm>
            <a:off x="3385900" y="2625412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74"/>
          <p:cNvSpPr/>
          <p:nvPr/>
        </p:nvSpPr>
        <p:spPr>
          <a:xfrm>
            <a:off x="3397612" y="1732437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74"/>
          <p:cNvSpPr/>
          <p:nvPr/>
        </p:nvSpPr>
        <p:spPr>
          <a:xfrm>
            <a:off x="3386762" y="1372037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74"/>
          <p:cNvSpPr/>
          <p:nvPr/>
        </p:nvSpPr>
        <p:spPr>
          <a:xfrm>
            <a:off x="1744050" y="401480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74"/>
          <p:cNvSpPr/>
          <p:nvPr/>
        </p:nvSpPr>
        <p:spPr>
          <a:xfrm>
            <a:off x="1724270" y="272410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2" name="Google Shape;1282;p7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41" y="2563163"/>
            <a:ext cx="725460" cy="6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7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56" y="1411451"/>
            <a:ext cx="725460" cy="6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7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549" y="1411463"/>
            <a:ext cx="725460" cy="66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7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535" y="1411454"/>
            <a:ext cx="725460" cy="6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74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734" y="1411463"/>
            <a:ext cx="725460" cy="6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74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2771" y="2609650"/>
            <a:ext cx="725460" cy="6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74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139" y="2595745"/>
            <a:ext cx="725460" cy="6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74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325" y="2609634"/>
            <a:ext cx="725460" cy="6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74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141" y="3857256"/>
            <a:ext cx="725460" cy="6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74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8969" y="3857258"/>
            <a:ext cx="725460" cy="6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74"/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2741" y="3885686"/>
            <a:ext cx="725460" cy="6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74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1325" y="3064600"/>
            <a:ext cx="222900" cy="1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74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0625" y="1513907"/>
            <a:ext cx="222900" cy="9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74"/>
          <p:cNvPicPr preferRelativeResize="0"/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125" y="1464378"/>
            <a:ext cx="257751" cy="12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74"/>
          <p:cNvPicPr preferRelativeResize="0"/>
          <p:nvPr/>
        </p:nvPicPr>
        <p:blipFill rotWithShape="1"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6438" y="1784700"/>
            <a:ext cx="187125" cy="2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74"/>
          <p:cNvPicPr preferRelativeResize="0"/>
          <p:nvPr/>
        </p:nvPicPr>
        <p:blipFill rotWithShape="1"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2423" y="1822952"/>
            <a:ext cx="222900" cy="19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74"/>
          <p:cNvPicPr preferRelativeResize="0"/>
          <p:nvPr/>
        </p:nvPicPr>
        <p:blipFill rotWithShape="1"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451" y="4093581"/>
            <a:ext cx="187115" cy="18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74"/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996" y="3039197"/>
            <a:ext cx="281550" cy="17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74"/>
          <p:cNvPicPr preferRelativeResize="0"/>
          <p:nvPr/>
        </p:nvPicPr>
        <p:blipFill rotWithShape="1"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565" y="2738175"/>
            <a:ext cx="281550" cy="8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74"/>
          <p:cNvPicPr preferRelativeResize="0"/>
          <p:nvPr/>
        </p:nvPicPr>
        <p:blipFill rotWithShape="1"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6799" y="4145762"/>
            <a:ext cx="257750" cy="90577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74"/>
          <p:cNvSpPr txBox="1"/>
          <p:nvPr/>
        </p:nvSpPr>
        <p:spPr>
          <a:xfrm>
            <a:off x="327400" y="154325"/>
            <a:ext cx="75174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650" tIns="31800" rIns="63650" bIns="31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O" sz="2300" b="0" i="0" u="none" strike="noStrike" cap="none">
                <a:solidFill>
                  <a:srgbClr val="015F4B"/>
                </a:solidFill>
                <a:latin typeface="Poppins Black"/>
                <a:ea typeface="Poppins Black"/>
                <a:cs typeface="Poppins Black"/>
                <a:sym typeface="Poppins Black"/>
              </a:rPr>
              <a:t>Contribución a los Objetivos de Desarrollo Sostenible  a través de Marcas con Propósito</a:t>
            </a:r>
            <a:endParaRPr sz="2300" b="0" i="0" u="none" strike="noStrike" cap="none">
              <a:solidFill>
                <a:srgbClr val="015F4B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303" name="Google Shape;1303;p74"/>
          <p:cNvPicPr preferRelativeResize="0"/>
          <p:nvPr/>
        </p:nvPicPr>
        <p:blipFill rotWithShape="1"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3200" y="4323828"/>
            <a:ext cx="257750" cy="15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74"/>
          <p:cNvPicPr preferRelativeResize="0"/>
          <p:nvPr/>
        </p:nvPicPr>
        <p:blipFill rotWithShape="1"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809" y="2800833"/>
            <a:ext cx="257745" cy="15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74"/>
          <p:cNvPicPr preferRelativeResize="0"/>
          <p:nvPr/>
        </p:nvPicPr>
        <p:blipFill rotWithShape="1">
          <a:blip r:embed="rId2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450" y="3961113"/>
            <a:ext cx="281550" cy="9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74"/>
          <p:cNvPicPr preferRelativeResize="0"/>
          <p:nvPr/>
        </p:nvPicPr>
        <p:blipFill rotWithShape="1">
          <a:blip r:embed="rId2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6475" y="4290706"/>
            <a:ext cx="222901" cy="138497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74"/>
          <p:cNvSpPr/>
          <p:nvPr/>
        </p:nvSpPr>
        <p:spPr>
          <a:xfrm>
            <a:off x="1683275" y="1581225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8" name="Google Shape;1308;p74"/>
          <p:cNvPicPr preferRelativeResize="0"/>
          <p:nvPr/>
        </p:nvPicPr>
        <p:blipFill rotWithShape="1">
          <a:blip r:embed="rId2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4282" y="1622230"/>
            <a:ext cx="222895" cy="22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74"/>
          <p:cNvSpPr/>
          <p:nvPr/>
        </p:nvSpPr>
        <p:spPr>
          <a:xfrm>
            <a:off x="3785450" y="262540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0" name="Google Shape;1310;p74"/>
          <p:cNvPicPr preferRelativeResize="0"/>
          <p:nvPr/>
        </p:nvPicPr>
        <p:blipFill rotWithShape="1">
          <a:blip r:embed="rId2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6457" y="2666405"/>
            <a:ext cx="222895" cy="22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74"/>
          <p:cNvSpPr/>
          <p:nvPr/>
        </p:nvSpPr>
        <p:spPr>
          <a:xfrm>
            <a:off x="3432300" y="3892237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2" name="Google Shape;1312;p74"/>
          <p:cNvPicPr preferRelativeResize="0"/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662" y="3984578"/>
            <a:ext cx="257751" cy="120104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74"/>
          <p:cNvSpPr/>
          <p:nvPr/>
        </p:nvSpPr>
        <p:spPr>
          <a:xfrm>
            <a:off x="5117950" y="1732437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74"/>
          <p:cNvPicPr preferRelativeResize="0"/>
          <p:nvPr/>
        </p:nvPicPr>
        <p:blipFill rotWithShape="1"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463" y="1807803"/>
            <a:ext cx="257750" cy="154038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74"/>
          <p:cNvSpPr/>
          <p:nvPr/>
        </p:nvSpPr>
        <p:spPr>
          <a:xfrm>
            <a:off x="5189232" y="420755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6" name="Google Shape;1316;p74"/>
          <p:cNvPicPr preferRelativeResize="0"/>
          <p:nvPr/>
        </p:nvPicPr>
        <p:blipFill rotWithShape="1"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772" y="4284283"/>
            <a:ext cx="257745" cy="151331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74"/>
          <p:cNvSpPr/>
          <p:nvPr/>
        </p:nvSpPr>
        <p:spPr>
          <a:xfrm>
            <a:off x="6885282" y="262825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8" name="Google Shape;1318;p74"/>
          <p:cNvPicPr preferRelativeResize="0"/>
          <p:nvPr/>
        </p:nvPicPr>
        <p:blipFill rotWithShape="1">
          <a:blip r:embed="rId2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900" y="2732113"/>
            <a:ext cx="281550" cy="97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74"/>
          <p:cNvSpPr/>
          <p:nvPr/>
        </p:nvSpPr>
        <p:spPr>
          <a:xfrm>
            <a:off x="6906957" y="297440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0" name="Google Shape;1320;p74"/>
          <p:cNvPicPr preferRelativeResize="0"/>
          <p:nvPr/>
        </p:nvPicPr>
        <p:blipFill rotWithShape="1">
          <a:blip r:embed="rId2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1175" y="3057556"/>
            <a:ext cx="222901" cy="138497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p74"/>
          <p:cNvSpPr/>
          <p:nvPr/>
        </p:nvSpPr>
        <p:spPr>
          <a:xfrm>
            <a:off x="6885282" y="1410650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2" name="Google Shape;1322;p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9550" y="1503246"/>
            <a:ext cx="222900" cy="119612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74"/>
          <p:cNvSpPr/>
          <p:nvPr/>
        </p:nvSpPr>
        <p:spPr>
          <a:xfrm>
            <a:off x="7285800" y="1410662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4" name="Google Shape;1324;p74"/>
          <p:cNvPicPr preferRelativeResize="0"/>
          <p:nvPr/>
        </p:nvPicPr>
        <p:blipFill rotWithShape="1"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465" y="1523425"/>
            <a:ext cx="281550" cy="8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74"/>
          <p:cNvSpPr/>
          <p:nvPr/>
        </p:nvSpPr>
        <p:spPr>
          <a:xfrm>
            <a:off x="6878612" y="1767237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6" name="Google Shape;1326;p74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0175" y="1857425"/>
            <a:ext cx="222900" cy="1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p74"/>
          <p:cNvSpPr/>
          <p:nvPr/>
        </p:nvSpPr>
        <p:spPr>
          <a:xfrm>
            <a:off x="5169275" y="2757162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8" name="Google Shape;1328;p74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225" y="2860407"/>
            <a:ext cx="222900" cy="98287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74"/>
          <p:cNvSpPr txBox="1">
            <a:spLocks noGrp="1"/>
          </p:cNvSpPr>
          <p:nvPr>
            <p:ph type="sldNum" idx="12"/>
          </p:nvPr>
        </p:nvSpPr>
        <p:spPr>
          <a:xfrm>
            <a:off x="86248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CO"/>
              <a:t>25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2"/>
          <p:cNvSpPr/>
          <p:nvPr/>
        </p:nvSpPr>
        <p:spPr>
          <a:xfrm>
            <a:off x="0" y="3164025"/>
            <a:ext cx="4572000" cy="1979400"/>
          </a:xfrm>
          <a:prstGeom prst="rect">
            <a:avLst/>
          </a:prstGeom>
          <a:solidFill>
            <a:srgbClr val="82B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3" name="Google Shape;403;p52"/>
          <p:cNvCxnSpPr/>
          <p:nvPr/>
        </p:nvCxnSpPr>
        <p:spPr>
          <a:xfrm rot="10800000">
            <a:off x="4569900" y="2859225"/>
            <a:ext cx="0" cy="226440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52"/>
          <p:cNvSpPr/>
          <p:nvPr/>
        </p:nvSpPr>
        <p:spPr>
          <a:xfrm>
            <a:off x="4592525" y="0"/>
            <a:ext cx="4572000" cy="3164100"/>
          </a:xfrm>
          <a:prstGeom prst="rect">
            <a:avLst/>
          </a:prstGeom>
          <a:solidFill>
            <a:srgbClr val="E4EA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2"/>
          <p:cNvSpPr/>
          <p:nvPr/>
        </p:nvSpPr>
        <p:spPr>
          <a:xfrm>
            <a:off x="2271724" y="217175"/>
            <a:ext cx="2172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Una de las empresas de alimentos más grande de Latinoamérica</a:t>
            </a:r>
            <a:endParaRPr sz="1100" b="0" i="0" u="none" strike="noStrike" cap="none">
              <a:solidFill>
                <a:srgbClr val="3F3F3F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F3F3F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06" name="Google Shape;406;p52"/>
          <p:cNvSpPr/>
          <p:nvPr/>
        </p:nvSpPr>
        <p:spPr>
          <a:xfrm>
            <a:off x="2773884" y="788144"/>
            <a:ext cx="1731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rgbClr val="5D5E61"/>
                </a:solidFill>
                <a:latin typeface="Poppins Black"/>
                <a:ea typeface="Poppins Black"/>
                <a:cs typeface="Poppins Black"/>
                <a:sym typeface="Poppins Black"/>
              </a:rPr>
              <a:t>CAPITALIZACIÓN DE MERCADO </a:t>
            </a:r>
            <a:endParaRPr sz="800" b="0" i="0" u="none" strike="noStrike" cap="none">
              <a:solidFill>
                <a:srgbClr val="5D5E6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07" name="Google Shape;407;p52"/>
          <p:cNvSpPr/>
          <p:nvPr/>
        </p:nvSpPr>
        <p:spPr>
          <a:xfrm>
            <a:off x="2868657" y="1584559"/>
            <a:ext cx="7641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rgbClr val="5D5E61"/>
                </a:solidFill>
                <a:latin typeface="Poppins"/>
                <a:ea typeface="Poppins"/>
                <a:cs typeface="Poppins"/>
                <a:sym typeface="Poppins"/>
              </a:rPr>
              <a:t>Margen EBITDA </a:t>
            </a:r>
            <a:endParaRPr sz="11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rgbClr val="5D5E61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es-CO" sz="800">
                <a:solidFill>
                  <a:srgbClr val="5D5E6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800" b="0" i="0" u="none" strike="noStrike" cap="none">
              <a:solidFill>
                <a:srgbClr val="5D5E6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8" name="Google Shape;408;p52"/>
          <p:cNvSpPr/>
          <p:nvPr/>
        </p:nvSpPr>
        <p:spPr>
          <a:xfrm>
            <a:off x="3375116" y="1626582"/>
            <a:ext cx="934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5D5E61"/>
                </a:solidFill>
                <a:latin typeface="Poppins Black"/>
                <a:ea typeface="Poppins Black"/>
                <a:cs typeface="Poppins Black"/>
                <a:sym typeface="Poppins Black"/>
              </a:rPr>
              <a:t>1</a:t>
            </a:r>
            <a:r>
              <a:rPr lang="es-CO" sz="1800">
                <a:solidFill>
                  <a:srgbClr val="5D5E61"/>
                </a:solidFill>
                <a:latin typeface="Poppins Black"/>
                <a:ea typeface="Poppins Black"/>
                <a:cs typeface="Poppins Black"/>
                <a:sym typeface="Poppins Black"/>
              </a:rPr>
              <a:t>1</a:t>
            </a:r>
            <a:r>
              <a:rPr lang="es-CO" sz="1800" b="0" i="0" u="none" strike="noStrike" cap="none">
                <a:solidFill>
                  <a:srgbClr val="5D5E61"/>
                </a:solidFill>
                <a:latin typeface="Poppins Black"/>
                <a:ea typeface="Poppins Black"/>
                <a:cs typeface="Poppins Black"/>
                <a:sym typeface="Poppins Black"/>
              </a:rPr>
              <a:t>,</a:t>
            </a:r>
            <a:r>
              <a:rPr lang="es-CO" sz="1800">
                <a:solidFill>
                  <a:srgbClr val="5D5E61"/>
                </a:solidFill>
                <a:latin typeface="Poppins Black"/>
                <a:ea typeface="Poppins Black"/>
                <a:cs typeface="Poppins Black"/>
                <a:sym typeface="Poppins Black"/>
              </a:rPr>
              <a:t>6</a:t>
            </a:r>
            <a:r>
              <a:rPr lang="es-CO" sz="1800" b="0" i="0" u="none" strike="noStrike" cap="none">
                <a:solidFill>
                  <a:srgbClr val="5D5E61"/>
                </a:solidFill>
                <a:latin typeface="Poppins Black"/>
                <a:ea typeface="Poppins Black"/>
                <a:cs typeface="Poppins Black"/>
                <a:sym typeface="Poppins Black"/>
              </a:rPr>
              <a:t>%</a:t>
            </a:r>
            <a:endParaRPr sz="1800" b="0" i="0" u="none" strike="noStrike" cap="none">
              <a:solidFill>
                <a:srgbClr val="5D5E6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09" name="Google Shape;409;p52"/>
          <p:cNvSpPr/>
          <p:nvPr/>
        </p:nvSpPr>
        <p:spPr>
          <a:xfrm>
            <a:off x="3461352" y="955259"/>
            <a:ext cx="864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5F9240"/>
                </a:solidFill>
                <a:latin typeface="Poppins Black"/>
                <a:ea typeface="Poppins Black"/>
                <a:cs typeface="Poppins Black"/>
                <a:sym typeface="Poppins Black"/>
              </a:rPr>
              <a:t>~ </a:t>
            </a:r>
            <a:r>
              <a:rPr lang="es-CO" sz="1800">
                <a:solidFill>
                  <a:srgbClr val="5F9240"/>
                </a:solidFill>
                <a:latin typeface="Poppins Black"/>
                <a:ea typeface="Poppins Black"/>
                <a:cs typeface="Poppins Black"/>
                <a:sym typeface="Poppins Black"/>
              </a:rPr>
              <a:t>4,8</a:t>
            </a:r>
            <a:endParaRPr sz="1800" b="0" i="0" u="none" strike="noStrike" cap="none">
              <a:solidFill>
                <a:srgbClr val="5F9240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10" name="Google Shape;410;p52"/>
          <p:cNvSpPr/>
          <p:nvPr/>
        </p:nvSpPr>
        <p:spPr>
          <a:xfrm>
            <a:off x="3597900" y="1252813"/>
            <a:ext cx="9345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700" i="0" u="none" strike="noStrike" cap="none">
                <a:solidFill>
                  <a:srgbClr val="5F9240"/>
                </a:solidFill>
                <a:latin typeface="Poppins"/>
                <a:ea typeface="Poppins"/>
                <a:cs typeface="Poppins"/>
                <a:sym typeface="Poppins"/>
              </a:rPr>
              <a:t>USD mil millones</a:t>
            </a:r>
            <a:endParaRPr sz="700" i="0" u="none" strike="noStrike" cap="none">
              <a:solidFill>
                <a:srgbClr val="5F92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1" name="Google Shape;411;p52"/>
          <p:cNvSpPr/>
          <p:nvPr/>
        </p:nvSpPr>
        <p:spPr>
          <a:xfrm>
            <a:off x="2819591" y="959179"/>
            <a:ext cx="684600" cy="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>
                <a:solidFill>
                  <a:srgbClr val="5D5E61"/>
                </a:solidFill>
                <a:latin typeface="Poppins Black"/>
                <a:ea typeface="Poppins Black"/>
                <a:cs typeface="Poppins Black"/>
                <a:sym typeface="Poppins Black"/>
              </a:rPr>
              <a:t>20,5</a:t>
            </a:r>
            <a:endParaRPr sz="1800" b="0" i="0" u="none" strike="noStrike" cap="none">
              <a:solidFill>
                <a:srgbClr val="5D5E6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12" name="Google Shape;412;p52"/>
          <p:cNvSpPr/>
          <p:nvPr/>
        </p:nvSpPr>
        <p:spPr>
          <a:xfrm>
            <a:off x="2746353" y="1216988"/>
            <a:ext cx="108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rgbClr val="5D5E61"/>
                </a:solidFill>
                <a:latin typeface="Poppins"/>
                <a:ea typeface="Poppins"/>
                <a:cs typeface="Poppins"/>
                <a:sym typeface="Poppins"/>
              </a:rPr>
              <a:t>COP billones</a:t>
            </a:r>
            <a:endParaRPr sz="800" b="0" i="0" u="none" strike="noStrike" cap="none">
              <a:solidFill>
                <a:srgbClr val="5D5E6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13" name="Google Shape;413;p52"/>
          <p:cNvCxnSpPr/>
          <p:nvPr/>
        </p:nvCxnSpPr>
        <p:spPr>
          <a:xfrm>
            <a:off x="2645175" y="535125"/>
            <a:ext cx="1823100" cy="0"/>
          </a:xfrm>
          <a:prstGeom prst="straightConnector1">
            <a:avLst/>
          </a:prstGeom>
          <a:noFill/>
          <a:ln w="9525" cap="flat" cmpd="sng">
            <a:solidFill>
              <a:srgbClr val="A6A6A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4" name="Google Shape;414;p52"/>
          <p:cNvCxnSpPr/>
          <p:nvPr/>
        </p:nvCxnSpPr>
        <p:spPr>
          <a:xfrm>
            <a:off x="2857525" y="2066375"/>
            <a:ext cx="14043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5" name="Google Shape;415;p52"/>
          <p:cNvSpPr/>
          <p:nvPr/>
        </p:nvSpPr>
        <p:spPr>
          <a:xfrm>
            <a:off x="5" y="228650"/>
            <a:ext cx="987600" cy="254100"/>
          </a:xfrm>
          <a:prstGeom prst="rect">
            <a:avLst/>
          </a:prstGeom>
          <a:solidFill>
            <a:srgbClr val="00987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       Escala</a:t>
            </a:r>
            <a:endParaRPr sz="12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16" name="Google Shape;416;p52"/>
          <p:cNvSpPr/>
          <p:nvPr/>
        </p:nvSpPr>
        <p:spPr>
          <a:xfrm>
            <a:off x="290620" y="1757403"/>
            <a:ext cx="6702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40,7%</a:t>
            </a:r>
            <a:endParaRPr sz="1600" b="0" i="0" u="none" strike="noStrike" cap="none">
              <a:solidFill>
                <a:srgbClr val="3F3F3F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17" name="Google Shape;417;p52"/>
          <p:cNvSpPr/>
          <p:nvPr/>
        </p:nvSpPr>
        <p:spPr>
          <a:xfrm>
            <a:off x="111836" y="860930"/>
            <a:ext cx="818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17,0</a:t>
            </a:r>
            <a:endParaRPr sz="1800" b="0" i="0" u="none" strike="noStrike" cap="none">
              <a:solidFill>
                <a:srgbClr val="3F3F3F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18" name="Google Shape;418;p52"/>
          <p:cNvSpPr/>
          <p:nvPr/>
        </p:nvSpPr>
        <p:spPr>
          <a:xfrm>
            <a:off x="228975" y="1875575"/>
            <a:ext cx="1785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404040"/>
                </a:solidFill>
                <a:latin typeface="Poppins"/>
                <a:ea typeface="Poppins"/>
                <a:cs typeface="Poppins"/>
                <a:sym typeface="Poppins"/>
              </a:rPr>
              <a:t>ventas fuera de Colombia</a:t>
            </a:r>
            <a:endParaRPr sz="900" b="0" i="0" u="none" strike="noStrike" cap="none">
              <a:solidFill>
                <a:srgbClr val="4040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9" name="Google Shape;419;p52"/>
          <p:cNvSpPr/>
          <p:nvPr/>
        </p:nvSpPr>
        <p:spPr>
          <a:xfrm>
            <a:off x="247300" y="2147521"/>
            <a:ext cx="681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404040"/>
                </a:solidFill>
                <a:latin typeface="Poppins Black"/>
                <a:ea typeface="Poppins Black"/>
                <a:cs typeface="Poppins Black"/>
                <a:sym typeface="Poppins Black"/>
              </a:rPr>
              <a:t>1,</a:t>
            </a:r>
            <a:r>
              <a:rPr lang="es-CO" sz="1500">
                <a:solidFill>
                  <a:srgbClr val="404040"/>
                </a:solidFill>
                <a:latin typeface="Poppins Black"/>
                <a:ea typeface="Poppins Black"/>
                <a:cs typeface="Poppins Black"/>
                <a:sym typeface="Poppins Black"/>
              </a:rPr>
              <a:t>6</a:t>
            </a:r>
            <a:endParaRPr sz="1500" b="0" i="0" u="none" strike="noStrike" cap="none">
              <a:solidFill>
                <a:srgbClr val="404040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20" name="Google Shape;420;p52"/>
          <p:cNvSpPr/>
          <p:nvPr/>
        </p:nvSpPr>
        <p:spPr>
          <a:xfrm>
            <a:off x="298750" y="2389325"/>
            <a:ext cx="1479600" cy="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rgbClr val="404040"/>
                </a:solidFill>
                <a:latin typeface="Poppins"/>
                <a:ea typeface="Poppins"/>
                <a:cs typeface="Poppins"/>
                <a:sym typeface="Poppins"/>
              </a:rPr>
              <a:t>USD </a:t>
            </a:r>
            <a:r>
              <a:rPr lang="es-CO" sz="900">
                <a:solidFill>
                  <a:srgbClr val="404040"/>
                </a:solidFill>
                <a:latin typeface="Poppins"/>
                <a:ea typeface="Poppins"/>
                <a:cs typeface="Poppins"/>
                <a:sym typeface="Poppins"/>
              </a:rPr>
              <a:t>BI</a:t>
            </a:r>
            <a:r>
              <a:rPr lang="es-CO" sz="900" b="0" i="0" u="none" strike="noStrike" cap="none">
                <a:solidFill>
                  <a:srgbClr val="404040"/>
                </a:solidFill>
                <a:latin typeface="Poppins"/>
                <a:ea typeface="Poppins"/>
                <a:cs typeface="Poppins"/>
                <a:sym typeface="Poppins"/>
              </a:rPr>
              <a:t>llones</a:t>
            </a:r>
            <a:endParaRPr sz="900" b="0" i="0" u="none" strike="noStrike" cap="none">
              <a:solidFill>
                <a:srgbClr val="5D5E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2"/>
          <p:cNvSpPr/>
          <p:nvPr/>
        </p:nvSpPr>
        <p:spPr>
          <a:xfrm>
            <a:off x="291903" y="1106550"/>
            <a:ext cx="8562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COP billones</a:t>
            </a:r>
            <a:endParaRPr sz="900" i="0" u="none" strike="noStrike" cap="non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22" name="Google Shape;422;p52"/>
          <p:cNvCxnSpPr/>
          <p:nvPr/>
        </p:nvCxnSpPr>
        <p:spPr>
          <a:xfrm>
            <a:off x="297603" y="1584701"/>
            <a:ext cx="13122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3" name="Google Shape;423;p52"/>
          <p:cNvCxnSpPr/>
          <p:nvPr/>
        </p:nvCxnSpPr>
        <p:spPr>
          <a:xfrm>
            <a:off x="304825" y="2081400"/>
            <a:ext cx="15096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4" name="Google Shape;424;p52"/>
          <p:cNvSpPr/>
          <p:nvPr/>
        </p:nvSpPr>
        <p:spPr>
          <a:xfrm>
            <a:off x="254249" y="457825"/>
            <a:ext cx="1453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es-CO" sz="11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1100" b="1" i="0" u="none" strike="noStrike" cap="non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25" name="Google Shape;425;p52"/>
          <p:cNvCxnSpPr/>
          <p:nvPr/>
        </p:nvCxnSpPr>
        <p:spPr>
          <a:xfrm rot="10800000">
            <a:off x="69900" y="3164034"/>
            <a:ext cx="90741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426" name="Google Shape;426;p52"/>
          <p:cNvSpPr/>
          <p:nvPr/>
        </p:nvSpPr>
        <p:spPr>
          <a:xfrm>
            <a:off x="5002288" y="2057999"/>
            <a:ext cx="3971700" cy="623400"/>
          </a:xfrm>
          <a:prstGeom prst="roundRect">
            <a:avLst>
              <a:gd name="adj" fmla="val 4158"/>
            </a:avLst>
          </a:prstGeom>
          <a:solidFill>
            <a:srgbClr val="008D7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52"/>
          <p:cNvSpPr/>
          <p:nvPr/>
        </p:nvSpPr>
        <p:spPr>
          <a:xfrm>
            <a:off x="5002289" y="841475"/>
            <a:ext cx="3971700" cy="525900"/>
          </a:xfrm>
          <a:prstGeom prst="roundRect">
            <a:avLst>
              <a:gd name="adj" fmla="val 4158"/>
            </a:avLst>
          </a:prstGeom>
          <a:solidFill>
            <a:srgbClr val="008D7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6B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52"/>
          <p:cNvSpPr/>
          <p:nvPr/>
        </p:nvSpPr>
        <p:spPr>
          <a:xfrm>
            <a:off x="5002289" y="1434686"/>
            <a:ext cx="3971700" cy="563400"/>
          </a:xfrm>
          <a:prstGeom prst="roundRect">
            <a:avLst>
              <a:gd name="adj" fmla="val 4158"/>
            </a:avLst>
          </a:prstGeom>
          <a:solidFill>
            <a:srgbClr val="008D7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52"/>
          <p:cNvSpPr/>
          <p:nvPr/>
        </p:nvSpPr>
        <p:spPr>
          <a:xfrm>
            <a:off x="6998573" y="2150644"/>
            <a:ext cx="34200" cy="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5D5E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2"/>
          <p:cNvSpPr/>
          <p:nvPr/>
        </p:nvSpPr>
        <p:spPr>
          <a:xfrm>
            <a:off x="5386129" y="991867"/>
            <a:ext cx="59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Gente</a:t>
            </a:r>
            <a:endParaRPr sz="10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31" name="Google Shape;431;p52"/>
          <p:cNvSpPr/>
          <p:nvPr/>
        </p:nvSpPr>
        <p:spPr>
          <a:xfrm>
            <a:off x="5345384" y="1597334"/>
            <a:ext cx="932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Marcas</a:t>
            </a:r>
            <a:endParaRPr sz="10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32" name="Google Shape;432;p52"/>
          <p:cNvSpPr/>
          <p:nvPr/>
        </p:nvSpPr>
        <p:spPr>
          <a:xfrm>
            <a:off x="5326788" y="2145788"/>
            <a:ext cx="13281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Capacidades para la entrega </a:t>
            </a:r>
            <a:endParaRPr sz="10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de valor</a:t>
            </a:r>
            <a:endParaRPr sz="10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33" name="Google Shape;433;p52"/>
          <p:cNvSpPr/>
          <p:nvPr/>
        </p:nvSpPr>
        <p:spPr>
          <a:xfrm>
            <a:off x="6605727" y="1451500"/>
            <a:ext cx="5322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3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20</a:t>
            </a:r>
            <a:endParaRPr sz="1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34" name="Google Shape;434;p52"/>
          <p:cNvSpPr/>
          <p:nvPr/>
        </p:nvSpPr>
        <p:spPr>
          <a:xfrm>
            <a:off x="6322650" y="1648488"/>
            <a:ext cx="1184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Marcas con ventas mayores a 50 USD MM</a:t>
            </a:r>
            <a:endParaRPr sz="7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5" name="Google Shape;435;p52"/>
          <p:cNvSpPr/>
          <p:nvPr/>
        </p:nvSpPr>
        <p:spPr>
          <a:xfrm>
            <a:off x="7834509" y="1469050"/>
            <a:ext cx="8502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3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52,3%</a:t>
            </a:r>
            <a:endParaRPr sz="1300" b="0" i="0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36" name="Google Shape;436;p52"/>
          <p:cNvSpPr/>
          <p:nvPr/>
        </p:nvSpPr>
        <p:spPr>
          <a:xfrm>
            <a:off x="7579494" y="1697236"/>
            <a:ext cx="12849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Participación de mercado consolidada en Colombia</a:t>
            </a:r>
            <a:endParaRPr sz="7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7" name="Google Shape;437;p52"/>
          <p:cNvSpPr/>
          <p:nvPr/>
        </p:nvSpPr>
        <p:spPr>
          <a:xfrm>
            <a:off x="6552950" y="2141125"/>
            <a:ext cx="932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3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1.613.340</a:t>
            </a:r>
            <a:endParaRPr sz="5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38" name="Google Shape;438;p52"/>
          <p:cNvSpPr/>
          <p:nvPr/>
        </p:nvSpPr>
        <p:spPr>
          <a:xfrm>
            <a:off x="7940398" y="2185568"/>
            <a:ext cx="6384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10.4k</a:t>
            </a:r>
            <a:endParaRPr sz="15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39" name="Google Shape;439;p52"/>
          <p:cNvSpPr/>
          <p:nvPr/>
        </p:nvSpPr>
        <p:spPr>
          <a:xfrm>
            <a:off x="4859787" y="573300"/>
            <a:ext cx="14538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1000" b="1" i="0" u="none" strike="noStrike" cap="none">
                <a:solidFill>
                  <a:srgbClr val="134625"/>
                </a:solidFill>
                <a:latin typeface="Poppins"/>
                <a:ea typeface="Poppins"/>
                <a:cs typeface="Poppins"/>
                <a:sym typeface="Poppins"/>
              </a:rPr>
              <a:t>Modelo de Negocio </a:t>
            </a:r>
            <a:endParaRPr sz="1000" b="1" i="0" u="none" strike="noStrike" cap="none">
              <a:solidFill>
                <a:srgbClr val="1346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0" name="Google Shape;440;p52"/>
          <p:cNvSpPr/>
          <p:nvPr/>
        </p:nvSpPr>
        <p:spPr>
          <a:xfrm>
            <a:off x="7910988" y="2356015"/>
            <a:ext cx="6972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Vendedores</a:t>
            </a:r>
            <a:endParaRPr sz="7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1" name="Google Shape;441;p52"/>
          <p:cNvSpPr/>
          <p:nvPr/>
        </p:nvSpPr>
        <p:spPr>
          <a:xfrm>
            <a:off x="6475738" y="2343050"/>
            <a:ext cx="1024800" cy="1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7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Clientes atendidos</a:t>
            </a:r>
            <a:endParaRPr sz="7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2" name="Google Shape;442;p52"/>
          <p:cNvSpPr/>
          <p:nvPr/>
        </p:nvSpPr>
        <p:spPr>
          <a:xfrm>
            <a:off x="3477736" y="4596154"/>
            <a:ext cx="831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UNIDADES</a:t>
            </a:r>
            <a:endParaRPr sz="110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 NEGOCIO</a:t>
            </a:r>
            <a:endParaRPr sz="80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43" name="Google Shape;443;p52"/>
          <p:cNvSpPr/>
          <p:nvPr/>
        </p:nvSpPr>
        <p:spPr>
          <a:xfrm>
            <a:off x="1033852" y="4086535"/>
            <a:ext cx="652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Países</a:t>
            </a:r>
            <a:endParaRPr sz="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4" name="Google Shape;444;p52"/>
          <p:cNvSpPr/>
          <p:nvPr/>
        </p:nvSpPr>
        <p:spPr>
          <a:xfrm>
            <a:off x="1775195" y="4091939"/>
            <a:ext cx="88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Plantas de producción</a:t>
            </a:r>
            <a:endParaRPr sz="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5" name="Google Shape;445;p52"/>
          <p:cNvSpPr/>
          <p:nvPr/>
        </p:nvSpPr>
        <p:spPr>
          <a:xfrm>
            <a:off x="138201" y="4078275"/>
            <a:ext cx="8319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Continentes</a:t>
            </a:r>
            <a:endParaRPr sz="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6" name="Google Shape;446;p52"/>
          <p:cNvSpPr/>
          <p:nvPr/>
        </p:nvSpPr>
        <p:spPr>
          <a:xfrm>
            <a:off x="1144252" y="3816584"/>
            <a:ext cx="609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1</a:t>
            </a:r>
            <a:r>
              <a:rPr lang="es-CO" sz="18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8</a:t>
            </a:r>
            <a:endParaRPr sz="18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47" name="Google Shape;447;p52"/>
          <p:cNvSpPr/>
          <p:nvPr/>
        </p:nvSpPr>
        <p:spPr>
          <a:xfrm>
            <a:off x="1989036" y="3816584"/>
            <a:ext cx="643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47</a:t>
            </a:r>
            <a:endParaRPr sz="18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48" name="Google Shape;448;p52"/>
          <p:cNvSpPr/>
          <p:nvPr/>
        </p:nvSpPr>
        <p:spPr>
          <a:xfrm>
            <a:off x="3170125" y="3830111"/>
            <a:ext cx="628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8</a:t>
            </a:r>
            <a:r>
              <a:rPr lang="es-CO" sz="18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</a:t>
            </a:r>
            <a:endParaRPr sz="18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49" name="Google Shape;449;p52"/>
          <p:cNvSpPr/>
          <p:nvPr/>
        </p:nvSpPr>
        <p:spPr>
          <a:xfrm>
            <a:off x="224930" y="3816584"/>
            <a:ext cx="607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5</a:t>
            </a:r>
            <a:endParaRPr sz="18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cxnSp>
        <p:nvCxnSpPr>
          <p:cNvPr id="450" name="Google Shape;450;p52"/>
          <p:cNvCxnSpPr/>
          <p:nvPr/>
        </p:nvCxnSpPr>
        <p:spPr>
          <a:xfrm rot="10800000">
            <a:off x="992882" y="3935278"/>
            <a:ext cx="0" cy="275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1" name="Google Shape;451;p52"/>
          <p:cNvCxnSpPr/>
          <p:nvPr/>
        </p:nvCxnSpPr>
        <p:spPr>
          <a:xfrm rot="10800000">
            <a:off x="1738775" y="3935278"/>
            <a:ext cx="0" cy="275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2" name="Google Shape;452;p52"/>
          <p:cNvCxnSpPr/>
          <p:nvPr/>
        </p:nvCxnSpPr>
        <p:spPr>
          <a:xfrm rot="10800000">
            <a:off x="2703421" y="3935278"/>
            <a:ext cx="0" cy="275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3" name="Google Shape;453;p52"/>
          <p:cNvSpPr/>
          <p:nvPr/>
        </p:nvSpPr>
        <p:spPr>
          <a:xfrm>
            <a:off x="3220288" y="4547291"/>
            <a:ext cx="293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O" sz="23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  <a:endParaRPr sz="23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4" name="Google Shape;454;p52"/>
          <p:cNvSpPr/>
          <p:nvPr/>
        </p:nvSpPr>
        <p:spPr>
          <a:xfrm>
            <a:off x="2704963" y="4122050"/>
            <a:ext cx="13875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Países donde se venden nuestros productos</a:t>
            </a:r>
            <a:endParaRPr sz="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5" name="Google Shape;455;p52"/>
          <p:cNvSpPr/>
          <p:nvPr/>
        </p:nvSpPr>
        <p:spPr>
          <a:xfrm>
            <a:off x="384513" y="3350938"/>
            <a:ext cx="23349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 desarrollo de mercados</a:t>
            </a:r>
            <a:endParaRPr sz="11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56" name="Google Shape;456;p52"/>
          <p:cNvGrpSpPr/>
          <p:nvPr/>
        </p:nvGrpSpPr>
        <p:grpSpPr>
          <a:xfrm>
            <a:off x="5102891" y="4134861"/>
            <a:ext cx="1832494" cy="576188"/>
            <a:chOff x="5830929" y="3903061"/>
            <a:chExt cx="1832494" cy="576188"/>
          </a:xfrm>
        </p:grpSpPr>
        <p:sp>
          <p:nvSpPr>
            <p:cNvPr id="457" name="Google Shape;457;p52"/>
            <p:cNvSpPr/>
            <p:nvPr/>
          </p:nvSpPr>
          <p:spPr>
            <a:xfrm>
              <a:off x="5830929" y="3947306"/>
              <a:ext cx="546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s-CO" sz="2100" b="0" i="0" u="none" strike="noStrike" cap="none">
                  <a:solidFill>
                    <a:srgbClr val="1A4B2C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#1</a:t>
              </a:r>
              <a:endParaRPr sz="2100" b="0" i="0" u="none" strike="noStrike" cap="none">
                <a:solidFill>
                  <a:srgbClr val="1A4B2C"/>
                </a:solidFill>
                <a:latin typeface="Poppins Black"/>
                <a:ea typeface="Poppins Black"/>
                <a:cs typeface="Poppins Black"/>
                <a:sym typeface="Poppins Black"/>
              </a:endParaRPr>
            </a:p>
          </p:txBody>
        </p:sp>
        <p:pic>
          <p:nvPicPr>
            <p:cNvPr id="458" name="Google Shape;458;p52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3423" y="3903061"/>
              <a:ext cx="1200000" cy="527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9" name="Google Shape;459;p52"/>
            <p:cNvSpPr/>
            <p:nvPr/>
          </p:nvSpPr>
          <p:spPr>
            <a:xfrm>
              <a:off x="5904740" y="4219449"/>
              <a:ext cx="5532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s-CO" sz="800" b="0" i="0" u="none" strike="noStrike" cap="none">
                  <a:solidFill>
                    <a:srgbClr val="5D5E61"/>
                  </a:solidFill>
                  <a:latin typeface="Poppins"/>
                  <a:ea typeface="Poppins"/>
                  <a:cs typeface="Poppins"/>
                  <a:sym typeface="Poppins"/>
                </a:rPr>
                <a:t>202</a:t>
              </a:r>
              <a:r>
                <a:rPr lang="es-CO" sz="800">
                  <a:solidFill>
                    <a:srgbClr val="5D5E61"/>
                  </a:solidFill>
                  <a:latin typeface="Poppins"/>
                  <a:ea typeface="Poppins"/>
                  <a:cs typeface="Poppins"/>
                  <a:sym typeface="Poppins"/>
                </a:rPr>
                <a:t>2</a:t>
              </a:r>
              <a:endParaRPr sz="1300" b="0" i="0" u="none" strike="noStrike" cap="none">
                <a:solidFill>
                  <a:srgbClr val="5D5E6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60" name="Google Shape;460;p52"/>
          <p:cNvSpPr/>
          <p:nvPr/>
        </p:nvSpPr>
        <p:spPr>
          <a:xfrm>
            <a:off x="6078861" y="4600774"/>
            <a:ext cx="5532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300" b="0" i="0" u="none" strike="noStrike" cap="none">
              <a:solidFill>
                <a:srgbClr val="5D5E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52"/>
          <p:cNvSpPr/>
          <p:nvPr/>
        </p:nvSpPr>
        <p:spPr>
          <a:xfrm>
            <a:off x="5767325" y="3530575"/>
            <a:ext cx="2941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rgbClr val="5D5E61"/>
                </a:solidFill>
                <a:latin typeface="Poppins"/>
                <a:ea typeface="Poppins"/>
                <a:cs typeface="Poppins"/>
                <a:sym typeface="Poppins"/>
              </a:rPr>
              <a:t>Somos la Compañía de alimentos más sostenible del mundo según los índices de sostenibilidad</a:t>
            </a:r>
            <a:r>
              <a:rPr lang="es-CO" sz="800" b="1" i="0" u="none" strike="noStrike" cap="none">
                <a:solidFill>
                  <a:srgbClr val="5D5E61"/>
                </a:solidFill>
                <a:latin typeface="Poppins"/>
                <a:ea typeface="Poppins"/>
                <a:cs typeface="Poppins"/>
                <a:sym typeface="Poppins"/>
              </a:rPr>
              <a:t> DJSI 202</a:t>
            </a:r>
            <a:r>
              <a:rPr lang="es-CO" sz="800" b="1">
                <a:solidFill>
                  <a:srgbClr val="5D5E61"/>
                </a:solidFill>
                <a:latin typeface="Poppins"/>
                <a:ea typeface="Poppins"/>
                <a:cs typeface="Poppins"/>
                <a:sym typeface="Poppins"/>
              </a:rPr>
              <a:t>2.</a:t>
            </a:r>
            <a:endParaRPr sz="800" b="1" i="0" u="none" strike="noStrike" cap="none">
              <a:solidFill>
                <a:srgbClr val="5D5E6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62" name="Google Shape;462;p5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812" y="2307675"/>
            <a:ext cx="1367400" cy="5760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52"/>
          <p:cNvGrpSpPr/>
          <p:nvPr/>
        </p:nvGrpSpPr>
        <p:grpSpPr>
          <a:xfrm>
            <a:off x="3978188" y="2761939"/>
            <a:ext cx="1407947" cy="1335133"/>
            <a:chOff x="4130724" y="3178144"/>
            <a:chExt cx="1531709" cy="1452494"/>
          </a:xfrm>
        </p:grpSpPr>
        <p:grpSp>
          <p:nvGrpSpPr>
            <p:cNvPr id="464" name="Google Shape;464;p52"/>
            <p:cNvGrpSpPr/>
            <p:nvPr/>
          </p:nvGrpSpPr>
          <p:grpSpPr>
            <a:xfrm rot="-5400000">
              <a:off x="4144289" y="3164579"/>
              <a:ext cx="1452494" cy="1479624"/>
              <a:chOff x="3374725" y="1751875"/>
              <a:chExt cx="1583100" cy="1358700"/>
            </a:xfrm>
          </p:grpSpPr>
          <p:sp>
            <p:nvSpPr>
              <p:cNvPr id="465" name="Google Shape;465;p52"/>
              <p:cNvSpPr/>
              <p:nvPr/>
            </p:nvSpPr>
            <p:spPr>
              <a:xfrm>
                <a:off x="3504025" y="1751875"/>
                <a:ext cx="1453800" cy="1358700"/>
              </a:xfrm>
              <a:prstGeom prst="round2SameRect">
                <a:avLst>
                  <a:gd name="adj1" fmla="val 16667"/>
                  <a:gd name="adj2" fmla="val 15055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41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52"/>
              <p:cNvSpPr/>
              <p:nvPr/>
            </p:nvSpPr>
            <p:spPr>
              <a:xfrm rot="-5400000">
                <a:off x="3333475" y="2241725"/>
                <a:ext cx="211800" cy="1293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41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52"/>
              <p:cNvSpPr/>
              <p:nvPr/>
            </p:nvSpPr>
            <p:spPr>
              <a:xfrm rot="-5400000">
                <a:off x="3341495" y="2241725"/>
                <a:ext cx="221700" cy="1293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468;p52"/>
            <p:cNvSpPr txBox="1"/>
            <p:nvPr/>
          </p:nvSpPr>
          <p:spPr>
            <a:xfrm>
              <a:off x="4208633" y="3920159"/>
              <a:ext cx="1453800" cy="4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CO" sz="1500" b="0" i="0" u="none" strike="noStrike" cap="none">
                  <a:solidFill>
                    <a:srgbClr val="1A4B2C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+100 AÑOS</a:t>
              </a:r>
              <a:endParaRPr sz="1400" b="0" i="0" u="none" strike="noStrike" cap="none">
                <a:solidFill>
                  <a:srgbClr val="1A4B2C"/>
                </a:solidFill>
                <a:latin typeface="Poppins Black"/>
                <a:ea typeface="Poppins Black"/>
                <a:cs typeface="Poppins Black"/>
                <a:sym typeface="Poppins Black"/>
              </a:endParaRPr>
            </a:p>
          </p:txBody>
        </p:sp>
      </p:grpSp>
      <p:pic>
        <p:nvPicPr>
          <p:cNvPr id="469" name="Google Shape;469;p5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3" b="16912"/>
          <a:stretch/>
        </p:blipFill>
        <p:spPr>
          <a:xfrm>
            <a:off x="3978188" y="2946188"/>
            <a:ext cx="1328101" cy="62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00" y="4537175"/>
            <a:ext cx="333707" cy="33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62" y="4537175"/>
            <a:ext cx="333707" cy="33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811" y="4540771"/>
            <a:ext cx="333713" cy="33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2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9296" y="4546935"/>
            <a:ext cx="333703" cy="33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2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856" y="4546946"/>
            <a:ext cx="333703" cy="33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2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440" y="4546946"/>
            <a:ext cx="333703" cy="33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2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147" y="4550315"/>
            <a:ext cx="333703" cy="33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2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652" y="4544127"/>
            <a:ext cx="333725" cy="3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2"/>
          <p:cNvSpPr/>
          <p:nvPr/>
        </p:nvSpPr>
        <p:spPr>
          <a:xfrm>
            <a:off x="7012633" y="4451253"/>
            <a:ext cx="8166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800" b="0" i="0" u="none" strike="noStrike" cap="none">
                <a:solidFill>
                  <a:srgbClr val="5D5E61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es-CO" sz="800">
                <a:solidFill>
                  <a:srgbClr val="5D5E6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300" b="0" i="0" u="none" strike="noStrike" cap="none">
              <a:solidFill>
                <a:srgbClr val="5D5E6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9" name="Google Shape;479;p52"/>
          <p:cNvSpPr/>
          <p:nvPr/>
        </p:nvSpPr>
        <p:spPr>
          <a:xfrm>
            <a:off x="6778475" y="4261400"/>
            <a:ext cx="1284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>
                <a:solidFill>
                  <a:srgbClr val="1A4B2C"/>
                </a:solidFill>
                <a:latin typeface="Poppins Black"/>
                <a:ea typeface="Poppins Black"/>
                <a:cs typeface="Poppins Black"/>
                <a:sym typeface="Poppins Black"/>
              </a:rPr>
              <a:t>TOP % 5</a:t>
            </a:r>
            <a:endParaRPr b="0" i="0" u="none" strike="noStrike" cap="none">
              <a:solidFill>
                <a:srgbClr val="1A4B2C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80" name="Google Shape;480;p52"/>
          <p:cNvSpPr/>
          <p:nvPr/>
        </p:nvSpPr>
        <p:spPr>
          <a:xfrm>
            <a:off x="4818538" y="910525"/>
            <a:ext cx="405900" cy="40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2"/>
          <p:cNvSpPr/>
          <p:nvPr/>
        </p:nvSpPr>
        <p:spPr>
          <a:xfrm>
            <a:off x="4818538" y="1520125"/>
            <a:ext cx="405900" cy="40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2"/>
          <p:cNvSpPr/>
          <p:nvPr/>
        </p:nvSpPr>
        <p:spPr>
          <a:xfrm>
            <a:off x="4818538" y="2205925"/>
            <a:ext cx="405900" cy="40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3" name="Google Shape;483;p52"/>
          <p:cNvCxnSpPr/>
          <p:nvPr/>
        </p:nvCxnSpPr>
        <p:spPr>
          <a:xfrm>
            <a:off x="2868638" y="1532975"/>
            <a:ext cx="14082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4" name="Google Shape;484;p52"/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13" y="535126"/>
            <a:ext cx="1785600" cy="23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2"/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025" y="167098"/>
            <a:ext cx="572698" cy="57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86" name="Google Shape;486;p52"/>
          <p:cNvPicPr preferRelativeResize="0"/>
          <p:nvPr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200" y="4015749"/>
            <a:ext cx="643800" cy="6455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487" name="Google Shape;487;p52"/>
          <p:cNvCxnSpPr/>
          <p:nvPr/>
        </p:nvCxnSpPr>
        <p:spPr>
          <a:xfrm>
            <a:off x="7087475" y="4464575"/>
            <a:ext cx="666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8" name="Google Shape;488;p52"/>
          <p:cNvSpPr txBox="1"/>
          <p:nvPr/>
        </p:nvSpPr>
        <p:spPr>
          <a:xfrm>
            <a:off x="8538159" y="4797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s-CO" sz="900" b="0" i="0" u="none" strike="noStrike" cap="none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3</a:t>
            </a:fld>
            <a:endParaRPr sz="900" b="0" i="0" u="none" strike="noStrike" cap="none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89" name="Google Shape;489;p52"/>
          <p:cNvSpPr/>
          <p:nvPr/>
        </p:nvSpPr>
        <p:spPr>
          <a:xfrm>
            <a:off x="4840325" y="280025"/>
            <a:ext cx="1942528" cy="312527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006A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490" name="Google Shape;490;p52"/>
          <p:cNvSpPr txBox="1"/>
          <p:nvPr/>
        </p:nvSpPr>
        <p:spPr>
          <a:xfrm>
            <a:off x="4882150" y="247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Nuestras fortalezas</a:t>
            </a:r>
            <a:endParaRPr/>
          </a:p>
        </p:txBody>
      </p:sp>
      <p:sp>
        <p:nvSpPr>
          <p:cNvPr id="491" name="Google Shape;491;p52"/>
          <p:cNvSpPr/>
          <p:nvPr/>
        </p:nvSpPr>
        <p:spPr>
          <a:xfrm>
            <a:off x="5743085" y="3061211"/>
            <a:ext cx="2902719" cy="369267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492" name="Google Shape;492;p52"/>
          <p:cNvSpPr txBox="1"/>
          <p:nvPr/>
        </p:nvSpPr>
        <p:spPr>
          <a:xfrm>
            <a:off x="5897800" y="3058163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Creación de valor sostenible</a:t>
            </a:r>
            <a:endParaRPr sz="12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493" name="Google Shape;493;p52"/>
          <p:cNvPicPr preferRelativeResize="0"/>
          <p:nvPr/>
        </p:nvPicPr>
        <p:blipFill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637" y="1010239"/>
            <a:ext cx="333727" cy="19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2"/>
          <p:cNvPicPr preferRelativeResize="0"/>
          <p:nvPr/>
        </p:nvPicPr>
        <p:blipFill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289" y="1558686"/>
            <a:ext cx="333752" cy="30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2"/>
          <p:cNvPicPr preferRelativeResize="0"/>
          <p:nvPr/>
        </p:nvPicPr>
        <p:blipFill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51" y="2271263"/>
            <a:ext cx="293699" cy="29369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2"/>
          <p:cNvSpPr/>
          <p:nvPr/>
        </p:nvSpPr>
        <p:spPr>
          <a:xfrm>
            <a:off x="247302" y="3073750"/>
            <a:ext cx="2024688" cy="312527"/>
          </a:xfrm>
          <a:custGeom>
            <a:avLst/>
            <a:gdLst/>
            <a:ahLst/>
            <a:cxnLst/>
            <a:rect l="l" t="t" r="r" b="b"/>
            <a:pathLst>
              <a:path w="285771" h="36256" extrusionOk="0">
                <a:moveTo>
                  <a:pt x="18230" y="0"/>
                </a:moveTo>
                <a:lnTo>
                  <a:pt x="18046" y="41"/>
                </a:lnTo>
                <a:lnTo>
                  <a:pt x="17862" y="61"/>
                </a:lnTo>
                <a:lnTo>
                  <a:pt x="16962" y="143"/>
                </a:lnTo>
                <a:lnTo>
                  <a:pt x="15202" y="389"/>
                </a:lnTo>
                <a:lnTo>
                  <a:pt x="13442" y="777"/>
                </a:lnTo>
                <a:lnTo>
                  <a:pt x="11744" y="1309"/>
                </a:lnTo>
                <a:lnTo>
                  <a:pt x="10885" y="1637"/>
                </a:lnTo>
                <a:lnTo>
                  <a:pt x="10067" y="1985"/>
                </a:lnTo>
                <a:lnTo>
                  <a:pt x="8512" y="2762"/>
                </a:lnTo>
                <a:lnTo>
                  <a:pt x="7018" y="3703"/>
                </a:lnTo>
                <a:lnTo>
                  <a:pt x="5627" y="4788"/>
                </a:lnTo>
                <a:lnTo>
                  <a:pt x="4992" y="5381"/>
                </a:lnTo>
                <a:lnTo>
                  <a:pt x="4379" y="5995"/>
                </a:lnTo>
                <a:lnTo>
                  <a:pt x="3294" y="7304"/>
                </a:lnTo>
                <a:lnTo>
                  <a:pt x="2353" y="8696"/>
                </a:lnTo>
                <a:lnTo>
                  <a:pt x="1575" y="10210"/>
                </a:lnTo>
                <a:lnTo>
                  <a:pt x="1248" y="11008"/>
                </a:lnTo>
                <a:lnTo>
                  <a:pt x="1023" y="11621"/>
                </a:lnTo>
                <a:lnTo>
                  <a:pt x="655" y="12829"/>
                </a:lnTo>
                <a:lnTo>
                  <a:pt x="266" y="14711"/>
                </a:lnTo>
                <a:lnTo>
                  <a:pt x="143" y="15979"/>
                </a:lnTo>
                <a:lnTo>
                  <a:pt x="123" y="16511"/>
                </a:lnTo>
                <a:lnTo>
                  <a:pt x="0" y="17023"/>
                </a:lnTo>
                <a:lnTo>
                  <a:pt x="0" y="17944"/>
                </a:lnTo>
                <a:lnTo>
                  <a:pt x="123" y="18496"/>
                </a:lnTo>
                <a:lnTo>
                  <a:pt x="164" y="19069"/>
                </a:lnTo>
                <a:lnTo>
                  <a:pt x="286" y="20297"/>
                </a:lnTo>
                <a:lnTo>
                  <a:pt x="777" y="22670"/>
                </a:lnTo>
                <a:lnTo>
                  <a:pt x="1575" y="24921"/>
                </a:lnTo>
                <a:lnTo>
                  <a:pt x="2680" y="27069"/>
                </a:lnTo>
                <a:lnTo>
                  <a:pt x="3376" y="28112"/>
                </a:lnTo>
                <a:lnTo>
                  <a:pt x="3785" y="28665"/>
                </a:lnTo>
                <a:lnTo>
                  <a:pt x="4624" y="29688"/>
                </a:lnTo>
                <a:lnTo>
                  <a:pt x="5545" y="30649"/>
                </a:lnTo>
                <a:lnTo>
                  <a:pt x="6527" y="31550"/>
                </a:lnTo>
                <a:lnTo>
                  <a:pt x="8102" y="32736"/>
                </a:lnTo>
                <a:lnTo>
                  <a:pt x="10394" y="34066"/>
                </a:lnTo>
                <a:lnTo>
                  <a:pt x="11642" y="34619"/>
                </a:lnTo>
                <a:lnTo>
                  <a:pt x="12931" y="35110"/>
                </a:lnTo>
                <a:lnTo>
                  <a:pt x="15550" y="35805"/>
                </a:lnTo>
                <a:lnTo>
                  <a:pt x="16921" y="36010"/>
                </a:lnTo>
                <a:lnTo>
                  <a:pt x="17555" y="36092"/>
                </a:lnTo>
                <a:lnTo>
                  <a:pt x="18189" y="36174"/>
                </a:lnTo>
                <a:lnTo>
                  <a:pt x="18394" y="36215"/>
                </a:lnTo>
                <a:lnTo>
                  <a:pt x="18599" y="36255"/>
                </a:lnTo>
                <a:lnTo>
                  <a:pt x="285770" y="36255"/>
                </a:lnTo>
                <a:lnTo>
                  <a:pt x="285382" y="36092"/>
                </a:lnTo>
                <a:lnTo>
                  <a:pt x="284973" y="36051"/>
                </a:lnTo>
                <a:lnTo>
                  <a:pt x="284420" y="36010"/>
                </a:lnTo>
                <a:lnTo>
                  <a:pt x="283336" y="35805"/>
                </a:lnTo>
                <a:lnTo>
                  <a:pt x="282272" y="35498"/>
                </a:lnTo>
                <a:lnTo>
                  <a:pt x="281249" y="35089"/>
                </a:lnTo>
                <a:lnTo>
                  <a:pt x="280758" y="34844"/>
                </a:lnTo>
                <a:lnTo>
                  <a:pt x="280287" y="34598"/>
                </a:lnTo>
                <a:lnTo>
                  <a:pt x="279407" y="34005"/>
                </a:lnTo>
                <a:lnTo>
                  <a:pt x="278630" y="33309"/>
                </a:lnTo>
                <a:lnTo>
                  <a:pt x="277934" y="32511"/>
                </a:lnTo>
                <a:lnTo>
                  <a:pt x="277627" y="32061"/>
                </a:lnTo>
                <a:lnTo>
                  <a:pt x="277320" y="31611"/>
                </a:lnTo>
                <a:lnTo>
                  <a:pt x="276850" y="30629"/>
                </a:lnTo>
                <a:lnTo>
                  <a:pt x="276522" y="29626"/>
                </a:lnTo>
                <a:lnTo>
                  <a:pt x="276338" y="28562"/>
                </a:lnTo>
                <a:lnTo>
                  <a:pt x="276277" y="28010"/>
                </a:lnTo>
                <a:lnTo>
                  <a:pt x="276256" y="27478"/>
                </a:lnTo>
                <a:lnTo>
                  <a:pt x="276297" y="26414"/>
                </a:lnTo>
                <a:lnTo>
                  <a:pt x="276441" y="25350"/>
                </a:lnTo>
                <a:lnTo>
                  <a:pt x="276707" y="24327"/>
                </a:lnTo>
                <a:lnTo>
                  <a:pt x="276870" y="23816"/>
                </a:lnTo>
                <a:lnTo>
                  <a:pt x="277116" y="23038"/>
                </a:lnTo>
                <a:lnTo>
                  <a:pt x="277259" y="22240"/>
                </a:lnTo>
                <a:lnTo>
                  <a:pt x="277586" y="20624"/>
                </a:lnTo>
                <a:lnTo>
                  <a:pt x="277832" y="18987"/>
                </a:lnTo>
                <a:lnTo>
                  <a:pt x="277914" y="18271"/>
                </a:lnTo>
                <a:lnTo>
                  <a:pt x="277955" y="16818"/>
                </a:lnTo>
                <a:lnTo>
                  <a:pt x="277893" y="16102"/>
                </a:lnTo>
                <a:lnTo>
                  <a:pt x="277832" y="15407"/>
                </a:lnTo>
                <a:lnTo>
                  <a:pt x="277648" y="14015"/>
                </a:lnTo>
                <a:lnTo>
                  <a:pt x="277504" y="13320"/>
                </a:lnTo>
                <a:lnTo>
                  <a:pt x="277259" y="12337"/>
                </a:lnTo>
                <a:lnTo>
                  <a:pt x="276584" y="10455"/>
                </a:lnTo>
                <a:lnTo>
                  <a:pt x="275683" y="8696"/>
                </a:lnTo>
                <a:lnTo>
                  <a:pt x="274558" y="7059"/>
                </a:lnTo>
                <a:lnTo>
                  <a:pt x="273903" y="6281"/>
                </a:lnTo>
                <a:lnTo>
                  <a:pt x="273228" y="5565"/>
                </a:lnTo>
                <a:lnTo>
                  <a:pt x="271796" y="4276"/>
                </a:lnTo>
                <a:lnTo>
                  <a:pt x="270221" y="3192"/>
                </a:lnTo>
                <a:lnTo>
                  <a:pt x="268522" y="2251"/>
                </a:lnTo>
                <a:lnTo>
                  <a:pt x="267643" y="1841"/>
                </a:lnTo>
                <a:lnTo>
                  <a:pt x="266947" y="1555"/>
                </a:lnTo>
                <a:lnTo>
                  <a:pt x="265515" y="1043"/>
                </a:lnTo>
                <a:lnTo>
                  <a:pt x="264042" y="655"/>
                </a:lnTo>
                <a:lnTo>
                  <a:pt x="262568" y="348"/>
                </a:lnTo>
                <a:lnTo>
                  <a:pt x="261811" y="246"/>
                </a:lnTo>
                <a:lnTo>
                  <a:pt x="260972" y="123"/>
                </a:lnTo>
                <a:lnTo>
                  <a:pt x="260113" y="61"/>
                </a:lnTo>
                <a:lnTo>
                  <a:pt x="259970" y="41"/>
                </a:lnTo>
                <a:lnTo>
                  <a:pt x="259806" y="0"/>
                </a:lnTo>
                <a:close/>
              </a:path>
            </a:pathLst>
          </a:custGeom>
          <a:solidFill>
            <a:srgbClr val="0062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497" name="Google Shape;497;p52"/>
          <p:cNvSpPr txBox="1"/>
          <p:nvPr/>
        </p:nvSpPr>
        <p:spPr>
          <a:xfrm>
            <a:off x="545050" y="3045375"/>
            <a:ext cx="156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Diversificación</a:t>
            </a:r>
            <a:endParaRPr/>
          </a:p>
        </p:txBody>
      </p:sp>
      <p:cxnSp>
        <p:nvCxnSpPr>
          <p:cNvPr id="498" name="Google Shape;498;p52"/>
          <p:cNvCxnSpPr/>
          <p:nvPr/>
        </p:nvCxnSpPr>
        <p:spPr>
          <a:xfrm>
            <a:off x="268750" y="2552875"/>
            <a:ext cx="15096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9" name="Google Shape;499;p52"/>
          <p:cNvSpPr/>
          <p:nvPr/>
        </p:nvSpPr>
        <p:spPr>
          <a:xfrm>
            <a:off x="6498749" y="875725"/>
            <a:ext cx="8319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3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48,7K</a:t>
            </a:r>
            <a:endParaRPr sz="1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00" name="Google Shape;500;p52"/>
          <p:cNvSpPr/>
          <p:nvPr/>
        </p:nvSpPr>
        <p:spPr>
          <a:xfrm>
            <a:off x="6322650" y="1155078"/>
            <a:ext cx="1184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Colaboradores</a:t>
            </a:r>
            <a:endParaRPr sz="7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1" name="Google Shape;501;p52"/>
          <p:cNvSpPr/>
          <p:nvPr/>
        </p:nvSpPr>
        <p:spPr>
          <a:xfrm>
            <a:off x="7717949" y="875725"/>
            <a:ext cx="8319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3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12,7K</a:t>
            </a:r>
            <a:endParaRPr sz="1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02" name="Google Shape;502;p52"/>
          <p:cNvSpPr/>
          <p:nvPr/>
        </p:nvSpPr>
        <p:spPr>
          <a:xfrm>
            <a:off x="7541850" y="1155078"/>
            <a:ext cx="1184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fuera de Colombia</a:t>
            </a:r>
            <a:endParaRPr sz="7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3" name="Google Shape;503;p52"/>
          <p:cNvSpPr txBox="1"/>
          <p:nvPr/>
        </p:nvSpPr>
        <p:spPr>
          <a:xfrm>
            <a:off x="51975" y="123496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~ 4 </a:t>
            </a:r>
            <a:r>
              <a:rPr lang="es-CO" sz="1300">
                <a:solidFill>
                  <a:srgbClr val="3F3F3F"/>
                </a:solidFill>
                <a:latin typeface="Poppins Black"/>
                <a:ea typeface="Poppins Black"/>
                <a:cs typeface="Poppins Black"/>
                <a:sym typeface="Poppins Black"/>
              </a:rPr>
              <a:t>USD billones</a:t>
            </a:r>
            <a:endParaRPr sz="1300">
              <a:solidFill>
                <a:srgbClr val="3F3F3F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3"/>
          <p:cNvSpPr txBox="1"/>
          <p:nvPr/>
        </p:nvSpPr>
        <p:spPr>
          <a:xfrm>
            <a:off x="657294" y="3395763"/>
            <a:ext cx="43533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37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Sostenibilidad</a:t>
            </a:r>
            <a:endParaRPr sz="210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09" name="Google Shape;50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4"/>
          <p:cNvSpPr txBox="1"/>
          <p:nvPr/>
        </p:nvSpPr>
        <p:spPr>
          <a:xfrm>
            <a:off x="591475" y="622775"/>
            <a:ext cx="38703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200" dirty="0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Sostenibilidad</a:t>
            </a:r>
            <a:endParaRPr sz="2200" dirty="0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15" name="Google Shape;515;p54"/>
          <p:cNvSpPr txBox="1"/>
          <p:nvPr/>
        </p:nvSpPr>
        <p:spPr>
          <a:xfrm>
            <a:off x="4874875" y="1758350"/>
            <a:ext cx="3314400" cy="20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Lo entendemos como </a:t>
            </a:r>
            <a:r>
              <a:rPr lang="es-CO" sz="13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una capacidad corporativa de prosperar </a:t>
            </a:r>
            <a:r>
              <a:rPr lang="es-CO" sz="130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que se apoya en la </a:t>
            </a:r>
            <a:r>
              <a:rPr lang="es-CO" sz="13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identificación y gestión integral de los riesgos y las  oportunidades </a:t>
            </a:r>
            <a:r>
              <a:rPr lang="es-CO" sz="130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 las dimensiones económica, social y ambiental y que está directamente relacionado con las </a:t>
            </a:r>
            <a:r>
              <a:rPr lang="es-CO" sz="13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posibilidades de generación de valor en el futuro</a:t>
            </a:r>
            <a:r>
              <a:rPr lang="es-CO" sz="130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3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0" u="none" strike="noStrike" cap="non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6" name="Google Shape;516;p54"/>
          <p:cNvSpPr txBox="1"/>
          <p:nvPr/>
        </p:nvSpPr>
        <p:spPr>
          <a:xfrm>
            <a:off x="1516575" y="1950800"/>
            <a:ext cx="2836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1300">
                <a:solidFill>
                  <a:srgbClr val="2C6789"/>
                </a:solidFill>
                <a:latin typeface="Poppins Black"/>
                <a:ea typeface="Poppins Black"/>
                <a:cs typeface="Poppins Black"/>
                <a:sym typeface="Poppins Black"/>
              </a:rPr>
              <a:t>Cooperando con las personas, </a:t>
            </a:r>
            <a:endParaRPr sz="1300">
              <a:solidFill>
                <a:srgbClr val="2C6789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1300">
                <a:solidFill>
                  <a:srgbClr val="2C6789"/>
                </a:solidFill>
                <a:latin typeface="Poppins Black"/>
                <a:ea typeface="Poppins Black"/>
                <a:cs typeface="Poppins Black"/>
                <a:sym typeface="Poppins Black"/>
              </a:rPr>
              <a:t>los aliados y la sociedad</a:t>
            </a:r>
            <a:endParaRPr sz="1300" i="0" u="none" strike="noStrike" cap="none">
              <a:solidFill>
                <a:srgbClr val="2C6789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17" name="Google Shape;517;p54"/>
          <p:cNvSpPr txBox="1"/>
          <p:nvPr/>
        </p:nvSpPr>
        <p:spPr>
          <a:xfrm>
            <a:off x="1592775" y="2792963"/>
            <a:ext cx="2734200" cy="1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1300">
                <a:solidFill>
                  <a:srgbClr val="229977"/>
                </a:solidFill>
                <a:latin typeface="Poppins Black"/>
                <a:ea typeface="Poppins Black"/>
                <a:cs typeface="Poppins Black"/>
                <a:sym typeface="Poppins Black"/>
              </a:rPr>
              <a:t>Preservando el planeta</a:t>
            </a:r>
            <a:endParaRPr sz="1300" i="0" u="none" strike="noStrike" cap="none">
              <a:solidFill>
                <a:srgbClr val="229977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18" name="Google Shape;518;p54"/>
          <p:cNvSpPr txBox="1"/>
          <p:nvPr/>
        </p:nvSpPr>
        <p:spPr>
          <a:xfrm>
            <a:off x="1619225" y="3399750"/>
            <a:ext cx="2734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1300">
                <a:solidFill>
                  <a:srgbClr val="EBA720"/>
                </a:solidFill>
                <a:latin typeface="Poppins Black"/>
                <a:ea typeface="Poppins Black"/>
                <a:cs typeface="Poppins Black"/>
                <a:sym typeface="Poppins Black"/>
              </a:rPr>
              <a:t>Inspirando el desarrollo, </a:t>
            </a:r>
            <a:endParaRPr sz="1300">
              <a:solidFill>
                <a:srgbClr val="EBA720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1300">
                <a:solidFill>
                  <a:srgbClr val="EBA720"/>
                </a:solidFill>
                <a:latin typeface="Poppins Black"/>
                <a:ea typeface="Poppins Black"/>
                <a:cs typeface="Poppins Black"/>
                <a:sym typeface="Poppins Black"/>
              </a:rPr>
              <a:t>el crecimiento y la innovación</a:t>
            </a:r>
            <a:endParaRPr sz="1300" i="0" u="none" strike="noStrike" cap="none">
              <a:solidFill>
                <a:srgbClr val="EBA720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19" name="Google Shape;519;p54"/>
          <p:cNvSpPr/>
          <p:nvPr/>
        </p:nvSpPr>
        <p:spPr>
          <a:xfrm flipH="1">
            <a:off x="795550" y="1820337"/>
            <a:ext cx="1789101" cy="581041"/>
          </a:xfrm>
          <a:custGeom>
            <a:avLst/>
            <a:gdLst/>
            <a:ahLst/>
            <a:cxnLst/>
            <a:rect l="l" t="t" r="r" b="b"/>
            <a:pathLst>
              <a:path w="285343" h="92670" fill="none" extrusionOk="0">
                <a:moveTo>
                  <a:pt x="0" y="1"/>
                </a:moveTo>
                <a:lnTo>
                  <a:pt x="238906" y="1"/>
                </a:lnTo>
                <a:lnTo>
                  <a:pt x="243590" y="204"/>
                </a:lnTo>
                <a:lnTo>
                  <a:pt x="252755" y="2037"/>
                </a:lnTo>
                <a:lnTo>
                  <a:pt x="260902" y="5500"/>
                </a:lnTo>
                <a:lnTo>
                  <a:pt x="268438" y="10591"/>
                </a:lnTo>
                <a:lnTo>
                  <a:pt x="274752" y="16905"/>
                </a:lnTo>
                <a:lnTo>
                  <a:pt x="279640" y="24237"/>
                </a:lnTo>
                <a:lnTo>
                  <a:pt x="283306" y="32588"/>
                </a:lnTo>
                <a:lnTo>
                  <a:pt x="285139" y="41549"/>
                </a:lnTo>
                <a:lnTo>
                  <a:pt x="285343" y="46437"/>
                </a:lnTo>
                <a:lnTo>
                  <a:pt x="285139" y="51122"/>
                </a:lnTo>
                <a:lnTo>
                  <a:pt x="283306" y="60083"/>
                </a:lnTo>
                <a:lnTo>
                  <a:pt x="279640" y="68433"/>
                </a:lnTo>
                <a:lnTo>
                  <a:pt x="274752" y="75969"/>
                </a:lnTo>
                <a:lnTo>
                  <a:pt x="268438" y="82283"/>
                </a:lnTo>
                <a:lnTo>
                  <a:pt x="260902" y="87171"/>
                </a:lnTo>
                <a:lnTo>
                  <a:pt x="252755" y="90633"/>
                </a:lnTo>
                <a:lnTo>
                  <a:pt x="243590" y="92670"/>
                </a:lnTo>
                <a:lnTo>
                  <a:pt x="238906" y="92670"/>
                </a:lnTo>
                <a:lnTo>
                  <a:pt x="234018" y="92670"/>
                </a:lnTo>
                <a:lnTo>
                  <a:pt x="225056" y="90633"/>
                </a:lnTo>
                <a:lnTo>
                  <a:pt x="216706" y="87171"/>
                </a:lnTo>
                <a:lnTo>
                  <a:pt x="209170" y="82283"/>
                </a:lnTo>
                <a:lnTo>
                  <a:pt x="203060" y="75969"/>
                </a:lnTo>
                <a:lnTo>
                  <a:pt x="197968" y="68433"/>
                </a:lnTo>
                <a:lnTo>
                  <a:pt x="194506" y="60083"/>
                </a:lnTo>
                <a:lnTo>
                  <a:pt x="192672" y="51122"/>
                </a:lnTo>
                <a:lnTo>
                  <a:pt x="192469" y="46437"/>
                </a:lnTo>
                <a:lnTo>
                  <a:pt x="192469" y="42364"/>
                </a:lnTo>
                <a:lnTo>
                  <a:pt x="193284" y="35439"/>
                </a:lnTo>
                <a:lnTo>
                  <a:pt x="195320" y="28922"/>
                </a:lnTo>
                <a:lnTo>
                  <a:pt x="198375" y="23015"/>
                </a:lnTo>
                <a:lnTo>
                  <a:pt x="200616" y="19960"/>
                </a:lnTo>
              </a:path>
            </a:pathLst>
          </a:custGeom>
          <a:noFill/>
          <a:ln w="9525" cap="flat" cmpd="sng">
            <a:solidFill>
              <a:srgbClr val="2E6C89"/>
            </a:solidFill>
            <a:prstDash val="solid"/>
            <a:miter lim="203670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54"/>
          <p:cNvGrpSpPr/>
          <p:nvPr/>
        </p:nvGrpSpPr>
        <p:grpSpPr>
          <a:xfrm>
            <a:off x="848333" y="1876576"/>
            <a:ext cx="468439" cy="468439"/>
            <a:chOff x="363237" y="327725"/>
            <a:chExt cx="650700" cy="650700"/>
          </a:xfrm>
        </p:grpSpPr>
        <p:sp>
          <p:nvSpPr>
            <p:cNvPr id="521" name="Google Shape;521;p54"/>
            <p:cNvSpPr/>
            <p:nvPr/>
          </p:nvSpPr>
          <p:spPr>
            <a:xfrm>
              <a:off x="363237" y="327725"/>
              <a:ext cx="650700" cy="6507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2E6C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2" name="Google Shape;522;p5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295" y="327782"/>
              <a:ext cx="650517" cy="65051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23" name="Google Shape;523;p54"/>
          <p:cNvCxnSpPr/>
          <p:nvPr/>
        </p:nvCxnSpPr>
        <p:spPr>
          <a:xfrm>
            <a:off x="2584650" y="1820325"/>
            <a:ext cx="1601700" cy="0"/>
          </a:xfrm>
          <a:prstGeom prst="straightConnector1">
            <a:avLst/>
          </a:prstGeom>
          <a:noFill/>
          <a:ln w="9525" cap="flat" cmpd="sng">
            <a:solidFill>
              <a:srgbClr val="2E6C8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4" name="Google Shape;524;p54"/>
          <p:cNvSpPr/>
          <p:nvPr/>
        </p:nvSpPr>
        <p:spPr>
          <a:xfrm flipH="1">
            <a:off x="831225" y="2532600"/>
            <a:ext cx="1789101" cy="581041"/>
          </a:xfrm>
          <a:custGeom>
            <a:avLst/>
            <a:gdLst/>
            <a:ahLst/>
            <a:cxnLst/>
            <a:rect l="l" t="t" r="r" b="b"/>
            <a:pathLst>
              <a:path w="285343" h="92670" fill="none" extrusionOk="0">
                <a:moveTo>
                  <a:pt x="0" y="1"/>
                </a:moveTo>
                <a:lnTo>
                  <a:pt x="238906" y="1"/>
                </a:lnTo>
                <a:lnTo>
                  <a:pt x="243590" y="204"/>
                </a:lnTo>
                <a:lnTo>
                  <a:pt x="252755" y="2037"/>
                </a:lnTo>
                <a:lnTo>
                  <a:pt x="260902" y="5500"/>
                </a:lnTo>
                <a:lnTo>
                  <a:pt x="268438" y="10591"/>
                </a:lnTo>
                <a:lnTo>
                  <a:pt x="274752" y="16905"/>
                </a:lnTo>
                <a:lnTo>
                  <a:pt x="279640" y="24237"/>
                </a:lnTo>
                <a:lnTo>
                  <a:pt x="283306" y="32588"/>
                </a:lnTo>
                <a:lnTo>
                  <a:pt x="285139" y="41549"/>
                </a:lnTo>
                <a:lnTo>
                  <a:pt x="285343" y="46437"/>
                </a:lnTo>
                <a:lnTo>
                  <a:pt x="285139" y="51122"/>
                </a:lnTo>
                <a:lnTo>
                  <a:pt x="283306" y="60083"/>
                </a:lnTo>
                <a:lnTo>
                  <a:pt x="279640" y="68433"/>
                </a:lnTo>
                <a:lnTo>
                  <a:pt x="274752" y="75969"/>
                </a:lnTo>
                <a:lnTo>
                  <a:pt x="268438" y="82283"/>
                </a:lnTo>
                <a:lnTo>
                  <a:pt x="260902" y="87171"/>
                </a:lnTo>
                <a:lnTo>
                  <a:pt x="252755" y="90633"/>
                </a:lnTo>
                <a:lnTo>
                  <a:pt x="243590" y="92670"/>
                </a:lnTo>
                <a:lnTo>
                  <a:pt x="238906" y="92670"/>
                </a:lnTo>
                <a:lnTo>
                  <a:pt x="234018" y="92670"/>
                </a:lnTo>
                <a:lnTo>
                  <a:pt x="225056" y="90633"/>
                </a:lnTo>
                <a:lnTo>
                  <a:pt x="216706" y="87171"/>
                </a:lnTo>
                <a:lnTo>
                  <a:pt x="209170" y="82283"/>
                </a:lnTo>
                <a:lnTo>
                  <a:pt x="203060" y="75969"/>
                </a:lnTo>
                <a:lnTo>
                  <a:pt x="197968" y="68433"/>
                </a:lnTo>
                <a:lnTo>
                  <a:pt x="194506" y="60083"/>
                </a:lnTo>
                <a:lnTo>
                  <a:pt x="192672" y="51122"/>
                </a:lnTo>
                <a:lnTo>
                  <a:pt x="192469" y="46437"/>
                </a:lnTo>
                <a:lnTo>
                  <a:pt x="192469" y="42364"/>
                </a:lnTo>
                <a:lnTo>
                  <a:pt x="193284" y="35439"/>
                </a:lnTo>
                <a:lnTo>
                  <a:pt x="195320" y="28922"/>
                </a:lnTo>
                <a:lnTo>
                  <a:pt x="198375" y="23015"/>
                </a:lnTo>
                <a:lnTo>
                  <a:pt x="200616" y="19960"/>
                </a:lnTo>
              </a:path>
            </a:pathLst>
          </a:custGeom>
          <a:noFill/>
          <a:ln w="9525" cap="flat" cmpd="sng">
            <a:solidFill>
              <a:srgbClr val="229977"/>
            </a:solidFill>
            <a:prstDash val="solid"/>
            <a:miter lim="203670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5" name="Google Shape;525;p54"/>
          <p:cNvCxnSpPr/>
          <p:nvPr/>
        </p:nvCxnSpPr>
        <p:spPr>
          <a:xfrm>
            <a:off x="2620325" y="2532588"/>
            <a:ext cx="1601700" cy="0"/>
          </a:xfrm>
          <a:prstGeom prst="straightConnector1">
            <a:avLst/>
          </a:prstGeom>
          <a:noFill/>
          <a:ln w="9525" cap="flat" cmpd="sng">
            <a:solidFill>
              <a:srgbClr val="229977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6" name="Google Shape;526;p54"/>
          <p:cNvGrpSpPr/>
          <p:nvPr/>
        </p:nvGrpSpPr>
        <p:grpSpPr>
          <a:xfrm>
            <a:off x="886432" y="2579939"/>
            <a:ext cx="486364" cy="486364"/>
            <a:chOff x="1650875" y="1712367"/>
            <a:chExt cx="675600" cy="675600"/>
          </a:xfrm>
        </p:grpSpPr>
        <p:sp>
          <p:nvSpPr>
            <p:cNvPr id="527" name="Google Shape;527;p54"/>
            <p:cNvSpPr/>
            <p:nvPr/>
          </p:nvSpPr>
          <p:spPr>
            <a:xfrm>
              <a:off x="1650875" y="1712367"/>
              <a:ext cx="675600" cy="6756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439C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8" name="Google Shape;528;p54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5009" y="1806197"/>
              <a:ext cx="487225" cy="4879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" name="Google Shape;529;p54"/>
          <p:cNvSpPr/>
          <p:nvPr/>
        </p:nvSpPr>
        <p:spPr>
          <a:xfrm flipH="1">
            <a:off x="886425" y="3242812"/>
            <a:ext cx="1789101" cy="581041"/>
          </a:xfrm>
          <a:custGeom>
            <a:avLst/>
            <a:gdLst/>
            <a:ahLst/>
            <a:cxnLst/>
            <a:rect l="l" t="t" r="r" b="b"/>
            <a:pathLst>
              <a:path w="285343" h="92670" fill="none" extrusionOk="0">
                <a:moveTo>
                  <a:pt x="0" y="1"/>
                </a:moveTo>
                <a:lnTo>
                  <a:pt x="238906" y="1"/>
                </a:lnTo>
                <a:lnTo>
                  <a:pt x="243590" y="204"/>
                </a:lnTo>
                <a:lnTo>
                  <a:pt x="252755" y="2037"/>
                </a:lnTo>
                <a:lnTo>
                  <a:pt x="260902" y="5500"/>
                </a:lnTo>
                <a:lnTo>
                  <a:pt x="268438" y="10591"/>
                </a:lnTo>
                <a:lnTo>
                  <a:pt x="274752" y="16905"/>
                </a:lnTo>
                <a:lnTo>
                  <a:pt x="279640" y="24237"/>
                </a:lnTo>
                <a:lnTo>
                  <a:pt x="283306" y="32588"/>
                </a:lnTo>
                <a:lnTo>
                  <a:pt x="285139" y="41549"/>
                </a:lnTo>
                <a:lnTo>
                  <a:pt x="285343" y="46437"/>
                </a:lnTo>
                <a:lnTo>
                  <a:pt x="285139" y="51122"/>
                </a:lnTo>
                <a:lnTo>
                  <a:pt x="283306" y="60083"/>
                </a:lnTo>
                <a:lnTo>
                  <a:pt x="279640" y="68433"/>
                </a:lnTo>
                <a:lnTo>
                  <a:pt x="274752" y="75969"/>
                </a:lnTo>
                <a:lnTo>
                  <a:pt x="268438" y="82283"/>
                </a:lnTo>
                <a:lnTo>
                  <a:pt x="260902" y="87171"/>
                </a:lnTo>
                <a:lnTo>
                  <a:pt x="252755" y="90633"/>
                </a:lnTo>
                <a:lnTo>
                  <a:pt x="243590" y="92670"/>
                </a:lnTo>
                <a:lnTo>
                  <a:pt x="238906" y="92670"/>
                </a:lnTo>
                <a:lnTo>
                  <a:pt x="234018" y="92670"/>
                </a:lnTo>
                <a:lnTo>
                  <a:pt x="225056" y="90633"/>
                </a:lnTo>
                <a:lnTo>
                  <a:pt x="216706" y="87171"/>
                </a:lnTo>
                <a:lnTo>
                  <a:pt x="209170" y="82283"/>
                </a:lnTo>
                <a:lnTo>
                  <a:pt x="203060" y="75969"/>
                </a:lnTo>
                <a:lnTo>
                  <a:pt x="197968" y="68433"/>
                </a:lnTo>
                <a:lnTo>
                  <a:pt x="194506" y="60083"/>
                </a:lnTo>
                <a:lnTo>
                  <a:pt x="192672" y="51122"/>
                </a:lnTo>
                <a:lnTo>
                  <a:pt x="192469" y="46437"/>
                </a:lnTo>
                <a:lnTo>
                  <a:pt x="192469" y="42364"/>
                </a:lnTo>
                <a:lnTo>
                  <a:pt x="193284" y="35439"/>
                </a:lnTo>
                <a:lnTo>
                  <a:pt x="195320" y="28922"/>
                </a:lnTo>
                <a:lnTo>
                  <a:pt x="198375" y="23015"/>
                </a:lnTo>
                <a:lnTo>
                  <a:pt x="200616" y="19960"/>
                </a:lnTo>
              </a:path>
            </a:pathLst>
          </a:custGeom>
          <a:noFill/>
          <a:ln w="9525" cap="flat" cmpd="sng">
            <a:solidFill>
              <a:srgbClr val="EBA720"/>
            </a:solidFill>
            <a:prstDash val="solid"/>
            <a:miter lim="203670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0" name="Google Shape;530;p54"/>
          <p:cNvCxnSpPr/>
          <p:nvPr/>
        </p:nvCxnSpPr>
        <p:spPr>
          <a:xfrm>
            <a:off x="2675525" y="3242800"/>
            <a:ext cx="1601700" cy="0"/>
          </a:xfrm>
          <a:prstGeom prst="straightConnector1">
            <a:avLst/>
          </a:prstGeom>
          <a:noFill/>
          <a:ln w="9525" cap="flat" cmpd="sng">
            <a:solidFill>
              <a:srgbClr val="EBA72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1" name="Google Shape;531;p54"/>
          <p:cNvGrpSpPr/>
          <p:nvPr/>
        </p:nvGrpSpPr>
        <p:grpSpPr>
          <a:xfrm>
            <a:off x="940548" y="3290123"/>
            <a:ext cx="468461" cy="468393"/>
            <a:chOff x="2950850" y="556317"/>
            <a:chExt cx="675600" cy="675600"/>
          </a:xfrm>
        </p:grpSpPr>
        <p:sp>
          <p:nvSpPr>
            <p:cNvPr id="532" name="Google Shape;532;p54"/>
            <p:cNvSpPr/>
            <p:nvPr/>
          </p:nvSpPr>
          <p:spPr>
            <a:xfrm>
              <a:off x="2950850" y="556317"/>
              <a:ext cx="675600" cy="6756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EBA8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3" name="Google Shape;533;p54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04287" y="622725"/>
              <a:ext cx="542776" cy="542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55"/>
          <p:cNvGrpSpPr/>
          <p:nvPr/>
        </p:nvGrpSpPr>
        <p:grpSpPr>
          <a:xfrm>
            <a:off x="3117571" y="119173"/>
            <a:ext cx="4905159" cy="4905159"/>
            <a:chOff x="2467173" y="2952811"/>
            <a:chExt cx="2119500" cy="2119500"/>
          </a:xfrm>
        </p:grpSpPr>
        <p:sp>
          <p:nvSpPr>
            <p:cNvPr id="540" name="Google Shape;540;p55"/>
            <p:cNvSpPr/>
            <p:nvPr/>
          </p:nvSpPr>
          <p:spPr>
            <a:xfrm>
              <a:off x="2467173" y="2952811"/>
              <a:ext cx="2119500" cy="21195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1F9B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/>
                <a:t>                        </a:t>
              </a:r>
              <a:endParaRPr/>
            </a:p>
          </p:txBody>
        </p:sp>
        <p:sp>
          <p:nvSpPr>
            <p:cNvPr id="541" name="Google Shape;541;p55"/>
            <p:cNvSpPr/>
            <p:nvPr/>
          </p:nvSpPr>
          <p:spPr>
            <a:xfrm>
              <a:off x="2622715" y="3108353"/>
              <a:ext cx="1808700" cy="1808700"/>
            </a:xfrm>
            <a:prstGeom prst="ellipse">
              <a:avLst/>
            </a:prstGeom>
            <a:solidFill>
              <a:srgbClr val="DF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/>
                <a:t>                        </a:t>
              </a:r>
              <a:endParaRPr/>
            </a:p>
          </p:txBody>
        </p:sp>
      </p:grpSp>
      <p:sp>
        <p:nvSpPr>
          <p:cNvPr id="542" name="Google Shape;542;p55"/>
          <p:cNvSpPr txBox="1"/>
          <p:nvPr/>
        </p:nvSpPr>
        <p:spPr>
          <a:xfrm>
            <a:off x="372325" y="609975"/>
            <a:ext cx="31137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2200" i="0" u="none" strike="noStrike" cap="none" dirty="0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Sistema de gestión</a:t>
            </a:r>
            <a:endParaRPr sz="2200" i="0" u="none" strike="noStrike" cap="none" dirty="0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endParaRPr i="0" u="none" strike="noStrike" cap="none" dirty="0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43" name="Google Shape;543;p55"/>
          <p:cNvSpPr/>
          <p:nvPr/>
        </p:nvSpPr>
        <p:spPr>
          <a:xfrm>
            <a:off x="5768575" y="1494250"/>
            <a:ext cx="750000" cy="75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55"/>
          <p:cNvGrpSpPr/>
          <p:nvPr/>
        </p:nvGrpSpPr>
        <p:grpSpPr>
          <a:xfrm>
            <a:off x="2998533" y="134"/>
            <a:ext cx="5143234" cy="5143234"/>
            <a:chOff x="612100" y="-470415"/>
            <a:chExt cx="5859900" cy="5859900"/>
          </a:xfrm>
        </p:grpSpPr>
        <p:sp>
          <p:nvSpPr>
            <p:cNvPr id="545" name="Google Shape;545;p55"/>
            <p:cNvSpPr/>
            <p:nvPr/>
          </p:nvSpPr>
          <p:spPr>
            <a:xfrm>
              <a:off x="1469280" y="387145"/>
              <a:ext cx="4145100" cy="4145100"/>
            </a:xfrm>
            <a:prstGeom prst="arc">
              <a:avLst>
                <a:gd name="adj1" fmla="val 16888584"/>
                <a:gd name="adj2" fmla="val 18469679"/>
              </a:avLst>
            </a:prstGeom>
            <a:noFill/>
            <a:ln w="19050" cap="flat" cmpd="sng">
              <a:solidFill>
                <a:srgbClr val="006B5E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46" name="Google Shape;546;p55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1850" y="376788"/>
              <a:ext cx="5266575" cy="4307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7" name="Google Shape;547;p55"/>
            <p:cNvSpPr txBox="1"/>
            <p:nvPr/>
          </p:nvSpPr>
          <p:spPr>
            <a:xfrm>
              <a:off x="2530300" y="387147"/>
              <a:ext cx="1273200" cy="3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Reporte a grupos</a:t>
              </a:r>
              <a:endParaRPr sz="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relacionados</a:t>
              </a:r>
              <a:endParaRPr sz="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548" name="Google Shape;548;p55"/>
            <p:cNvSpPr txBox="1"/>
            <p:nvPr/>
          </p:nvSpPr>
          <p:spPr>
            <a:xfrm>
              <a:off x="4675066" y="885762"/>
              <a:ext cx="1016700" cy="3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Planeación</a:t>
              </a:r>
              <a:endParaRPr sz="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estratégica</a:t>
              </a:r>
              <a:endParaRPr sz="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549" name="Google Shape;549;p55"/>
            <p:cNvSpPr txBox="1"/>
            <p:nvPr/>
          </p:nvSpPr>
          <p:spPr>
            <a:xfrm>
              <a:off x="5259133" y="2210758"/>
              <a:ext cx="10167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Riesgos de</a:t>
              </a:r>
              <a:r>
                <a:rPr lang="es-CO" sz="900" i="0" u="none" strike="noStrike" cap="none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negocio y </a:t>
              </a:r>
              <a:endParaRPr sz="900" i="0" u="none" strike="noStrike" cap="none">
                <a:solidFill>
                  <a:srgbClr val="0062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medición de impacto</a:t>
              </a:r>
              <a:endParaRPr sz="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550" name="Google Shape;550;p55"/>
            <p:cNvSpPr txBox="1"/>
            <p:nvPr/>
          </p:nvSpPr>
          <p:spPr>
            <a:xfrm>
              <a:off x="4675067" y="3636844"/>
              <a:ext cx="11721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Materialidad y</a:t>
              </a:r>
              <a:r>
                <a:rPr lang="es-CO" sz="900" i="0" u="none" strike="noStrike" cap="none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modelo de relacionamiento</a:t>
              </a:r>
              <a:endParaRPr sz="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551" name="Google Shape;551;p55"/>
            <p:cNvSpPr txBox="1"/>
            <p:nvPr/>
          </p:nvSpPr>
          <p:spPr>
            <a:xfrm>
              <a:off x="934270" y="2088393"/>
              <a:ext cx="903600" cy="3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Evaluación del</a:t>
              </a:r>
              <a:endParaRPr sz="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desempeño</a:t>
              </a:r>
              <a:endParaRPr sz="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552" name="Google Shape;552;p55"/>
            <p:cNvSpPr txBox="1"/>
            <p:nvPr/>
          </p:nvSpPr>
          <p:spPr>
            <a:xfrm>
              <a:off x="1345229" y="3704806"/>
              <a:ext cx="12087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Planes de cierre</a:t>
              </a:r>
              <a:endParaRPr sz="9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de brechas de</a:t>
              </a:r>
              <a:endParaRPr sz="900" i="0" u="none" strike="noStrike" cap="none">
                <a:solidFill>
                  <a:srgbClr val="0062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0062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sostenibilidad</a:t>
              </a:r>
              <a:endParaRPr sz="900" i="0" u="none" strike="noStrike" cap="none">
                <a:solidFill>
                  <a:srgbClr val="0062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553" name="Google Shape;553;p55"/>
            <p:cNvSpPr/>
            <p:nvPr/>
          </p:nvSpPr>
          <p:spPr>
            <a:xfrm>
              <a:off x="3064150" y="4259625"/>
              <a:ext cx="10647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1B563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Radar de Tendencias y</a:t>
              </a:r>
              <a:endParaRPr sz="900" i="0" u="none" strike="noStrike" cap="none">
                <a:solidFill>
                  <a:srgbClr val="1B563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O" sz="900" i="0" u="none" strike="noStrike" cap="none">
                  <a:solidFill>
                    <a:srgbClr val="1B563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Prospectiva</a:t>
              </a:r>
              <a:endParaRPr sz="900" i="0" u="none" strike="noStrike" cap="none">
                <a:solidFill>
                  <a:srgbClr val="1B563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pic>
          <p:nvPicPr>
            <p:cNvPr id="554" name="Google Shape;554;p55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408767">
              <a:off x="3170134" y="852563"/>
              <a:ext cx="1039491" cy="1493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55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9775" y="1707638"/>
              <a:ext cx="1420200" cy="14217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556" name="Google Shape;556;p55"/>
            <p:cNvSpPr/>
            <p:nvPr/>
          </p:nvSpPr>
          <p:spPr>
            <a:xfrm rot="2613956">
              <a:off x="1469613" y="387098"/>
              <a:ext cx="4144873" cy="4144873"/>
            </a:xfrm>
            <a:prstGeom prst="arc">
              <a:avLst>
                <a:gd name="adj1" fmla="val 16888584"/>
                <a:gd name="adj2" fmla="val 18469679"/>
              </a:avLst>
            </a:prstGeom>
            <a:noFill/>
            <a:ln w="19050" cap="flat" cmpd="sng">
              <a:solidFill>
                <a:srgbClr val="006B5E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5"/>
            <p:cNvSpPr/>
            <p:nvPr/>
          </p:nvSpPr>
          <p:spPr>
            <a:xfrm rot="5187127">
              <a:off x="1469520" y="387264"/>
              <a:ext cx="4144944" cy="4144944"/>
            </a:xfrm>
            <a:prstGeom prst="arc">
              <a:avLst>
                <a:gd name="adj1" fmla="val 16888584"/>
                <a:gd name="adj2" fmla="val 18142989"/>
              </a:avLst>
            </a:prstGeom>
            <a:noFill/>
            <a:ln w="19050" cap="flat" cmpd="sng">
              <a:solidFill>
                <a:srgbClr val="006B5E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5"/>
            <p:cNvSpPr/>
            <p:nvPr/>
          </p:nvSpPr>
          <p:spPr>
            <a:xfrm rot="7907951">
              <a:off x="1469544" y="387337"/>
              <a:ext cx="4144950" cy="4144950"/>
            </a:xfrm>
            <a:prstGeom prst="arc">
              <a:avLst>
                <a:gd name="adj1" fmla="val 16888584"/>
                <a:gd name="adj2" fmla="val 17987903"/>
              </a:avLst>
            </a:prstGeom>
            <a:noFill/>
            <a:ln w="19050" cap="flat" cmpd="sng">
              <a:solidFill>
                <a:srgbClr val="006B5E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5"/>
            <p:cNvSpPr/>
            <p:nvPr/>
          </p:nvSpPr>
          <p:spPr>
            <a:xfrm rot="10695473">
              <a:off x="1469962" y="387576"/>
              <a:ext cx="4144616" cy="4144616"/>
            </a:xfrm>
            <a:prstGeom prst="arc">
              <a:avLst>
                <a:gd name="adj1" fmla="val 17191412"/>
                <a:gd name="adj2" fmla="val 18469679"/>
              </a:avLst>
            </a:prstGeom>
            <a:noFill/>
            <a:ln w="19050" cap="flat" cmpd="sng">
              <a:solidFill>
                <a:srgbClr val="006B5E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5"/>
            <p:cNvSpPr/>
            <p:nvPr/>
          </p:nvSpPr>
          <p:spPr>
            <a:xfrm rot="-8223371">
              <a:off x="1469975" y="387647"/>
              <a:ext cx="4144547" cy="4144547"/>
            </a:xfrm>
            <a:prstGeom prst="arc">
              <a:avLst>
                <a:gd name="adj1" fmla="val 17234148"/>
                <a:gd name="adj2" fmla="val 18746387"/>
              </a:avLst>
            </a:prstGeom>
            <a:noFill/>
            <a:ln w="19050" cap="flat" cmpd="sng">
              <a:solidFill>
                <a:srgbClr val="006B5E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5"/>
            <p:cNvSpPr/>
            <p:nvPr/>
          </p:nvSpPr>
          <p:spPr>
            <a:xfrm rot="-5577746">
              <a:off x="1469970" y="390074"/>
              <a:ext cx="4144639" cy="4144639"/>
            </a:xfrm>
            <a:prstGeom prst="arc">
              <a:avLst>
                <a:gd name="adj1" fmla="val 17478771"/>
                <a:gd name="adj2" fmla="val 19746432"/>
              </a:avLst>
            </a:prstGeom>
            <a:noFill/>
            <a:ln w="19050" cap="flat" cmpd="sng">
              <a:solidFill>
                <a:srgbClr val="006B5E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55"/>
          <p:cNvSpPr/>
          <p:nvPr/>
        </p:nvSpPr>
        <p:spPr>
          <a:xfrm>
            <a:off x="5985475" y="1494250"/>
            <a:ext cx="750000" cy="7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3" name="Google Shape;563;p5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476" y="1494251"/>
            <a:ext cx="749998" cy="749998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6"/>
          <p:cNvSpPr txBox="1"/>
          <p:nvPr/>
        </p:nvSpPr>
        <p:spPr>
          <a:xfrm>
            <a:off x="394900" y="458000"/>
            <a:ext cx="15366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2200" b="0" i="0" u="none" strike="noStrike" cap="none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Objetivos</a:t>
            </a:r>
            <a:endParaRPr sz="2200" b="0" i="0" u="none" strike="noStrike" cap="none">
              <a:solidFill>
                <a:srgbClr val="006B5E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2200" b="0" i="0" u="none" strike="noStrike" cap="none">
                <a:solidFill>
                  <a:srgbClr val="006B5E"/>
                </a:solidFill>
                <a:latin typeface="Poppins Black"/>
                <a:ea typeface="Poppins Black"/>
                <a:cs typeface="Poppins Black"/>
                <a:sym typeface="Poppins Black"/>
              </a:rPr>
              <a:t>2030</a:t>
            </a:r>
            <a:endParaRPr sz="2200" b="0" i="0" u="none" strike="noStrike" cap="none">
              <a:solidFill>
                <a:srgbClr val="006B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1" name="Google Shape;571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953" y="181126"/>
            <a:ext cx="4652093" cy="46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7"/>
          <p:cNvSpPr/>
          <p:nvPr/>
        </p:nvSpPr>
        <p:spPr>
          <a:xfrm>
            <a:off x="4246300" y="3976150"/>
            <a:ext cx="2726400" cy="816300"/>
          </a:xfrm>
          <a:prstGeom prst="roundRect">
            <a:avLst>
              <a:gd name="adj" fmla="val 50000"/>
            </a:avLst>
          </a:prstGeom>
          <a:solidFill>
            <a:srgbClr val="387369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720000" tIns="0" rIns="43200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Ocasionados por condiciones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climáticas, hidrológicas, 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geofísicas, biológicas y 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epidemiológicas.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79" name="Google Shape;579;p57"/>
          <p:cNvSpPr/>
          <p:nvPr/>
        </p:nvSpPr>
        <p:spPr>
          <a:xfrm>
            <a:off x="4322501" y="897750"/>
            <a:ext cx="3494519" cy="948033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rgbClr val="AECA5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764000" tIns="0" rIns="612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Relacionados con fallas en las personas, procesos internos o sistemas de gestión y tecnología.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80" name="Google Shape;580;p57"/>
          <p:cNvSpPr/>
          <p:nvPr/>
        </p:nvSpPr>
        <p:spPr>
          <a:xfrm>
            <a:off x="7309300" y="1037137"/>
            <a:ext cx="669300" cy="66927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7"/>
          <p:cNvSpPr/>
          <p:nvPr/>
        </p:nvSpPr>
        <p:spPr>
          <a:xfrm>
            <a:off x="4638788" y="2364498"/>
            <a:ext cx="3178190" cy="948033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rgbClr val="A5D6CD">
              <a:alpha val="514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908000" tIns="0" rIns="61200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Nuevos 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riesgos en desarrollo o cambiantes.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82" name="Google Shape;582;p57"/>
          <p:cNvSpPr/>
          <p:nvPr/>
        </p:nvSpPr>
        <p:spPr>
          <a:xfrm>
            <a:off x="1553900" y="1182000"/>
            <a:ext cx="2726358" cy="911932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rgbClr val="00A88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540000" tIns="0" rIns="1116000" bIns="0" anchor="ctr" anchorCtr="0">
            <a:noAutofit/>
          </a:bodyPr>
          <a:lstStyle/>
          <a:p>
            <a:pPr marL="17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Ligados a la formulación estratégica de la Organización y su relación con el entorno.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83" name="Google Shape;583;p57"/>
          <p:cNvSpPr/>
          <p:nvPr/>
        </p:nvSpPr>
        <p:spPr>
          <a:xfrm>
            <a:off x="1492000" y="1292462"/>
            <a:ext cx="669300" cy="66927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57"/>
          <p:cNvSpPr/>
          <p:nvPr/>
        </p:nvSpPr>
        <p:spPr>
          <a:xfrm>
            <a:off x="1194225" y="2911825"/>
            <a:ext cx="2595577" cy="911932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rgbClr val="42723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540000" tIns="0" rIns="540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Asociados a la fluctuación de variables financieras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como el precio, las tasas 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 cambio e interés, y factores como la liquidez y la posición de las contrapartes.</a:t>
            </a:r>
            <a:endParaRPr sz="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85" name="Google Shape;585;p57"/>
          <p:cNvSpPr/>
          <p:nvPr/>
        </p:nvSpPr>
        <p:spPr>
          <a:xfrm>
            <a:off x="1001500" y="3022287"/>
            <a:ext cx="669300" cy="66927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6" name="Google Shape;586;p5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163" y="3086924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0466">
            <a:off x="3073164" y="831406"/>
            <a:ext cx="3452820" cy="345431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88" name="Google Shape;588;p5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6650" y="1359014"/>
            <a:ext cx="540000" cy="536143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7"/>
          <p:cNvSpPr/>
          <p:nvPr/>
        </p:nvSpPr>
        <p:spPr>
          <a:xfrm>
            <a:off x="7320800" y="2503887"/>
            <a:ext cx="669300" cy="66927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0" name="Google Shape;590;p5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5451" y="2573918"/>
            <a:ext cx="540000" cy="5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6113" y="1223800"/>
            <a:ext cx="464350" cy="2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7"/>
          <p:cNvSpPr/>
          <p:nvPr/>
        </p:nvSpPr>
        <p:spPr>
          <a:xfrm>
            <a:off x="6680613" y="4046825"/>
            <a:ext cx="669300" cy="66927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3" name="Google Shape;593;p57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0388" y="4145649"/>
            <a:ext cx="389752" cy="4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7"/>
          <p:cNvSpPr txBox="1"/>
          <p:nvPr/>
        </p:nvSpPr>
        <p:spPr>
          <a:xfrm>
            <a:off x="419950" y="503000"/>
            <a:ext cx="44343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Riesgos</a:t>
            </a:r>
            <a:endParaRPr sz="2100" i="0" u="none" strike="noStrike" cap="none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A35A"/>
              </a:buClr>
              <a:buSzPts val="7200"/>
              <a:buFont typeface="Arial Black"/>
              <a:buNone/>
            </a:pPr>
            <a:r>
              <a:rPr lang="es-CO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corporativos</a:t>
            </a:r>
            <a:endParaRPr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58"/>
          <p:cNvGrpSpPr/>
          <p:nvPr/>
        </p:nvGrpSpPr>
        <p:grpSpPr>
          <a:xfrm>
            <a:off x="1077713" y="425778"/>
            <a:ext cx="6988575" cy="4137688"/>
            <a:chOff x="1500750" y="425778"/>
            <a:chExt cx="6988575" cy="4137688"/>
          </a:xfrm>
        </p:grpSpPr>
        <p:sp>
          <p:nvSpPr>
            <p:cNvPr id="601" name="Google Shape;601;p58"/>
            <p:cNvSpPr/>
            <p:nvPr/>
          </p:nvSpPr>
          <p:spPr>
            <a:xfrm>
              <a:off x="1799748" y="1120136"/>
              <a:ext cx="1416300" cy="346800"/>
            </a:xfrm>
            <a:prstGeom prst="roundRect">
              <a:avLst>
                <a:gd name="adj" fmla="val 50000"/>
              </a:avLst>
            </a:prstGeom>
            <a:solidFill>
              <a:srgbClr val="FBBC14"/>
            </a:solidFill>
            <a:ln>
              <a:noFill/>
            </a:ln>
          </p:spPr>
          <p:txBody>
            <a:bodyPr spcFirstLastPara="1" wrap="square" lIns="1440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9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Colaboradores</a:t>
              </a:r>
              <a:endParaRPr sz="900"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602" name="Google Shape;602;p58"/>
            <p:cNvSpPr/>
            <p:nvPr/>
          </p:nvSpPr>
          <p:spPr>
            <a:xfrm>
              <a:off x="1620762" y="1703836"/>
              <a:ext cx="1416300" cy="346800"/>
            </a:xfrm>
            <a:prstGeom prst="roundRect">
              <a:avLst>
                <a:gd name="adj" fmla="val 50000"/>
              </a:avLst>
            </a:prstGeom>
            <a:solidFill>
              <a:srgbClr val="F36E24"/>
            </a:solidFill>
            <a:ln>
              <a:noFill/>
            </a:ln>
          </p:spPr>
          <p:txBody>
            <a:bodyPr spcFirstLastPara="1" wrap="square" lIns="1440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9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Comunidades</a:t>
              </a:r>
              <a:endParaRPr sz="900"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603" name="Google Shape;603;p58"/>
            <p:cNvSpPr/>
            <p:nvPr/>
          </p:nvSpPr>
          <p:spPr>
            <a:xfrm>
              <a:off x="1500750" y="2252884"/>
              <a:ext cx="1416300" cy="346800"/>
            </a:xfrm>
            <a:prstGeom prst="roundRect">
              <a:avLst>
                <a:gd name="adj" fmla="val 50000"/>
              </a:avLst>
            </a:prstGeom>
            <a:solidFill>
              <a:srgbClr val="0CB14E"/>
            </a:solidFill>
            <a:ln>
              <a:noFill/>
            </a:ln>
          </p:spPr>
          <p:txBody>
            <a:bodyPr spcFirstLastPara="1" wrap="square" lIns="1440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9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Proveedores</a:t>
              </a:r>
              <a:endParaRPr sz="900"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604" name="Google Shape;604;p58"/>
            <p:cNvSpPr/>
            <p:nvPr/>
          </p:nvSpPr>
          <p:spPr>
            <a:xfrm>
              <a:off x="1564103" y="2894885"/>
              <a:ext cx="1416300" cy="346800"/>
            </a:xfrm>
            <a:prstGeom prst="roundRect">
              <a:avLst>
                <a:gd name="adj" fmla="val 50000"/>
              </a:avLst>
            </a:prstGeom>
            <a:solidFill>
              <a:srgbClr val="52B7AC"/>
            </a:solidFill>
            <a:ln>
              <a:noFill/>
            </a:ln>
          </p:spPr>
          <p:txBody>
            <a:bodyPr spcFirstLastPara="1" wrap="square" lIns="1440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9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Estado</a:t>
              </a:r>
              <a:endParaRPr sz="900"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605" name="Google Shape;605;p58"/>
            <p:cNvSpPr/>
            <p:nvPr/>
          </p:nvSpPr>
          <p:spPr>
            <a:xfrm>
              <a:off x="1772633" y="3442670"/>
              <a:ext cx="1416300" cy="346800"/>
            </a:xfrm>
            <a:prstGeom prst="roundRect">
              <a:avLst>
                <a:gd name="adj" fmla="val 50000"/>
              </a:avLst>
            </a:prstGeom>
            <a:solidFill>
              <a:srgbClr val="00A883"/>
            </a:solidFill>
            <a:ln>
              <a:noFill/>
            </a:ln>
          </p:spPr>
          <p:txBody>
            <a:bodyPr spcFirstLastPara="1" wrap="square" lIns="1440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9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Accionistas</a:t>
              </a:r>
              <a:endParaRPr sz="9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606" name="Google Shape;606;p58"/>
            <p:cNvSpPr/>
            <p:nvPr/>
          </p:nvSpPr>
          <p:spPr>
            <a:xfrm>
              <a:off x="2103626" y="3990449"/>
              <a:ext cx="1416300" cy="346800"/>
            </a:xfrm>
            <a:prstGeom prst="roundRect">
              <a:avLst>
                <a:gd name="adj" fmla="val 50000"/>
              </a:avLst>
            </a:prstGeom>
            <a:solidFill>
              <a:srgbClr val="005359"/>
            </a:solidFill>
            <a:ln>
              <a:noFill/>
            </a:ln>
          </p:spPr>
          <p:txBody>
            <a:bodyPr spcFirstLastPara="1" wrap="square" lIns="1440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9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Consumidores</a:t>
              </a:r>
              <a:endParaRPr sz="9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9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y compradores</a:t>
              </a:r>
              <a:endParaRPr sz="9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607" name="Google Shape;607;p58"/>
            <p:cNvSpPr/>
            <p:nvPr/>
          </p:nvSpPr>
          <p:spPr>
            <a:xfrm>
              <a:off x="2310787" y="651751"/>
              <a:ext cx="1416300" cy="346800"/>
            </a:xfrm>
            <a:prstGeom prst="roundRect">
              <a:avLst>
                <a:gd name="adj" fmla="val 50000"/>
              </a:avLst>
            </a:prstGeom>
            <a:solidFill>
              <a:srgbClr val="CBDB2A"/>
            </a:solidFill>
            <a:ln>
              <a:noFill/>
            </a:ln>
          </p:spPr>
          <p:txBody>
            <a:bodyPr spcFirstLastPara="1" wrap="square" lIns="14400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9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Clientes</a:t>
              </a:r>
              <a:endParaRPr sz="900"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grpSp>
          <p:nvGrpSpPr>
            <p:cNvPr id="608" name="Google Shape;608;p58"/>
            <p:cNvGrpSpPr/>
            <p:nvPr/>
          </p:nvGrpSpPr>
          <p:grpSpPr>
            <a:xfrm>
              <a:off x="2716140" y="425778"/>
              <a:ext cx="4137688" cy="4137688"/>
              <a:chOff x="6925477" y="2952799"/>
              <a:chExt cx="2119500" cy="2119500"/>
            </a:xfrm>
          </p:grpSpPr>
          <p:sp>
            <p:nvSpPr>
              <p:cNvPr id="609" name="Google Shape;609;p58"/>
              <p:cNvSpPr/>
              <p:nvPr/>
            </p:nvSpPr>
            <p:spPr>
              <a:xfrm>
                <a:off x="6925477" y="2952799"/>
                <a:ext cx="2119500" cy="2119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/>
                  <a:t>                        </a:t>
                </a:r>
                <a:endParaRPr/>
              </a:p>
            </p:txBody>
          </p:sp>
          <p:sp>
            <p:nvSpPr>
              <p:cNvPr id="610" name="Google Shape;610;p58"/>
              <p:cNvSpPr/>
              <p:nvPr/>
            </p:nvSpPr>
            <p:spPr>
              <a:xfrm>
                <a:off x="7081013" y="3108336"/>
                <a:ext cx="1808700" cy="1808700"/>
              </a:xfrm>
              <a:prstGeom prst="ellipse">
                <a:avLst/>
              </a:prstGeom>
              <a:solidFill>
                <a:srgbClr val="D9D9D9">
                  <a:alpha val="7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/>
                  <a:t>                        </a:t>
                </a:r>
                <a:endParaRPr/>
              </a:p>
            </p:txBody>
          </p:sp>
          <p:sp>
            <p:nvSpPr>
              <p:cNvPr id="611" name="Google Shape;611;p58"/>
              <p:cNvSpPr/>
              <p:nvPr/>
            </p:nvSpPr>
            <p:spPr>
              <a:xfrm>
                <a:off x="7035373" y="3128668"/>
                <a:ext cx="1835400" cy="1835400"/>
              </a:xfrm>
              <a:prstGeom prst="ellipse">
                <a:avLst/>
              </a:prstGeom>
              <a:noFill/>
              <a:ln w="9525" cap="flat" cmpd="sng">
                <a:solidFill>
                  <a:srgbClr val="595959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/>
                  <a:t>                        </a:t>
                </a:r>
                <a:endParaRPr/>
              </a:p>
            </p:txBody>
          </p:sp>
        </p:grpSp>
        <p:grpSp>
          <p:nvGrpSpPr>
            <p:cNvPr id="612" name="Google Shape;612;p58"/>
            <p:cNvGrpSpPr/>
            <p:nvPr/>
          </p:nvGrpSpPr>
          <p:grpSpPr>
            <a:xfrm>
              <a:off x="2935712" y="998485"/>
              <a:ext cx="584445" cy="590092"/>
              <a:chOff x="1841355" y="1328932"/>
              <a:chExt cx="773484" cy="773486"/>
            </a:xfrm>
          </p:grpSpPr>
          <p:pic>
            <p:nvPicPr>
              <p:cNvPr id="613" name="Google Shape;613;p58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41355" y="1328932"/>
                <a:ext cx="773484" cy="7734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4" name="Google Shape;614;p58"/>
              <p:cNvSpPr/>
              <p:nvPr/>
            </p:nvSpPr>
            <p:spPr>
              <a:xfrm>
                <a:off x="1879950" y="1390800"/>
                <a:ext cx="696300" cy="696300"/>
              </a:xfrm>
              <a:prstGeom prst="ellipse">
                <a:avLst/>
              </a:prstGeom>
              <a:noFill/>
              <a:ln w="9525" cap="flat" cmpd="sng">
                <a:solidFill>
                  <a:srgbClr val="EAA72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5" name="Google Shape;615;p58"/>
            <p:cNvGrpSpPr/>
            <p:nvPr/>
          </p:nvGrpSpPr>
          <p:grpSpPr>
            <a:xfrm>
              <a:off x="2756717" y="1581779"/>
              <a:ext cx="584117" cy="590587"/>
              <a:chOff x="3075361" y="1306285"/>
              <a:chExt cx="818779" cy="818781"/>
            </a:xfrm>
          </p:grpSpPr>
          <p:pic>
            <p:nvPicPr>
              <p:cNvPr id="616" name="Google Shape;616;p58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75361" y="1306285"/>
                <a:ext cx="818779" cy="8187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7" name="Google Shape;617;p58"/>
              <p:cNvSpPr/>
              <p:nvPr/>
            </p:nvSpPr>
            <p:spPr>
              <a:xfrm>
                <a:off x="3120850" y="1351775"/>
                <a:ext cx="727800" cy="727800"/>
              </a:xfrm>
              <a:prstGeom prst="ellipse">
                <a:avLst/>
              </a:prstGeom>
              <a:noFill/>
              <a:ln w="9525" cap="flat" cmpd="sng">
                <a:solidFill>
                  <a:srgbClr val="F4742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8" name="Google Shape;618;p58"/>
            <p:cNvGrpSpPr/>
            <p:nvPr/>
          </p:nvGrpSpPr>
          <p:grpSpPr>
            <a:xfrm>
              <a:off x="3340834" y="530103"/>
              <a:ext cx="584445" cy="590092"/>
              <a:chOff x="835950" y="1390795"/>
              <a:chExt cx="773484" cy="773486"/>
            </a:xfrm>
          </p:grpSpPr>
          <p:pic>
            <p:nvPicPr>
              <p:cNvPr id="619" name="Google Shape;619;p58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5950" y="1390795"/>
                <a:ext cx="773484" cy="7734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0" name="Google Shape;620;p58"/>
              <p:cNvSpPr/>
              <p:nvPr/>
            </p:nvSpPr>
            <p:spPr>
              <a:xfrm>
                <a:off x="870975" y="1429388"/>
                <a:ext cx="696300" cy="696300"/>
              </a:xfrm>
              <a:prstGeom prst="ellipse">
                <a:avLst/>
              </a:prstGeom>
              <a:noFill/>
              <a:ln w="9525" cap="flat" cmpd="sng">
                <a:solidFill>
                  <a:srgbClr val="7FAC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58"/>
            <p:cNvGrpSpPr/>
            <p:nvPr/>
          </p:nvGrpSpPr>
          <p:grpSpPr>
            <a:xfrm>
              <a:off x="2608469" y="2160006"/>
              <a:ext cx="584788" cy="590754"/>
              <a:chOff x="4126061" y="1307075"/>
              <a:chExt cx="817200" cy="817200"/>
            </a:xfrm>
          </p:grpSpPr>
          <p:pic>
            <p:nvPicPr>
              <p:cNvPr id="622" name="Google Shape;622;p58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26061" y="1307075"/>
                <a:ext cx="817200" cy="817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3" name="Google Shape;623;p58"/>
              <p:cNvSpPr/>
              <p:nvPr/>
            </p:nvSpPr>
            <p:spPr>
              <a:xfrm>
                <a:off x="4170763" y="1351775"/>
                <a:ext cx="727800" cy="727800"/>
              </a:xfrm>
              <a:prstGeom prst="ellipse">
                <a:avLst/>
              </a:prstGeom>
              <a:noFill/>
              <a:ln w="9525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4" name="Google Shape;624;p58"/>
            <p:cNvGrpSpPr/>
            <p:nvPr/>
          </p:nvGrpSpPr>
          <p:grpSpPr>
            <a:xfrm>
              <a:off x="2671612" y="2773021"/>
              <a:ext cx="584834" cy="590485"/>
              <a:chOff x="5175182" y="1307075"/>
              <a:chExt cx="774000" cy="774000"/>
            </a:xfrm>
          </p:grpSpPr>
          <p:pic>
            <p:nvPicPr>
              <p:cNvPr id="625" name="Google Shape;625;p58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75182" y="1307075"/>
                <a:ext cx="774000" cy="77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6" name="Google Shape;626;p58"/>
              <p:cNvSpPr/>
              <p:nvPr/>
            </p:nvSpPr>
            <p:spPr>
              <a:xfrm>
                <a:off x="5217501" y="1349412"/>
                <a:ext cx="689100" cy="689100"/>
              </a:xfrm>
              <a:prstGeom prst="ellipse">
                <a:avLst/>
              </a:prstGeom>
              <a:noFill/>
              <a:ln w="9525" cap="flat" cmpd="sng">
                <a:solidFill>
                  <a:srgbClr val="439C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58"/>
            <p:cNvGrpSpPr/>
            <p:nvPr/>
          </p:nvGrpSpPr>
          <p:grpSpPr>
            <a:xfrm>
              <a:off x="2908498" y="3320825"/>
              <a:ext cx="584834" cy="590485"/>
              <a:chOff x="6224304" y="1307075"/>
              <a:chExt cx="774000" cy="774000"/>
            </a:xfrm>
          </p:grpSpPr>
          <p:pic>
            <p:nvPicPr>
              <p:cNvPr id="628" name="Google Shape;628;p58"/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24304" y="1307075"/>
                <a:ext cx="774000" cy="77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9" name="Google Shape;629;p58"/>
              <p:cNvSpPr/>
              <p:nvPr/>
            </p:nvSpPr>
            <p:spPr>
              <a:xfrm>
                <a:off x="6266602" y="1349412"/>
                <a:ext cx="689100" cy="689100"/>
              </a:xfrm>
              <a:prstGeom prst="ellipse">
                <a:avLst/>
              </a:prstGeom>
              <a:noFill/>
              <a:ln w="9525" cap="flat" cmpd="sng">
                <a:solidFill>
                  <a:srgbClr val="30BE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0" name="Google Shape;630;p58"/>
            <p:cNvGrpSpPr/>
            <p:nvPr/>
          </p:nvGrpSpPr>
          <p:grpSpPr>
            <a:xfrm>
              <a:off x="3239518" y="3868645"/>
              <a:ext cx="584834" cy="590485"/>
              <a:chOff x="7349625" y="1383275"/>
              <a:chExt cx="774000" cy="774000"/>
            </a:xfrm>
          </p:grpSpPr>
          <p:pic>
            <p:nvPicPr>
              <p:cNvPr id="631" name="Google Shape;631;p58"/>
              <p:cNvPicPr preferRelativeResize="0"/>
              <p:nvPr/>
            </p:nvPicPr>
            <p:blipFill rotWithShape="1"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49625" y="1383275"/>
                <a:ext cx="774000" cy="77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2" name="Google Shape;632;p58"/>
              <p:cNvSpPr/>
              <p:nvPr/>
            </p:nvSpPr>
            <p:spPr>
              <a:xfrm>
                <a:off x="7391951" y="1425612"/>
                <a:ext cx="689100" cy="689100"/>
              </a:xfrm>
              <a:prstGeom prst="ellipse">
                <a:avLst/>
              </a:prstGeom>
              <a:noFill/>
              <a:ln w="9525" cap="flat" cmpd="sng">
                <a:solidFill>
                  <a:srgbClr val="0053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3" name="Google Shape;633;p58"/>
            <p:cNvSpPr txBox="1"/>
            <p:nvPr/>
          </p:nvSpPr>
          <p:spPr>
            <a:xfrm>
              <a:off x="6410050" y="745763"/>
              <a:ext cx="16980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A35A"/>
                </a:buClr>
                <a:buSzPts val="7200"/>
                <a:buFont typeface="Arial Black"/>
                <a:buNone/>
              </a:pPr>
              <a:r>
                <a:rPr lang="es-CO" sz="1100">
                  <a:solidFill>
                    <a:srgbClr val="2C6789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Cooperando con las personas,  los aliados y la sociedad</a:t>
              </a:r>
              <a:endParaRPr sz="1100" i="0" u="none" strike="noStrike" cap="none">
                <a:solidFill>
                  <a:srgbClr val="2C6789"/>
                </a:solidFill>
                <a:latin typeface="Poppins Black"/>
                <a:ea typeface="Poppins Black"/>
                <a:cs typeface="Poppins Black"/>
                <a:sym typeface="Poppins Black"/>
              </a:endParaRPr>
            </a:p>
          </p:txBody>
        </p:sp>
        <p:sp>
          <p:nvSpPr>
            <p:cNvPr id="634" name="Google Shape;634;p58"/>
            <p:cNvSpPr txBox="1"/>
            <p:nvPr/>
          </p:nvSpPr>
          <p:spPr>
            <a:xfrm>
              <a:off x="7237150" y="2279188"/>
              <a:ext cx="10806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A35A"/>
                </a:buClr>
                <a:buSzPts val="7200"/>
                <a:buFont typeface="Arial Black"/>
                <a:buNone/>
              </a:pPr>
              <a:r>
                <a:rPr lang="es-CO" sz="1100">
                  <a:solidFill>
                    <a:srgbClr val="229977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Preservando el planeta</a:t>
              </a:r>
              <a:endParaRPr sz="1100" i="0" u="none" strike="noStrike" cap="none">
                <a:solidFill>
                  <a:srgbClr val="229977"/>
                </a:solidFill>
                <a:latin typeface="Poppins Black"/>
                <a:ea typeface="Poppins Black"/>
                <a:cs typeface="Poppins Black"/>
                <a:sym typeface="Poppins Black"/>
              </a:endParaRPr>
            </a:p>
          </p:txBody>
        </p:sp>
        <p:sp>
          <p:nvSpPr>
            <p:cNvPr id="635" name="Google Shape;635;p58"/>
            <p:cNvSpPr txBox="1"/>
            <p:nvPr/>
          </p:nvSpPr>
          <p:spPr>
            <a:xfrm>
              <a:off x="6639525" y="3722900"/>
              <a:ext cx="18498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A35A"/>
                </a:buClr>
                <a:buSzPts val="7200"/>
                <a:buFont typeface="Arial Black"/>
                <a:buNone/>
              </a:pPr>
              <a:r>
                <a:rPr lang="es-CO" sz="1100">
                  <a:solidFill>
                    <a:srgbClr val="EBA720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Inspirando el desarrollo, </a:t>
              </a:r>
              <a:endParaRPr sz="1100">
                <a:solidFill>
                  <a:srgbClr val="EBA720"/>
                </a:solidFill>
                <a:latin typeface="Poppins Black"/>
                <a:ea typeface="Poppins Black"/>
                <a:cs typeface="Poppins Black"/>
                <a:sym typeface="Poppins Black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A35A"/>
                </a:buClr>
                <a:buSzPts val="7200"/>
                <a:buFont typeface="Arial Black"/>
                <a:buNone/>
              </a:pPr>
              <a:r>
                <a:rPr lang="es-CO" sz="1100">
                  <a:solidFill>
                    <a:srgbClr val="EBA720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el crecimiento y la innovación</a:t>
              </a:r>
              <a:endParaRPr sz="1100" i="0" u="none" strike="noStrike" cap="none">
                <a:solidFill>
                  <a:srgbClr val="EBA720"/>
                </a:solidFill>
                <a:latin typeface="Poppins Black"/>
                <a:ea typeface="Poppins Black"/>
                <a:cs typeface="Poppins Black"/>
                <a:sym typeface="Poppins Black"/>
              </a:endParaRPr>
            </a:p>
          </p:txBody>
        </p:sp>
        <p:grpSp>
          <p:nvGrpSpPr>
            <p:cNvPr id="636" name="Google Shape;636;p58"/>
            <p:cNvGrpSpPr/>
            <p:nvPr/>
          </p:nvGrpSpPr>
          <p:grpSpPr>
            <a:xfrm>
              <a:off x="5428492" y="498202"/>
              <a:ext cx="914559" cy="914624"/>
              <a:chOff x="363237" y="327725"/>
              <a:chExt cx="650700" cy="650700"/>
            </a:xfrm>
          </p:grpSpPr>
          <p:sp>
            <p:nvSpPr>
              <p:cNvPr id="637" name="Google Shape;637;p58"/>
              <p:cNvSpPr/>
              <p:nvPr/>
            </p:nvSpPr>
            <p:spPr>
              <a:xfrm>
                <a:off x="363237" y="327725"/>
                <a:ext cx="650700" cy="6507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2E6C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638" name="Google Shape;638;p58"/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3295" y="327782"/>
                <a:ext cx="650517" cy="65051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39" name="Google Shape;639;p58"/>
            <p:cNvGrpSpPr/>
            <p:nvPr/>
          </p:nvGrpSpPr>
          <p:grpSpPr>
            <a:xfrm>
              <a:off x="6132491" y="1939835"/>
              <a:ext cx="949556" cy="949623"/>
              <a:chOff x="1650875" y="1712367"/>
              <a:chExt cx="675600" cy="675600"/>
            </a:xfrm>
          </p:grpSpPr>
          <p:sp>
            <p:nvSpPr>
              <p:cNvPr id="640" name="Google Shape;640;p58"/>
              <p:cNvSpPr/>
              <p:nvPr/>
            </p:nvSpPr>
            <p:spPr>
              <a:xfrm>
                <a:off x="1650875" y="1712367"/>
                <a:ext cx="675600" cy="6756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439C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641" name="Google Shape;641;p58"/>
              <p:cNvPicPr preferRelativeResize="0"/>
              <p:nvPr/>
            </p:nvPicPr>
            <p:blipFill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5009" y="1806197"/>
                <a:ext cx="487225" cy="48795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2" name="Google Shape;642;p58"/>
            <p:cNvGrpSpPr/>
            <p:nvPr/>
          </p:nvGrpSpPr>
          <p:grpSpPr>
            <a:xfrm>
              <a:off x="5619028" y="3395299"/>
              <a:ext cx="914627" cy="914492"/>
              <a:chOff x="2950850" y="556317"/>
              <a:chExt cx="675600" cy="675600"/>
            </a:xfrm>
          </p:grpSpPr>
          <p:sp>
            <p:nvSpPr>
              <p:cNvPr id="643" name="Google Shape;643;p58"/>
              <p:cNvSpPr/>
              <p:nvPr/>
            </p:nvSpPr>
            <p:spPr>
              <a:xfrm>
                <a:off x="2950850" y="556317"/>
                <a:ext cx="675600" cy="6756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EBA82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644" name="Google Shape;644;p58"/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04287" y="622725"/>
                <a:ext cx="542776" cy="5427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45" name="Google Shape;645;p58"/>
            <p:cNvSpPr txBox="1"/>
            <p:nvPr/>
          </p:nvSpPr>
          <p:spPr>
            <a:xfrm>
              <a:off x="3806700" y="1913713"/>
              <a:ext cx="2118300" cy="98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A35A"/>
                </a:buClr>
                <a:buSzPts val="7200"/>
                <a:buFont typeface="Arial Black"/>
                <a:buNone/>
              </a:pPr>
              <a:r>
                <a:rPr lang="es-CO" sz="1800">
                  <a:solidFill>
                    <a:srgbClr val="006A5D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Modelo de relacionamiento</a:t>
              </a:r>
              <a:endParaRPr sz="1800">
                <a:solidFill>
                  <a:srgbClr val="006A5D"/>
                </a:solidFill>
                <a:latin typeface="Poppins Black"/>
                <a:ea typeface="Poppins Black"/>
                <a:cs typeface="Poppins Black"/>
                <a:sym typeface="Poppins Black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A35A"/>
                </a:buClr>
                <a:buSzPts val="7200"/>
                <a:buFont typeface="Arial Black"/>
                <a:buNone/>
              </a:pPr>
              <a:r>
                <a:rPr lang="es-CO" sz="1800">
                  <a:solidFill>
                    <a:srgbClr val="006A5D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Stakeholders</a:t>
              </a:r>
              <a:endParaRPr i="0" u="none" strike="noStrike" cap="none">
                <a:solidFill>
                  <a:srgbClr val="006A5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646" name="Google Shape;646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1955</Words>
  <Application>Microsoft Office PowerPoint</Application>
  <PresentationFormat>Presentación en pantalla (16:9)</PresentationFormat>
  <Paragraphs>517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Arial</vt:lpstr>
      <vt:lpstr>Poppins Black</vt:lpstr>
      <vt:lpstr>Arial Rounded</vt:lpstr>
      <vt:lpstr>Poppins</vt:lpstr>
      <vt:lpstr>Calibri</vt:lpstr>
      <vt:lpstr>Poppins Medium</vt:lpstr>
      <vt:lpstr>Poppins SemiBold</vt:lpstr>
      <vt:lpstr>Arial Black</vt:lpstr>
      <vt:lpstr>Poppins ExtraBold</vt:lpstr>
      <vt:lpstr>Lato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Adelaida Arango Hoyos</dc:creator>
  <cp:lastModifiedBy>Carlos Ignacio Gallego Palacio</cp:lastModifiedBy>
  <cp:revision>7</cp:revision>
  <dcterms:modified xsi:type="dcterms:W3CDTF">2023-08-23T04:04:42Z</dcterms:modified>
</cp:coreProperties>
</file>