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664" r:id="rId2"/>
    <p:sldId id="665" r:id="rId3"/>
    <p:sldId id="666" r:id="rId4"/>
    <p:sldId id="670" r:id="rId5"/>
    <p:sldId id="674" r:id="rId6"/>
    <p:sldId id="678" r:id="rId7"/>
    <p:sldId id="679" r:id="rId8"/>
    <p:sldId id="680" r:id="rId9"/>
    <p:sldId id="681" r:id="rId10"/>
    <p:sldId id="682" r:id="rId11"/>
    <p:sldId id="683" r:id="rId12"/>
    <p:sldId id="684" r:id="rId13"/>
    <p:sldId id="685" r:id="rId14"/>
    <p:sldId id="662" r:id="rId15"/>
    <p:sldId id="330" r:id="rId16"/>
    <p:sldId id="319" r:id="rId17"/>
    <p:sldId id="661" r:id="rId18"/>
    <p:sldId id="354" r:id="rId19"/>
    <p:sldId id="641" r:id="rId20"/>
    <p:sldId id="596" r:id="rId21"/>
    <p:sldId id="621" r:id="rId22"/>
    <p:sldId id="347" r:id="rId23"/>
    <p:sldId id="370" r:id="rId24"/>
    <p:sldId id="365" r:id="rId25"/>
    <p:sldId id="295" r:id="rId26"/>
    <p:sldId id="642" r:id="rId27"/>
    <p:sldId id="644" r:id="rId28"/>
    <p:sldId id="645" r:id="rId29"/>
    <p:sldId id="654" r:id="rId30"/>
    <p:sldId id="656" r:id="rId31"/>
    <p:sldId id="639" r:id="rId32"/>
    <p:sldId id="366" r:id="rId33"/>
    <p:sldId id="352" r:id="rId34"/>
    <p:sldId id="349" r:id="rId3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7" autoAdjust="0"/>
    <p:restoredTop sz="94660"/>
  </p:normalViewPr>
  <p:slideViewPr>
    <p:cSldViewPr snapToGrid="0">
      <p:cViewPr varScale="1">
        <p:scale>
          <a:sx n="83" d="100"/>
          <a:sy n="83" d="100"/>
        </p:scale>
        <p:origin x="1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59275D-BCF9-49B8-BBBA-A56B5C90C752}" type="datetimeFigureOut">
              <a:rPr lang="es-CO" smtClean="0"/>
              <a:t>23/11/2021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3F00F-2D49-42BF-BA69-FE9C150C1FD5}" type="slidenum">
              <a:rPr lang="es-CO" smtClean="0"/>
              <a:t>‹Nº›</a:t>
            </a:fld>
            <a:endParaRPr lang="es-CO"/>
          </a:p>
        </p:txBody>
      </p:sp>
    </p:spTree>
    <p:extLst>
      <p:ext uri="{BB962C8B-B14F-4D97-AF65-F5344CB8AC3E}">
        <p14:creationId xmlns:p14="http://schemas.microsoft.com/office/powerpoint/2010/main" val="290262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0357B744-9A40-4123-8E86-BA8E13CBF618}" type="datetimeFigureOut">
              <a:rPr lang="es-CO" smtClean="0"/>
              <a:t>23/11/2021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178567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357B744-9A40-4123-8E86-BA8E13CBF618}" type="datetimeFigureOut">
              <a:rPr lang="es-CO" smtClean="0"/>
              <a:t>23/11/2021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20893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357B744-9A40-4123-8E86-BA8E13CBF618}" type="datetimeFigureOut">
              <a:rPr lang="es-CO" smtClean="0"/>
              <a:t>23/11/2021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36614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357B744-9A40-4123-8E86-BA8E13CBF618}" type="datetimeFigureOut">
              <a:rPr lang="es-CO" smtClean="0"/>
              <a:t>23/11/2021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3834361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0357B744-9A40-4123-8E86-BA8E13CBF618}" type="datetimeFigureOut">
              <a:rPr lang="es-CO" smtClean="0"/>
              <a:t>23/11/2021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4087318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0357B744-9A40-4123-8E86-BA8E13CBF618}" type="datetimeFigureOut">
              <a:rPr lang="es-CO" smtClean="0"/>
              <a:t>23/11/2021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2255026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0357B744-9A40-4123-8E86-BA8E13CBF618}" type="datetimeFigureOut">
              <a:rPr lang="es-CO" smtClean="0"/>
              <a:t>23/11/2021</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2921198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0357B744-9A40-4123-8E86-BA8E13CBF618}" type="datetimeFigureOut">
              <a:rPr lang="es-CO" smtClean="0"/>
              <a:t>23/11/2021</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4114216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357B744-9A40-4123-8E86-BA8E13CBF618}" type="datetimeFigureOut">
              <a:rPr lang="es-CO" smtClean="0"/>
              <a:t>23/11/2021</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1416232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357B744-9A40-4123-8E86-BA8E13CBF618}" type="datetimeFigureOut">
              <a:rPr lang="es-CO" smtClean="0"/>
              <a:t>23/11/2021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350083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357B744-9A40-4123-8E86-BA8E13CBF618}" type="datetimeFigureOut">
              <a:rPr lang="es-CO" smtClean="0"/>
              <a:t>23/11/2021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821721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7B744-9A40-4123-8E86-BA8E13CBF618}" type="datetimeFigureOut">
              <a:rPr lang="es-CO" smtClean="0"/>
              <a:t>23/11/2021</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87AADF-2006-400D-8C6A-6B1BA0566511}" type="slidenum">
              <a:rPr lang="es-CO" smtClean="0"/>
              <a:t>‹Nº›</a:t>
            </a:fld>
            <a:endParaRPr lang="es-CO"/>
          </a:p>
        </p:txBody>
      </p:sp>
    </p:spTree>
    <p:extLst>
      <p:ext uri="{BB962C8B-B14F-4D97-AF65-F5344CB8AC3E}">
        <p14:creationId xmlns:p14="http://schemas.microsoft.com/office/powerpoint/2010/main" val="3733358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1.png"/><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32.png"/><Relationship Id="rId9"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g"/><Relationship Id="rId7"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g"/><Relationship Id="rId9" Type="http://schemas.openxmlformats.org/officeDocument/2006/relationships/image" Target="../media/image76.jpe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2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pn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jpeg"/></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2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png"/><Relationship Id="rId10" Type="http://schemas.openxmlformats.org/officeDocument/2006/relationships/image" Target="../media/image137.jpeg"/><Relationship Id="rId4" Type="http://schemas.openxmlformats.org/officeDocument/2006/relationships/image" Target="../media/image131.png"/><Relationship Id="rId9" Type="http://schemas.openxmlformats.org/officeDocument/2006/relationships/image" Target="../media/image136.jpeg"/></Relationships>
</file>

<file path=ppt/slides/_rels/slide3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3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image" Target="../media/image1.png"/><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486113"/>
            <a:ext cx="12001500" cy="571500"/>
          </a:xfrm>
        </p:spPr>
        <p:txBody>
          <a:bodyPr>
            <a:noAutofit/>
          </a:bodyPr>
          <a:lstStyle/>
          <a:p>
            <a:pPr>
              <a:spcBef>
                <a:spcPct val="50000"/>
              </a:spcBef>
            </a:pPr>
            <a:r>
              <a:rPr lang="es-ES" altLang="es-CO" sz="3600" b="1" dirty="0"/>
              <a:t>Porque y para que se controla el trafico de fauna y flora silvestre</a:t>
            </a:r>
          </a:p>
        </p:txBody>
      </p:sp>
      <p:sp>
        <p:nvSpPr>
          <p:cNvPr id="3" name="Marcador de contenido 2"/>
          <p:cNvSpPr>
            <a:spLocks noGrp="1"/>
          </p:cNvSpPr>
          <p:nvPr>
            <p:ph idx="1"/>
          </p:nvPr>
        </p:nvSpPr>
        <p:spPr>
          <a:xfrm>
            <a:off x="0" y="924791"/>
            <a:ext cx="12001500" cy="4638727"/>
          </a:xfrm>
        </p:spPr>
        <p:txBody>
          <a:bodyPr>
            <a:normAutofit/>
          </a:bodyPr>
          <a:lstStyle/>
          <a:p>
            <a:pPr marL="0" indent="0" algn="just">
              <a:buNone/>
            </a:pPr>
            <a:r>
              <a:rPr lang="es-CO" dirty="0"/>
              <a:t> </a:t>
            </a:r>
          </a:p>
          <a:p>
            <a:pPr marL="0" indent="0">
              <a:buNone/>
            </a:pPr>
            <a:r>
              <a:rPr lang="es-CO" dirty="0"/>
              <a:t> </a:t>
            </a:r>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CO">
              <a:solidFill>
                <a:prstClr val="black"/>
              </a:solidFill>
            </a:endParaRPr>
          </a:p>
        </p:txBody>
      </p:sp>
      <p:sp>
        <p:nvSpPr>
          <p:cNvPr id="5" name="Rectángulo 4">
            <a:extLst>
              <a:ext uri="{FF2B5EF4-FFF2-40B4-BE49-F238E27FC236}">
                <a16:creationId xmlns:a16="http://schemas.microsoft.com/office/drawing/2014/main" id="{63A5FC6E-8924-4F72-85EC-77DBC46C1C0E}"/>
              </a:ext>
            </a:extLst>
          </p:cNvPr>
          <p:cNvSpPr/>
          <p:nvPr/>
        </p:nvSpPr>
        <p:spPr>
          <a:xfrm>
            <a:off x="190500" y="1443841"/>
            <a:ext cx="11811000" cy="5693866"/>
          </a:xfrm>
          <a:prstGeom prst="rect">
            <a:avLst/>
          </a:prstGeom>
        </p:spPr>
        <p:txBody>
          <a:bodyPr wrap="square">
            <a:spAutoFit/>
          </a:bodyPr>
          <a:lstStyle/>
          <a:p>
            <a:pPr algn="just">
              <a:defRPr/>
            </a:pPr>
            <a:r>
              <a:rPr lang="es-ES" sz="2800" dirty="0">
                <a:solidFill>
                  <a:prstClr val="black"/>
                </a:solidFill>
              </a:rPr>
              <a:t>El tráfico de vida silvestre alcanzó el segundo lugar en el mundo entre los comercios ilegales mas rentables luego del narcotráfico, superando incluso al comercio ilegal de armas (</a:t>
            </a:r>
            <a:r>
              <a:rPr lang="es-ES" sz="2800" b="1" dirty="0">
                <a:solidFill>
                  <a:prstClr val="black"/>
                </a:solidFill>
              </a:rPr>
              <a:t>INTERPOL</a:t>
            </a:r>
            <a:r>
              <a:rPr lang="es-ES" sz="2800" dirty="0">
                <a:solidFill>
                  <a:prstClr val="black"/>
                </a:solidFill>
              </a:rPr>
              <a:t>).</a:t>
            </a:r>
          </a:p>
          <a:p>
            <a:pPr algn="just">
              <a:defRPr/>
            </a:pPr>
            <a:endParaRPr lang="es-ES" sz="2800" dirty="0">
              <a:solidFill>
                <a:prstClr val="black"/>
              </a:solidFill>
            </a:endParaRPr>
          </a:p>
          <a:p>
            <a:pPr algn="just">
              <a:defRPr/>
            </a:pPr>
            <a:r>
              <a:rPr lang="es-ES" sz="2800" b="1" dirty="0">
                <a:solidFill>
                  <a:prstClr val="black"/>
                </a:solidFill>
              </a:rPr>
              <a:t>Es uno de los motores de extinción de especies en el mundo.</a:t>
            </a:r>
          </a:p>
          <a:p>
            <a:pPr algn="just">
              <a:defRPr/>
            </a:pPr>
            <a:endParaRPr lang="es-ES" sz="2800" b="1" dirty="0">
              <a:solidFill>
                <a:prstClr val="black"/>
              </a:solidFill>
            </a:endParaRPr>
          </a:p>
          <a:p>
            <a:pPr algn="just">
              <a:defRPr/>
            </a:pPr>
            <a:r>
              <a:rPr lang="es-ES" sz="2800" b="1" dirty="0">
                <a:solidFill>
                  <a:prstClr val="black"/>
                </a:solidFill>
              </a:rPr>
              <a:t>El tráfico de fauna y flora puede causar daños irreparables en los ecosistemas.</a:t>
            </a:r>
          </a:p>
          <a:p>
            <a:pPr algn="just">
              <a:defRPr/>
            </a:pPr>
            <a:endParaRPr lang="es-ES" sz="2800" b="1" dirty="0">
              <a:solidFill>
                <a:prstClr val="black"/>
              </a:solidFill>
            </a:endParaRPr>
          </a:p>
          <a:p>
            <a:pPr algn="just">
              <a:defRPr/>
            </a:pPr>
            <a:r>
              <a:rPr lang="es-ES" sz="2800" b="1" dirty="0">
                <a:solidFill>
                  <a:prstClr val="black"/>
                </a:solidFill>
              </a:rPr>
              <a:t>Algunas especies pueden causar impactos negativos en la economía por convertirse en especies plaga o invasoras.</a:t>
            </a:r>
          </a:p>
          <a:p>
            <a:pPr algn="just">
              <a:defRPr/>
            </a:pPr>
            <a:endParaRPr lang="es-ES" sz="2800" b="1" dirty="0">
              <a:solidFill>
                <a:prstClr val="black"/>
              </a:solidFill>
            </a:endParaRPr>
          </a:p>
          <a:p>
            <a:pPr algn="just">
              <a:defRPr/>
            </a:pPr>
            <a:endParaRPr lang="es-ES" sz="2800" b="1" dirty="0">
              <a:solidFill>
                <a:prstClr val="black"/>
              </a:solidFill>
            </a:endParaRPr>
          </a:p>
          <a:p>
            <a:pPr algn="just">
              <a:defRPr/>
            </a:pPr>
            <a:endParaRPr lang="es-ES" sz="2800" dirty="0">
              <a:solidFill>
                <a:prstClr val="black"/>
              </a:solidFill>
            </a:endParaRPr>
          </a:p>
        </p:txBody>
      </p:sp>
    </p:spTree>
    <p:extLst>
      <p:ext uri="{BB962C8B-B14F-4D97-AF65-F5344CB8AC3E}">
        <p14:creationId xmlns:p14="http://schemas.microsoft.com/office/powerpoint/2010/main" val="807032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486113"/>
            <a:ext cx="12001500" cy="571500"/>
          </a:xfrm>
        </p:spPr>
        <p:txBody>
          <a:bodyPr>
            <a:noAutofit/>
          </a:bodyPr>
          <a:lstStyle/>
          <a:p>
            <a:pPr>
              <a:spcBef>
                <a:spcPct val="50000"/>
              </a:spcBef>
            </a:pPr>
            <a:r>
              <a:rPr lang="es-ES" altLang="es-CO" sz="3600" b="1" dirty="0"/>
              <a:t>Soportes legales para el control</a:t>
            </a:r>
          </a:p>
        </p:txBody>
      </p:sp>
      <p:sp>
        <p:nvSpPr>
          <p:cNvPr id="3" name="Marcador de contenido 2"/>
          <p:cNvSpPr>
            <a:spLocks noGrp="1"/>
          </p:cNvSpPr>
          <p:nvPr>
            <p:ph idx="1"/>
          </p:nvPr>
        </p:nvSpPr>
        <p:spPr>
          <a:xfrm>
            <a:off x="0" y="924791"/>
            <a:ext cx="12001500" cy="4638727"/>
          </a:xfrm>
        </p:spPr>
        <p:txBody>
          <a:bodyPr>
            <a:normAutofit/>
          </a:bodyPr>
          <a:lstStyle/>
          <a:p>
            <a:pPr marL="0" indent="0" algn="just">
              <a:buNone/>
            </a:pPr>
            <a:r>
              <a:rPr lang="es-CO" dirty="0"/>
              <a:t> </a:t>
            </a:r>
          </a:p>
          <a:p>
            <a:pPr marL="0" indent="0">
              <a:buNone/>
            </a:pPr>
            <a:r>
              <a:rPr lang="es-CO" dirty="0"/>
              <a:t> </a:t>
            </a:r>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CO">
              <a:solidFill>
                <a:prstClr val="black"/>
              </a:solidFill>
            </a:endParaRPr>
          </a:p>
        </p:txBody>
      </p:sp>
      <p:sp>
        <p:nvSpPr>
          <p:cNvPr id="5" name="Rectángulo 4">
            <a:extLst>
              <a:ext uri="{FF2B5EF4-FFF2-40B4-BE49-F238E27FC236}">
                <a16:creationId xmlns:a16="http://schemas.microsoft.com/office/drawing/2014/main" id="{63A5FC6E-8924-4F72-85EC-77DBC46C1C0E}"/>
              </a:ext>
            </a:extLst>
          </p:cNvPr>
          <p:cNvSpPr/>
          <p:nvPr/>
        </p:nvSpPr>
        <p:spPr>
          <a:xfrm>
            <a:off x="155575" y="1383388"/>
            <a:ext cx="11811000" cy="1384995"/>
          </a:xfrm>
          <a:prstGeom prst="rect">
            <a:avLst/>
          </a:prstGeom>
        </p:spPr>
        <p:txBody>
          <a:bodyPr wrap="square">
            <a:spAutoFit/>
          </a:bodyPr>
          <a:lstStyle/>
          <a:p>
            <a:pPr algn="just">
              <a:defRPr/>
            </a:pPr>
            <a:endParaRPr lang="es-ES" sz="2800" b="1" dirty="0">
              <a:solidFill>
                <a:prstClr val="black"/>
              </a:solidFill>
            </a:endParaRPr>
          </a:p>
          <a:p>
            <a:pPr algn="just">
              <a:defRPr/>
            </a:pPr>
            <a:endParaRPr lang="es-ES" sz="2800" b="1" dirty="0">
              <a:solidFill>
                <a:prstClr val="black"/>
              </a:solidFill>
            </a:endParaRPr>
          </a:p>
          <a:p>
            <a:pPr algn="just">
              <a:defRPr/>
            </a:pPr>
            <a:endParaRPr lang="es-ES" sz="2800" dirty="0">
              <a:solidFill>
                <a:prstClr val="black"/>
              </a:solidFill>
            </a:endParaRPr>
          </a:p>
        </p:txBody>
      </p:sp>
      <p:sp>
        <p:nvSpPr>
          <p:cNvPr id="6" name="Rectángulo 5">
            <a:extLst>
              <a:ext uri="{FF2B5EF4-FFF2-40B4-BE49-F238E27FC236}">
                <a16:creationId xmlns:a16="http://schemas.microsoft.com/office/drawing/2014/main" id="{C3CF33AB-FA50-4AD1-A85A-A7397EE9004B}"/>
              </a:ext>
            </a:extLst>
          </p:cNvPr>
          <p:cNvSpPr/>
          <p:nvPr/>
        </p:nvSpPr>
        <p:spPr>
          <a:xfrm>
            <a:off x="35683" y="1220131"/>
            <a:ext cx="12083292" cy="923330"/>
          </a:xfrm>
          <a:prstGeom prst="rect">
            <a:avLst/>
          </a:prstGeom>
        </p:spPr>
        <p:txBody>
          <a:bodyPr wrap="square">
            <a:spAutoFit/>
          </a:bodyPr>
          <a:lstStyle/>
          <a:p>
            <a:pPr algn="just"/>
            <a:r>
              <a:rPr lang="es-ES" b="1" dirty="0">
                <a:solidFill>
                  <a:prstClr val="black"/>
                </a:solidFill>
              </a:rPr>
              <a:t>Decreto 1076 de 2015. ARTÍCULO 2.2.1.2.4.2.</a:t>
            </a:r>
          </a:p>
          <a:p>
            <a:pPr algn="just"/>
            <a:endParaRPr lang="es-ES" dirty="0">
              <a:solidFill>
                <a:prstClr val="black"/>
              </a:solidFill>
            </a:endParaRPr>
          </a:p>
          <a:p>
            <a:pPr algn="just"/>
            <a:r>
              <a:rPr lang="es-ES" b="1" dirty="0">
                <a:solidFill>
                  <a:prstClr val="black"/>
                </a:solidFill>
              </a:rPr>
              <a:t>El aprovechamiento de la fauna silvestre y de sus productos sólo podrá adelantarse mediante permiso, autorización o licencia</a:t>
            </a:r>
            <a:r>
              <a:rPr lang="es-ES" dirty="0">
                <a:solidFill>
                  <a:prstClr val="black"/>
                </a:solidFill>
              </a:rPr>
              <a:t>.</a:t>
            </a:r>
            <a:endParaRPr lang="es-CO" dirty="0">
              <a:solidFill>
                <a:prstClr val="black"/>
              </a:solidFill>
            </a:endParaRPr>
          </a:p>
        </p:txBody>
      </p:sp>
      <p:sp>
        <p:nvSpPr>
          <p:cNvPr id="7" name="Rectángulo 6">
            <a:extLst>
              <a:ext uri="{FF2B5EF4-FFF2-40B4-BE49-F238E27FC236}">
                <a16:creationId xmlns:a16="http://schemas.microsoft.com/office/drawing/2014/main" id="{055A6375-4B0A-4CE9-8CBA-1DAA116A62D8}"/>
              </a:ext>
            </a:extLst>
          </p:cNvPr>
          <p:cNvSpPr/>
          <p:nvPr/>
        </p:nvSpPr>
        <p:spPr>
          <a:xfrm>
            <a:off x="54354" y="2768383"/>
            <a:ext cx="12083291" cy="1477328"/>
          </a:xfrm>
          <a:prstGeom prst="rect">
            <a:avLst/>
          </a:prstGeom>
        </p:spPr>
        <p:txBody>
          <a:bodyPr wrap="square">
            <a:spAutoFit/>
          </a:bodyPr>
          <a:lstStyle/>
          <a:p>
            <a:pPr algn="just"/>
            <a:r>
              <a:rPr lang="es-ES" dirty="0">
                <a:solidFill>
                  <a:prstClr val="black"/>
                </a:solidFill>
              </a:rPr>
              <a:t>Entiéndase por caza todo acto dirigido a la </a:t>
            </a:r>
            <a:r>
              <a:rPr lang="es-ES" b="1" dirty="0">
                <a:solidFill>
                  <a:prstClr val="black"/>
                </a:solidFill>
              </a:rPr>
              <a:t>captura de animales silvestres </a:t>
            </a:r>
            <a:r>
              <a:rPr lang="es-ES" dirty="0">
                <a:solidFill>
                  <a:prstClr val="black"/>
                </a:solidFill>
              </a:rPr>
              <a:t>ya sea dándoles muerte, mutilándolos o </a:t>
            </a:r>
            <a:r>
              <a:rPr lang="es-ES" b="1" dirty="0">
                <a:solidFill>
                  <a:prstClr val="black"/>
                </a:solidFill>
              </a:rPr>
              <a:t>atrapándolos vivos y la recolección de sus productos</a:t>
            </a:r>
            <a:r>
              <a:rPr lang="es-ES" dirty="0">
                <a:solidFill>
                  <a:prstClr val="black"/>
                </a:solidFill>
              </a:rPr>
              <a:t>. Se comprende bajo la acción genérica de cazar </a:t>
            </a:r>
            <a:r>
              <a:rPr lang="es-ES" b="1" dirty="0">
                <a:solidFill>
                  <a:prstClr val="black"/>
                </a:solidFill>
              </a:rPr>
              <a:t>todo medio de buscar, perseguir, acosar, aprehender o matar individuos o especímenes de la fauna silvestre o recolectar sus productos</a:t>
            </a:r>
            <a:r>
              <a:rPr lang="es-ES" dirty="0">
                <a:solidFill>
                  <a:prstClr val="black"/>
                </a:solidFill>
              </a:rPr>
              <a:t>.</a:t>
            </a:r>
          </a:p>
          <a:p>
            <a:endParaRPr lang="es-ES" dirty="0">
              <a:solidFill>
                <a:prstClr val="black"/>
              </a:solidFill>
            </a:endParaRPr>
          </a:p>
          <a:p>
            <a:r>
              <a:rPr lang="es-ES" dirty="0">
                <a:solidFill>
                  <a:prstClr val="black"/>
                </a:solidFill>
              </a:rPr>
              <a:t>(Decreto 1608 de 1978 artículo 54).</a:t>
            </a:r>
            <a:endParaRPr lang="es-CO" dirty="0">
              <a:solidFill>
                <a:prstClr val="black"/>
              </a:solidFill>
            </a:endParaRPr>
          </a:p>
        </p:txBody>
      </p:sp>
    </p:spTree>
    <p:extLst>
      <p:ext uri="{BB962C8B-B14F-4D97-AF65-F5344CB8AC3E}">
        <p14:creationId xmlns:p14="http://schemas.microsoft.com/office/powerpoint/2010/main" val="2966028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486113"/>
            <a:ext cx="12001500" cy="571500"/>
          </a:xfrm>
        </p:spPr>
        <p:txBody>
          <a:bodyPr>
            <a:noAutofit/>
          </a:bodyPr>
          <a:lstStyle/>
          <a:p>
            <a:pPr>
              <a:spcBef>
                <a:spcPct val="50000"/>
              </a:spcBef>
            </a:pPr>
            <a:r>
              <a:rPr lang="es-ES" altLang="es-CO" sz="3600" b="1" dirty="0"/>
              <a:t>Soportes legales para el control</a:t>
            </a:r>
          </a:p>
        </p:txBody>
      </p:sp>
      <p:sp>
        <p:nvSpPr>
          <p:cNvPr id="3" name="Marcador de contenido 2"/>
          <p:cNvSpPr>
            <a:spLocks noGrp="1"/>
          </p:cNvSpPr>
          <p:nvPr>
            <p:ph idx="1"/>
          </p:nvPr>
        </p:nvSpPr>
        <p:spPr>
          <a:xfrm>
            <a:off x="0" y="924791"/>
            <a:ext cx="12001500" cy="4638727"/>
          </a:xfrm>
        </p:spPr>
        <p:txBody>
          <a:bodyPr>
            <a:normAutofit/>
          </a:bodyPr>
          <a:lstStyle/>
          <a:p>
            <a:pPr marL="0" indent="0" algn="just">
              <a:buNone/>
            </a:pPr>
            <a:r>
              <a:rPr lang="es-CO" dirty="0"/>
              <a:t> </a:t>
            </a:r>
          </a:p>
          <a:p>
            <a:pPr marL="0" indent="0">
              <a:buNone/>
            </a:pPr>
            <a:r>
              <a:rPr lang="es-CO" dirty="0"/>
              <a:t> </a:t>
            </a:r>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CO">
              <a:solidFill>
                <a:prstClr val="black"/>
              </a:solidFill>
            </a:endParaRPr>
          </a:p>
        </p:txBody>
      </p:sp>
      <p:sp>
        <p:nvSpPr>
          <p:cNvPr id="5" name="Rectángulo 4">
            <a:extLst>
              <a:ext uri="{FF2B5EF4-FFF2-40B4-BE49-F238E27FC236}">
                <a16:creationId xmlns:a16="http://schemas.microsoft.com/office/drawing/2014/main" id="{63A5FC6E-8924-4F72-85EC-77DBC46C1C0E}"/>
              </a:ext>
            </a:extLst>
          </p:cNvPr>
          <p:cNvSpPr/>
          <p:nvPr/>
        </p:nvSpPr>
        <p:spPr>
          <a:xfrm>
            <a:off x="155575" y="1383388"/>
            <a:ext cx="11811000" cy="1384995"/>
          </a:xfrm>
          <a:prstGeom prst="rect">
            <a:avLst/>
          </a:prstGeom>
        </p:spPr>
        <p:txBody>
          <a:bodyPr wrap="square">
            <a:spAutoFit/>
          </a:bodyPr>
          <a:lstStyle/>
          <a:p>
            <a:pPr algn="just">
              <a:defRPr/>
            </a:pPr>
            <a:endParaRPr lang="es-ES" sz="2800" b="1" dirty="0">
              <a:solidFill>
                <a:prstClr val="black"/>
              </a:solidFill>
            </a:endParaRPr>
          </a:p>
          <a:p>
            <a:pPr algn="just">
              <a:defRPr/>
            </a:pPr>
            <a:endParaRPr lang="es-ES" sz="2800" b="1" dirty="0">
              <a:solidFill>
                <a:prstClr val="black"/>
              </a:solidFill>
            </a:endParaRPr>
          </a:p>
          <a:p>
            <a:pPr algn="just">
              <a:defRPr/>
            </a:pPr>
            <a:endParaRPr lang="es-ES" sz="2800" dirty="0">
              <a:solidFill>
                <a:prstClr val="black"/>
              </a:solidFill>
            </a:endParaRPr>
          </a:p>
        </p:txBody>
      </p:sp>
      <p:sp>
        <p:nvSpPr>
          <p:cNvPr id="6" name="Rectángulo 5">
            <a:extLst>
              <a:ext uri="{FF2B5EF4-FFF2-40B4-BE49-F238E27FC236}">
                <a16:creationId xmlns:a16="http://schemas.microsoft.com/office/drawing/2014/main" id="{23DD7C6A-AF77-419C-888A-8DF7DB0E5442}"/>
              </a:ext>
            </a:extLst>
          </p:cNvPr>
          <p:cNvSpPr/>
          <p:nvPr/>
        </p:nvSpPr>
        <p:spPr>
          <a:xfrm>
            <a:off x="155575" y="1582341"/>
            <a:ext cx="11880850" cy="2862322"/>
          </a:xfrm>
          <a:prstGeom prst="rect">
            <a:avLst/>
          </a:prstGeom>
        </p:spPr>
        <p:txBody>
          <a:bodyPr wrap="square">
            <a:spAutoFit/>
          </a:bodyPr>
          <a:lstStyle/>
          <a:p>
            <a:r>
              <a:rPr lang="es-ES" b="1" dirty="0">
                <a:solidFill>
                  <a:srgbClr val="444444"/>
                </a:solidFill>
              </a:rPr>
              <a:t>ARTÍCULO 2.2.1.2.6.16</a:t>
            </a:r>
            <a:r>
              <a:rPr lang="es-ES" dirty="0">
                <a:solidFill>
                  <a:prstClr val="black"/>
                </a:solidFill>
              </a:rPr>
              <a:t> </a:t>
            </a:r>
            <a:r>
              <a:rPr lang="es-ES" b="1" dirty="0">
                <a:solidFill>
                  <a:srgbClr val="444444"/>
                </a:solidFill>
              </a:rPr>
              <a:t>Prohibiciones.</a:t>
            </a:r>
          </a:p>
          <a:p>
            <a:endParaRPr lang="es-ES" b="1" dirty="0">
              <a:solidFill>
                <a:srgbClr val="444444"/>
              </a:solidFill>
              <a:latin typeface="Helvetica Neue"/>
            </a:endParaRPr>
          </a:p>
          <a:p>
            <a:pPr algn="just"/>
            <a:r>
              <a:rPr lang="es-ES" dirty="0">
                <a:solidFill>
                  <a:srgbClr val="333333"/>
                </a:solidFill>
                <a:latin typeface="Helvetica Neue"/>
              </a:rPr>
              <a:t>De conformidad con lo dispuesto por la letra g del artículo 265 del Decreto ley 2811 de 1974, </a:t>
            </a:r>
            <a:r>
              <a:rPr lang="es-ES" b="1" dirty="0">
                <a:solidFill>
                  <a:srgbClr val="333333"/>
                </a:solidFill>
                <a:latin typeface="Helvetica Neue"/>
              </a:rPr>
              <a:t>está prohibido adquirir, con fines comerciales productos de la caza cuya procedencia legal no esté comprobada.</a:t>
            </a:r>
          </a:p>
          <a:p>
            <a:pPr algn="just"/>
            <a:endParaRPr lang="es-ES" dirty="0">
              <a:solidFill>
                <a:srgbClr val="333333"/>
              </a:solidFill>
              <a:latin typeface="Helvetica Neue"/>
            </a:endParaRPr>
          </a:p>
          <a:p>
            <a:pPr algn="just"/>
            <a:endParaRPr lang="es-ES" dirty="0">
              <a:solidFill>
                <a:srgbClr val="333333"/>
              </a:solidFill>
              <a:latin typeface="Helvetica Neue"/>
            </a:endParaRPr>
          </a:p>
          <a:p>
            <a:pPr algn="just"/>
            <a:r>
              <a:rPr lang="es-ES" b="1" dirty="0">
                <a:solidFill>
                  <a:srgbClr val="333333"/>
                </a:solidFill>
                <a:latin typeface="Helvetica Neue"/>
              </a:rPr>
              <a:t>Quienes obtengan individuos o productos de la fauna silvestre para su comercialización, procesamiento o transformación, </a:t>
            </a:r>
            <a:r>
              <a:rPr lang="es-ES" dirty="0">
                <a:solidFill>
                  <a:srgbClr val="333333"/>
                </a:solidFill>
                <a:latin typeface="Helvetica Neue"/>
              </a:rPr>
              <a:t>incluida la taxidermia comercial y la que se realiza por encargo, </a:t>
            </a:r>
            <a:r>
              <a:rPr lang="es-ES" b="1" dirty="0">
                <a:solidFill>
                  <a:srgbClr val="333333"/>
                </a:solidFill>
                <a:latin typeface="Helvetica Neue"/>
              </a:rPr>
              <a:t>están obligados a exigir de los proveedores o de los propietarios del material el salvoconducto que acredite su procedencia legal so pena de decomiso, sin perjuicio de las demás sanciones a que haya lugar.</a:t>
            </a:r>
          </a:p>
        </p:txBody>
      </p:sp>
      <p:sp>
        <p:nvSpPr>
          <p:cNvPr id="7" name="Rectángulo 6">
            <a:extLst>
              <a:ext uri="{FF2B5EF4-FFF2-40B4-BE49-F238E27FC236}">
                <a16:creationId xmlns:a16="http://schemas.microsoft.com/office/drawing/2014/main" id="{2AA8460D-456C-481C-A801-69165C89D04B}"/>
              </a:ext>
            </a:extLst>
          </p:cNvPr>
          <p:cNvSpPr/>
          <p:nvPr/>
        </p:nvSpPr>
        <p:spPr>
          <a:xfrm>
            <a:off x="155575" y="1014056"/>
            <a:ext cx="2371098" cy="369332"/>
          </a:xfrm>
          <a:prstGeom prst="rect">
            <a:avLst/>
          </a:prstGeom>
        </p:spPr>
        <p:txBody>
          <a:bodyPr wrap="none">
            <a:spAutoFit/>
          </a:bodyPr>
          <a:lstStyle/>
          <a:p>
            <a:r>
              <a:rPr lang="es-CO" b="1" dirty="0">
                <a:solidFill>
                  <a:prstClr val="black"/>
                </a:solidFill>
              </a:rPr>
              <a:t>Decreto 1076 de 2015</a:t>
            </a:r>
            <a:r>
              <a:rPr lang="es-CO" dirty="0">
                <a:solidFill>
                  <a:prstClr val="black"/>
                </a:solidFill>
              </a:rPr>
              <a:t>. </a:t>
            </a:r>
          </a:p>
        </p:txBody>
      </p:sp>
    </p:spTree>
    <p:extLst>
      <p:ext uri="{BB962C8B-B14F-4D97-AF65-F5344CB8AC3E}">
        <p14:creationId xmlns:p14="http://schemas.microsoft.com/office/powerpoint/2010/main" val="40156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486113"/>
            <a:ext cx="12001500" cy="571500"/>
          </a:xfrm>
        </p:spPr>
        <p:txBody>
          <a:bodyPr>
            <a:noAutofit/>
          </a:bodyPr>
          <a:lstStyle/>
          <a:p>
            <a:pPr>
              <a:spcBef>
                <a:spcPct val="50000"/>
              </a:spcBef>
            </a:pPr>
            <a:r>
              <a:rPr lang="es-ES" altLang="es-CO" sz="3600" b="1" dirty="0"/>
              <a:t>Soportes legales para el control</a:t>
            </a:r>
          </a:p>
        </p:txBody>
      </p:sp>
      <p:sp>
        <p:nvSpPr>
          <p:cNvPr id="3" name="Marcador de contenido 2"/>
          <p:cNvSpPr>
            <a:spLocks noGrp="1"/>
          </p:cNvSpPr>
          <p:nvPr>
            <p:ph idx="1"/>
          </p:nvPr>
        </p:nvSpPr>
        <p:spPr>
          <a:xfrm>
            <a:off x="0" y="924791"/>
            <a:ext cx="12001500" cy="4638727"/>
          </a:xfrm>
        </p:spPr>
        <p:txBody>
          <a:bodyPr>
            <a:normAutofit/>
          </a:bodyPr>
          <a:lstStyle/>
          <a:p>
            <a:pPr marL="0" indent="0" algn="just">
              <a:buNone/>
            </a:pPr>
            <a:r>
              <a:rPr lang="es-CO" dirty="0"/>
              <a:t> </a:t>
            </a:r>
          </a:p>
          <a:p>
            <a:pPr marL="0" indent="0">
              <a:buNone/>
            </a:pPr>
            <a:r>
              <a:rPr lang="es-CO" dirty="0"/>
              <a:t> </a:t>
            </a:r>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CO">
              <a:solidFill>
                <a:prstClr val="black"/>
              </a:solidFill>
            </a:endParaRPr>
          </a:p>
        </p:txBody>
      </p:sp>
      <p:sp>
        <p:nvSpPr>
          <p:cNvPr id="5" name="Rectángulo 4">
            <a:extLst>
              <a:ext uri="{FF2B5EF4-FFF2-40B4-BE49-F238E27FC236}">
                <a16:creationId xmlns:a16="http://schemas.microsoft.com/office/drawing/2014/main" id="{63A5FC6E-8924-4F72-85EC-77DBC46C1C0E}"/>
              </a:ext>
            </a:extLst>
          </p:cNvPr>
          <p:cNvSpPr/>
          <p:nvPr/>
        </p:nvSpPr>
        <p:spPr>
          <a:xfrm>
            <a:off x="0" y="1383388"/>
            <a:ext cx="11966575" cy="4801314"/>
          </a:xfrm>
          <a:prstGeom prst="rect">
            <a:avLst/>
          </a:prstGeom>
        </p:spPr>
        <p:txBody>
          <a:bodyPr wrap="square">
            <a:spAutoFit/>
          </a:bodyPr>
          <a:lstStyle/>
          <a:p>
            <a:r>
              <a:rPr lang="es-ES" b="1" dirty="0">
                <a:solidFill>
                  <a:prstClr val="black"/>
                </a:solidFill>
              </a:rPr>
              <a:t>Código Nacional de Policía</a:t>
            </a:r>
          </a:p>
          <a:p>
            <a:endParaRPr lang="es-ES" b="1" dirty="0">
              <a:solidFill>
                <a:prstClr val="black"/>
              </a:solidFill>
            </a:endParaRPr>
          </a:p>
          <a:p>
            <a:r>
              <a:rPr lang="es-ES" b="1" dirty="0">
                <a:solidFill>
                  <a:prstClr val="black"/>
                </a:solidFill>
              </a:rPr>
              <a:t>Artículo 101. Comportamientos que afectan las especies de flora o fauna silvestre Los siguientes comportamientos afectan las especies de flora o fauna y por lo tanto no deben efectuarse:</a:t>
            </a:r>
          </a:p>
          <a:p>
            <a:endParaRPr lang="es-ES" dirty="0">
              <a:solidFill>
                <a:prstClr val="black"/>
              </a:solidFill>
            </a:endParaRPr>
          </a:p>
          <a:p>
            <a:pPr algn="just"/>
            <a:r>
              <a:rPr lang="es-ES" dirty="0">
                <a:solidFill>
                  <a:prstClr val="black"/>
                </a:solidFill>
              </a:rPr>
              <a:t>1. Colectar, aprovechar, mantener, tener, transportar, introducir, comercializar, o poseer especies de fauna silvestre (viva o muerta) o sus partes, sin la respectiva autorización ambiental.</a:t>
            </a:r>
          </a:p>
          <a:p>
            <a:pPr algn="just"/>
            <a:endParaRPr lang="es-ES" dirty="0">
              <a:solidFill>
                <a:prstClr val="black"/>
              </a:solidFill>
            </a:endParaRPr>
          </a:p>
          <a:p>
            <a:pPr algn="just"/>
            <a:r>
              <a:rPr lang="es-ES" dirty="0">
                <a:solidFill>
                  <a:prstClr val="black"/>
                </a:solidFill>
              </a:rPr>
              <a:t>2. Aprovechar, recolectar, almacenar, extraer, introducir, mantener, quemar, talar, transportar o comercializar especies de flora silvestre, o sus productos o subproductos, sin la respectiva autorización de la autoridad competente.</a:t>
            </a:r>
          </a:p>
          <a:p>
            <a:pPr algn="just"/>
            <a:endParaRPr lang="es-ES" dirty="0">
              <a:solidFill>
                <a:prstClr val="black"/>
              </a:solidFill>
            </a:endParaRPr>
          </a:p>
          <a:p>
            <a:r>
              <a:rPr lang="es-ES" dirty="0">
                <a:solidFill>
                  <a:prstClr val="black"/>
                </a:solidFill>
              </a:rPr>
              <a:t>8. Experimentar, alterar, mutilar, </a:t>
            </a:r>
            <a:r>
              <a:rPr lang="es-ES" b="1" dirty="0">
                <a:solidFill>
                  <a:prstClr val="black"/>
                </a:solidFill>
              </a:rPr>
              <a:t>manipular las especies silvestres sin el permiso de autoridad ambiental competente</a:t>
            </a:r>
            <a:r>
              <a:rPr lang="es-ES" dirty="0">
                <a:solidFill>
                  <a:prstClr val="black"/>
                </a:solidFill>
              </a:rPr>
              <a:t>.</a:t>
            </a:r>
          </a:p>
          <a:p>
            <a:endParaRPr lang="es-ES" dirty="0">
              <a:solidFill>
                <a:prstClr val="black"/>
              </a:solidFill>
            </a:endParaRPr>
          </a:p>
          <a:p>
            <a:r>
              <a:rPr lang="es-ES" dirty="0">
                <a:solidFill>
                  <a:prstClr val="black"/>
                </a:solidFill>
              </a:rPr>
              <a:t>9. </a:t>
            </a:r>
            <a:r>
              <a:rPr lang="es-ES" b="1" dirty="0">
                <a:solidFill>
                  <a:prstClr val="black"/>
                </a:solidFill>
              </a:rPr>
              <a:t>Violar los reglamentos establecidos para los períodos de veda en materia de caza y pesca</a:t>
            </a:r>
            <a:r>
              <a:rPr lang="es-ES" dirty="0">
                <a:solidFill>
                  <a:prstClr val="black"/>
                </a:solidFill>
              </a:rPr>
              <a:t>.</a:t>
            </a:r>
          </a:p>
          <a:p>
            <a:endParaRPr lang="es-ES" dirty="0">
              <a:solidFill>
                <a:prstClr val="black"/>
              </a:solidFill>
            </a:endParaRPr>
          </a:p>
          <a:p>
            <a:r>
              <a:rPr lang="es-ES" dirty="0">
                <a:solidFill>
                  <a:prstClr val="black"/>
                </a:solidFill>
              </a:rPr>
              <a:t>10. </a:t>
            </a:r>
            <a:r>
              <a:rPr lang="es-ES" b="1" dirty="0">
                <a:solidFill>
                  <a:prstClr val="black"/>
                </a:solidFill>
              </a:rPr>
              <a:t>Tener animales silvestres en calidad de mascotas.</a:t>
            </a:r>
          </a:p>
          <a:p>
            <a:pPr algn="just"/>
            <a:endParaRPr lang="es-ES" dirty="0">
              <a:solidFill>
                <a:prstClr val="black"/>
              </a:solidFill>
            </a:endParaRPr>
          </a:p>
        </p:txBody>
      </p:sp>
    </p:spTree>
    <p:extLst>
      <p:ext uri="{BB962C8B-B14F-4D97-AF65-F5344CB8AC3E}">
        <p14:creationId xmlns:p14="http://schemas.microsoft.com/office/powerpoint/2010/main" val="2258695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CO">
              <a:solidFill>
                <a:prstClr val="black"/>
              </a:solidFill>
            </a:endParaRPr>
          </a:p>
        </p:txBody>
      </p:sp>
      <p:sp>
        <p:nvSpPr>
          <p:cNvPr id="5" name="Rectángulo 4">
            <a:extLst>
              <a:ext uri="{FF2B5EF4-FFF2-40B4-BE49-F238E27FC236}">
                <a16:creationId xmlns:a16="http://schemas.microsoft.com/office/drawing/2014/main" id="{63A5FC6E-8924-4F72-85EC-77DBC46C1C0E}"/>
              </a:ext>
            </a:extLst>
          </p:cNvPr>
          <p:cNvSpPr/>
          <p:nvPr/>
        </p:nvSpPr>
        <p:spPr>
          <a:xfrm>
            <a:off x="155575" y="1383388"/>
            <a:ext cx="11811000" cy="1384995"/>
          </a:xfrm>
          <a:prstGeom prst="rect">
            <a:avLst/>
          </a:prstGeom>
        </p:spPr>
        <p:txBody>
          <a:bodyPr wrap="square">
            <a:spAutoFit/>
          </a:bodyPr>
          <a:lstStyle/>
          <a:p>
            <a:pPr algn="just">
              <a:defRPr/>
            </a:pPr>
            <a:endParaRPr lang="es-ES" sz="2800" b="1" dirty="0">
              <a:solidFill>
                <a:prstClr val="black"/>
              </a:solidFill>
            </a:endParaRPr>
          </a:p>
          <a:p>
            <a:pPr algn="just">
              <a:defRPr/>
            </a:pPr>
            <a:endParaRPr lang="es-ES" sz="2800" b="1" dirty="0">
              <a:solidFill>
                <a:prstClr val="black"/>
              </a:solidFill>
            </a:endParaRPr>
          </a:p>
          <a:p>
            <a:pPr algn="just">
              <a:defRPr/>
            </a:pPr>
            <a:endParaRPr lang="es-ES" sz="2800" dirty="0">
              <a:solidFill>
                <a:prstClr val="black"/>
              </a:solidFill>
            </a:endParaRPr>
          </a:p>
        </p:txBody>
      </p:sp>
      <p:sp>
        <p:nvSpPr>
          <p:cNvPr id="12" name="Rectángulo 11">
            <a:extLst>
              <a:ext uri="{FF2B5EF4-FFF2-40B4-BE49-F238E27FC236}">
                <a16:creationId xmlns:a16="http://schemas.microsoft.com/office/drawing/2014/main" id="{D76AD514-BB1B-470F-8976-058C35C188C7}"/>
              </a:ext>
            </a:extLst>
          </p:cNvPr>
          <p:cNvSpPr/>
          <p:nvPr/>
        </p:nvSpPr>
        <p:spPr>
          <a:xfrm>
            <a:off x="155574" y="213837"/>
            <a:ext cx="11877261" cy="4431983"/>
          </a:xfrm>
          <a:prstGeom prst="rect">
            <a:avLst/>
          </a:prstGeom>
        </p:spPr>
        <p:txBody>
          <a:bodyPr wrap="square">
            <a:spAutoFit/>
          </a:bodyPr>
          <a:lstStyle/>
          <a:p>
            <a:pPr algn="just" fontAlgn="base"/>
            <a:r>
              <a:rPr lang="es-ES" sz="2000" b="1" dirty="0">
                <a:solidFill>
                  <a:srgbClr val="333333"/>
                </a:solidFill>
                <a:latin typeface="Arial" panose="020B0604020202020204" pitchFamily="34" charset="0"/>
              </a:rPr>
              <a:t>Código Penal</a:t>
            </a:r>
          </a:p>
          <a:p>
            <a:pPr algn="just" fontAlgn="base"/>
            <a:endParaRPr lang="es-ES" sz="2000" b="1" dirty="0">
              <a:solidFill>
                <a:srgbClr val="333333"/>
              </a:solidFill>
              <a:latin typeface="Arial" panose="020B0604020202020204" pitchFamily="34" charset="0"/>
            </a:endParaRPr>
          </a:p>
          <a:p>
            <a:pPr algn="just" fontAlgn="base"/>
            <a:br>
              <a:rPr lang="es-ES" sz="2000" b="1" dirty="0">
                <a:solidFill>
                  <a:srgbClr val="333333"/>
                </a:solidFill>
                <a:latin typeface="Arial" panose="020B0604020202020204" pitchFamily="34" charset="0"/>
              </a:rPr>
            </a:br>
            <a:r>
              <a:rPr lang="es-ES" sz="2000" b="1" dirty="0">
                <a:solidFill>
                  <a:srgbClr val="333333"/>
                </a:solidFill>
                <a:latin typeface="Arial" panose="020B0604020202020204" pitchFamily="34" charset="0"/>
              </a:rPr>
              <a:t>Artículo 328. Ilícito aprovechamiento de los recursos naturales </a:t>
            </a:r>
            <a:r>
              <a:rPr lang="es-ES" sz="2000" b="1" dirty="0" err="1">
                <a:solidFill>
                  <a:srgbClr val="333333"/>
                </a:solidFill>
                <a:latin typeface="Arial" panose="020B0604020202020204" pitchFamily="34" charset="0"/>
              </a:rPr>
              <a:t>renovabables</a:t>
            </a:r>
            <a:endParaRPr lang="es-ES" sz="2000" b="1" dirty="0">
              <a:solidFill>
                <a:srgbClr val="333333"/>
              </a:solidFill>
              <a:latin typeface="Arial" panose="020B0604020202020204" pitchFamily="34" charset="0"/>
            </a:endParaRPr>
          </a:p>
          <a:p>
            <a:pPr algn="just" fontAlgn="base"/>
            <a:endParaRPr lang="es-ES" sz="2000" b="1" dirty="0">
              <a:solidFill>
                <a:srgbClr val="333333"/>
              </a:solidFill>
              <a:latin typeface="Arial" panose="020B0604020202020204" pitchFamily="34" charset="0"/>
            </a:endParaRPr>
          </a:p>
          <a:p>
            <a:pPr algn="just" fontAlgn="base"/>
            <a:endParaRPr lang="es-ES" sz="2000" b="1" dirty="0">
              <a:solidFill>
                <a:srgbClr val="333333"/>
              </a:solidFill>
              <a:latin typeface="Arial" panose="020B0604020202020204" pitchFamily="34" charset="0"/>
            </a:endParaRPr>
          </a:p>
          <a:p>
            <a:pPr algn="just" fontAlgn="base"/>
            <a:r>
              <a:rPr lang="es-ES" dirty="0">
                <a:solidFill>
                  <a:srgbClr val="333333"/>
                </a:solidFill>
                <a:latin typeface="Arial" panose="020B0604020202020204" pitchFamily="34" charset="0"/>
              </a:rPr>
              <a:t>El que con incumplimiento de la normatividad existente se </a:t>
            </a:r>
            <a:r>
              <a:rPr lang="es-ES" b="1" dirty="0">
                <a:solidFill>
                  <a:srgbClr val="333333"/>
                </a:solidFill>
                <a:latin typeface="Arial" panose="020B0604020202020204" pitchFamily="34" charset="0"/>
              </a:rPr>
              <a:t>apropie, introduzca, explote, transporte, mantenga, trafique, comercie, explore, aproveche o se beneficie de los especímenes, productos o partes de los recursos fáunicos, forestales, florísticos, hidrobiológicos, biológicos o genéticas de la biodiversidad colombiana</a:t>
            </a:r>
            <a:r>
              <a:rPr lang="es-ES" dirty="0">
                <a:solidFill>
                  <a:srgbClr val="333333"/>
                </a:solidFill>
                <a:latin typeface="Arial" panose="020B0604020202020204" pitchFamily="34" charset="0"/>
              </a:rPr>
              <a:t>, incurrirá en prisión de cuarenta y ocho (48) a ciento ocho (108) meses y multe hasta de treinta y cinco mil (35.000 salarios mínimos mensuales vigentes.</a:t>
            </a:r>
            <a:br>
              <a:rPr lang="es-ES" dirty="0">
                <a:solidFill>
                  <a:prstClr val="black"/>
                </a:solidFill>
              </a:rPr>
            </a:br>
            <a:br>
              <a:rPr lang="es-ES" dirty="0">
                <a:solidFill>
                  <a:prstClr val="black"/>
                </a:solidFill>
              </a:rPr>
            </a:br>
            <a:r>
              <a:rPr lang="es-ES" dirty="0">
                <a:solidFill>
                  <a:srgbClr val="333333"/>
                </a:solidFill>
                <a:latin typeface="Arial" panose="020B0604020202020204" pitchFamily="34" charset="0"/>
              </a:rPr>
              <a:t>La pena se aumentará de una tercera parte a la mitad, cuando las especies estén categorizadas como amenazadas, en riesgo de extinción o de carácter migratorio, raras o endémicas del territorio colombiano.</a:t>
            </a:r>
            <a:br>
              <a:rPr lang="es-ES" dirty="0">
                <a:solidFill>
                  <a:prstClr val="black"/>
                </a:solidFill>
                <a:latin typeface="Arial" panose="020B0604020202020204" pitchFamily="34" charset="0"/>
              </a:rPr>
            </a:br>
            <a:endParaRPr lang="es-CO" dirty="0">
              <a:solidFill>
                <a:prstClr val="black"/>
              </a:solidFill>
            </a:endParaRPr>
          </a:p>
        </p:txBody>
      </p:sp>
    </p:spTree>
    <p:extLst>
      <p:ext uri="{BB962C8B-B14F-4D97-AF65-F5344CB8AC3E}">
        <p14:creationId xmlns:p14="http://schemas.microsoft.com/office/powerpoint/2010/main" val="227769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CO">
              <a:solidFill>
                <a:prstClr val="black"/>
              </a:solidFill>
            </a:endParaRPr>
          </a:p>
        </p:txBody>
      </p:sp>
      <p:sp>
        <p:nvSpPr>
          <p:cNvPr id="5" name="Rectángulo 4">
            <a:extLst>
              <a:ext uri="{FF2B5EF4-FFF2-40B4-BE49-F238E27FC236}">
                <a16:creationId xmlns:a16="http://schemas.microsoft.com/office/drawing/2014/main" id="{63A5FC6E-8924-4F72-85EC-77DBC46C1C0E}"/>
              </a:ext>
            </a:extLst>
          </p:cNvPr>
          <p:cNvSpPr/>
          <p:nvPr/>
        </p:nvSpPr>
        <p:spPr>
          <a:xfrm>
            <a:off x="155575" y="1383388"/>
            <a:ext cx="11811000" cy="1384995"/>
          </a:xfrm>
          <a:prstGeom prst="rect">
            <a:avLst/>
          </a:prstGeom>
        </p:spPr>
        <p:txBody>
          <a:bodyPr wrap="square">
            <a:spAutoFit/>
          </a:bodyPr>
          <a:lstStyle/>
          <a:p>
            <a:pPr algn="just">
              <a:defRPr/>
            </a:pPr>
            <a:endParaRPr lang="es-ES" sz="2800" b="1" dirty="0">
              <a:solidFill>
                <a:prstClr val="black"/>
              </a:solidFill>
            </a:endParaRPr>
          </a:p>
          <a:p>
            <a:pPr algn="just">
              <a:defRPr/>
            </a:pPr>
            <a:endParaRPr lang="es-ES" sz="2800" b="1" dirty="0">
              <a:solidFill>
                <a:prstClr val="black"/>
              </a:solidFill>
            </a:endParaRPr>
          </a:p>
          <a:p>
            <a:pPr algn="just">
              <a:defRPr/>
            </a:pPr>
            <a:endParaRPr lang="es-ES" sz="2800" dirty="0">
              <a:solidFill>
                <a:prstClr val="black"/>
              </a:solidFill>
            </a:endParaRPr>
          </a:p>
        </p:txBody>
      </p:sp>
      <p:sp>
        <p:nvSpPr>
          <p:cNvPr id="2" name="Rectángulo 1">
            <a:extLst>
              <a:ext uri="{FF2B5EF4-FFF2-40B4-BE49-F238E27FC236}">
                <a16:creationId xmlns:a16="http://schemas.microsoft.com/office/drawing/2014/main" id="{47E284D4-5399-4207-AB44-3BF7ED7D5BDC}"/>
              </a:ext>
            </a:extLst>
          </p:cNvPr>
          <p:cNvSpPr/>
          <p:nvPr/>
        </p:nvSpPr>
        <p:spPr>
          <a:xfrm>
            <a:off x="132522" y="160338"/>
            <a:ext cx="11811000" cy="2862322"/>
          </a:xfrm>
          <a:prstGeom prst="rect">
            <a:avLst/>
          </a:prstGeom>
        </p:spPr>
        <p:txBody>
          <a:bodyPr wrap="square">
            <a:spAutoFit/>
          </a:bodyPr>
          <a:lstStyle/>
          <a:p>
            <a:r>
              <a:rPr lang="es-ES" sz="2000" b="1" dirty="0">
                <a:solidFill>
                  <a:prstClr val="black"/>
                </a:solidFill>
                <a:latin typeface="Arial" panose="020B0604020202020204" pitchFamily="34" charset="0"/>
                <a:cs typeface="Arial" panose="020B0604020202020204" pitchFamily="34" charset="0"/>
              </a:rPr>
              <a:t>Infracciones</a:t>
            </a:r>
          </a:p>
          <a:p>
            <a:endParaRPr lang="es-ES" sz="2000" dirty="0">
              <a:solidFill>
                <a:prstClr val="black"/>
              </a:solidFill>
              <a:latin typeface="Arial" panose="020B0604020202020204" pitchFamily="34" charset="0"/>
              <a:cs typeface="Arial" panose="020B0604020202020204" pitchFamily="34" charset="0"/>
            </a:endParaRPr>
          </a:p>
          <a:p>
            <a:r>
              <a:rPr lang="es-ES" sz="2000" b="1" dirty="0">
                <a:solidFill>
                  <a:prstClr val="black"/>
                </a:solidFill>
                <a:latin typeface="Arial" panose="020B0604020202020204" pitchFamily="34" charset="0"/>
                <a:cs typeface="Arial" panose="020B0604020202020204" pitchFamily="34" charset="0"/>
              </a:rPr>
              <a:t>Se considera infracción en materia ambiental toda acción u omisión que constituya violación de las normas </a:t>
            </a:r>
            <a:r>
              <a:rPr lang="es-ES" sz="2000" dirty="0">
                <a:solidFill>
                  <a:prstClr val="black"/>
                </a:solidFill>
                <a:latin typeface="Arial" panose="020B0604020202020204" pitchFamily="34" charset="0"/>
                <a:cs typeface="Arial" panose="020B0604020202020204" pitchFamily="34" charset="0"/>
              </a:rPr>
              <a:t>contenidas en el Código de Recursos Naturales, Renovables Decreto-ley 2811 de 1974, en la Ley 99 de 1993, en la Ley 165 de 1994, y en las demás disposiciones ambientales vigentes, en que las sustituyan o modifiquen y en los actos administrativos emanados de la autoridad ambiental competente.</a:t>
            </a:r>
          </a:p>
          <a:p>
            <a:endParaRPr lang="es-ES" sz="2000" dirty="0">
              <a:solidFill>
                <a:prstClr val="black"/>
              </a:solidFill>
              <a:latin typeface="Arial" panose="020B0604020202020204" pitchFamily="34" charset="0"/>
              <a:cs typeface="Arial" panose="020B0604020202020204" pitchFamily="34" charset="0"/>
            </a:endParaRPr>
          </a:p>
          <a:p>
            <a:r>
              <a:rPr lang="es-ES" sz="2000" dirty="0">
                <a:solidFill>
                  <a:prstClr val="black"/>
                </a:solidFill>
                <a:latin typeface="Arial" panose="020B0604020202020204" pitchFamily="34" charset="0"/>
                <a:cs typeface="Arial" panose="020B0604020202020204" pitchFamily="34" charset="0"/>
              </a:rPr>
              <a:t>(Artículo 15, Ley 1333 del 2009)</a:t>
            </a:r>
            <a:endParaRPr lang="es-CO" sz="2000" dirty="0">
              <a:solidFill>
                <a:prstClr val="black"/>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91F1E67B-BEBB-4242-BF95-B307E9035AE5}"/>
              </a:ext>
            </a:extLst>
          </p:cNvPr>
          <p:cNvSpPr/>
          <p:nvPr/>
        </p:nvSpPr>
        <p:spPr>
          <a:xfrm>
            <a:off x="13114" y="3794263"/>
            <a:ext cx="11930408" cy="707886"/>
          </a:xfrm>
          <a:prstGeom prst="rect">
            <a:avLst/>
          </a:prstGeom>
        </p:spPr>
        <p:txBody>
          <a:bodyPr wrap="square">
            <a:spAutoFit/>
          </a:bodyPr>
          <a:lstStyle/>
          <a:p>
            <a:pPr algn="just"/>
            <a:r>
              <a:rPr lang="es-ES" sz="2000" dirty="0">
                <a:solidFill>
                  <a:prstClr val="black"/>
                </a:solidFill>
                <a:latin typeface="Arial" panose="020B0604020202020204" pitchFamily="34" charset="0"/>
                <a:cs typeface="Arial" panose="020B0604020202020204" pitchFamily="34" charset="0"/>
              </a:rPr>
              <a:t>Parágrafo 2 º </a:t>
            </a:r>
            <a:r>
              <a:rPr lang="es-ES" sz="2000" b="1" dirty="0">
                <a:solidFill>
                  <a:prstClr val="black"/>
                </a:solidFill>
                <a:latin typeface="Arial" panose="020B0604020202020204" pitchFamily="34" charset="0"/>
                <a:cs typeface="Arial" panose="020B0604020202020204" pitchFamily="34" charset="0"/>
              </a:rPr>
              <a:t>En las infracciones ambientales se presume la culpa o dolo del infractor, quien tendrá a su cargo desvirtuarla.</a:t>
            </a:r>
          </a:p>
        </p:txBody>
      </p:sp>
    </p:spTree>
    <p:extLst>
      <p:ext uri="{BB962C8B-B14F-4D97-AF65-F5344CB8AC3E}">
        <p14:creationId xmlns:p14="http://schemas.microsoft.com/office/powerpoint/2010/main" val="3869358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0920845" cy="571500"/>
          </a:xfrm>
        </p:spPr>
        <p:txBody>
          <a:bodyPr>
            <a:normAutofit/>
          </a:bodyPr>
          <a:lstStyle/>
          <a:p>
            <a:pPr>
              <a:spcBef>
                <a:spcPct val="50000"/>
              </a:spcBef>
            </a:pPr>
            <a:r>
              <a:rPr lang="es-ES" altLang="es-CO" sz="2400" b="1" dirty="0"/>
              <a:t>Movilización de especímenes de la diversidad biológica dentro de Colombia</a:t>
            </a:r>
          </a:p>
        </p:txBody>
      </p:sp>
      <p:sp>
        <p:nvSpPr>
          <p:cNvPr id="3" name="Marcador de contenido 2"/>
          <p:cNvSpPr>
            <a:spLocks noGrp="1"/>
          </p:cNvSpPr>
          <p:nvPr>
            <p:ph idx="1"/>
          </p:nvPr>
        </p:nvSpPr>
        <p:spPr>
          <a:xfrm>
            <a:off x="307974" y="924791"/>
            <a:ext cx="11615802" cy="4638727"/>
          </a:xfrm>
        </p:spPr>
        <p:txBody>
          <a:bodyPr>
            <a:normAutofit fontScale="62500" lnSpcReduction="20000"/>
          </a:bodyPr>
          <a:lstStyle/>
          <a:p>
            <a:pPr marL="0" indent="0" algn="just">
              <a:buNone/>
            </a:pPr>
            <a:endParaRPr lang="es-CO" altLang="es-ES" sz="2000" dirty="0">
              <a:solidFill>
                <a:srgbClr val="000000"/>
              </a:solidFill>
              <a:latin typeface="Calibri" panose="020F0502020204030204" pitchFamily="34" charset="0"/>
            </a:endParaRPr>
          </a:p>
          <a:p>
            <a:pPr marL="0" indent="0" algn="just">
              <a:buNone/>
            </a:pPr>
            <a:r>
              <a:rPr lang="es-ES" dirty="0">
                <a:ea typeface="Times New Roman" panose="02020603050405020304" pitchFamily="18" charset="0"/>
                <a:cs typeface="Calibri" panose="020F0502020204030204" pitchFamily="34" charset="0"/>
              </a:rPr>
              <a:t>De</a:t>
            </a:r>
            <a:r>
              <a:rPr lang="es-ES" dirty="0">
                <a:ea typeface="Times New Roman" panose="02020603050405020304" pitchFamily="18" charset="0"/>
                <a:cs typeface="Times New Roman" panose="02020603050405020304" pitchFamily="18" charset="0"/>
              </a:rPr>
              <a:t> conformidad con el artículo 2.2.2.2.13.1 del Decreto 1076 del 2015, </a:t>
            </a:r>
            <a:r>
              <a:rPr lang="es-ES" b="1" dirty="0">
                <a:ea typeface="Times New Roman" panose="02020603050405020304" pitchFamily="18" charset="0"/>
                <a:cs typeface="Times New Roman" panose="02020603050405020304" pitchFamily="18" charset="0"/>
              </a:rPr>
              <a:t>todo producto forestal primario de la flora silvestre que entre, salga o se movilice en territorio nacional, debe contar con un salvoconducto que ampare su movilización desde el lugar de aprovechamiento hasta </a:t>
            </a:r>
            <a:r>
              <a:rPr lang="es-ES" dirty="0">
                <a:ea typeface="Times New Roman" panose="02020603050405020304" pitchFamily="18" charset="0"/>
                <a:cs typeface="Times New Roman" panose="02020603050405020304" pitchFamily="18" charset="0"/>
              </a:rPr>
              <a:t>los sitios de transformación, industrialización o comercialización, o desde el puerto de ingreso al país, </a:t>
            </a:r>
            <a:r>
              <a:rPr lang="es-ES" b="1" dirty="0">
                <a:ea typeface="Times New Roman" panose="02020603050405020304" pitchFamily="18" charset="0"/>
                <a:cs typeface="Times New Roman" panose="02020603050405020304" pitchFamily="18" charset="0"/>
              </a:rPr>
              <a:t>hasta su destino final</a:t>
            </a:r>
            <a:r>
              <a:rPr lang="es-ES" dirty="0">
                <a:ea typeface="Times New Roman" panose="02020603050405020304" pitchFamily="18" charset="0"/>
                <a:cs typeface="Times New Roman" panose="02020603050405020304" pitchFamily="18" charset="0"/>
              </a:rPr>
              <a:t>.</a:t>
            </a:r>
          </a:p>
          <a:p>
            <a:pPr marL="0" indent="0" algn="just">
              <a:buNone/>
            </a:pPr>
            <a:endParaRPr lang="es-CO" dirty="0"/>
          </a:p>
          <a:p>
            <a:pPr marL="0" indent="0" algn="just">
              <a:buNone/>
            </a:pPr>
            <a:r>
              <a:rPr lang="es-ES" dirty="0"/>
              <a:t>El artículo 2.2.1.1.22.1 del citado decreto, ordena que </a:t>
            </a:r>
            <a:r>
              <a:rPr lang="es-ES" b="1" dirty="0"/>
              <a:t>toda persona que deba transportar individuos, especímenes o productos de la fauna silvestre debe proveerse del respectivo salvoconducto de movilización. Indicando, que éste salvoconducto amparará únicamente los individuos, especímenes, y productos indicados en él, será válido por una sola vez y por el tiempo indicado en el mismo y contempla la posibilidad de expedir un salvoconducto de </a:t>
            </a:r>
            <a:r>
              <a:rPr lang="es-ES" b="1" dirty="0" err="1"/>
              <a:t>removilización</a:t>
            </a:r>
            <a:r>
              <a:rPr lang="es-ES" b="1" dirty="0"/>
              <a:t>, cuando no se pudiesen movilizar los individuos, especímenes o productos dentro del término de vigencia del salvoconducto</a:t>
            </a:r>
            <a:r>
              <a:rPr lang="es-ES" dirty="0"/>
              <a:t>. </a:t>
            </a:r>
          </a:p>
          <a:p>
            <a:pPr marL="0" indent="0">
              <a:buNone/>
            </a:pPr>
            <a:endParaRPr lang="es-CO" dirty="0"/>
          </a:p>
          <a:p>
            <a:pPr marL="0" indent="0" algn="just">
              <a:buNone/>
            </a:pPr>
            <a:r>
              <a:rPr lang="es-ES" dirty="0"/>
              <a:t>El artículo 2.2.1.2.1.5 del Decreto 1076 de 2015 indica que “</a:t>
            </a:r>
            <a:r>
              <a:rPr lang="es-ES" b="1" dirty="0"/>
              <a:t>El manejo de especies tales como cetáceos, sirenios, pinnípedos, aves marinas y </a:t>
            </a:r>
            <a:r>
              <a:rPr lang="es-ES" b="1" dirty="0" err="1"/>
              <a:t>semiacuáticas</a:t>
            </a:r>
            <a:r>
              <a:rPr lang="es-ES" b="1" dirty="0"/>
              <a:t>, tortugas marinas y de aguas dulces o salobres cocodrilos batracios, anuros y demás especies que no cumplen su ciclo total de vida dentro del medio acuático pero que dependen de él para su subsistencia, se rige por este decreto, pero para protección de su medio ecológico, serán igualmente aplicables las normas de protección previstas en los estatutos correspondientes a aguas no marinas, recursos hidrobiológicos, flora y ambiente marino</a:t>
            </a:r>
            <a:r>
              <a:rPr lang="es-ES" dirty="0"/>
              <a:t>”.</a:t>
            </a: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999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1805007" cy="571500"/>
          </a:xfrm>
        </p:spPr>
        <p:txBody>
          <a:bodyPr>
            <a:normAutofit fontScale="90000"/>
          </a:bodyPr>
          <a:lstStyle/>
          <a:p>
            <a:pPr>
              <a:spcBef>
                <a:spcPct val="50000"/>
              </a:spcBef>
            </a:pPr>
            <a:r>
              <a:rPr lang="es-ES" altLang="es-CO" sz="2400" b="1" dirty="0"/>
              <a:t>Excepciones de Salvoconducto Único Nacional para la movilización de especímenes de la biodiversidad (SUN)</a:t>
            </a:r>
          </a:p>
        </p:txBody>
      </p:sp>
      <p:sp>
        <p:nvSpPr>
          <p:cNvPr id="3" name="Marcador de contenido 2"/>
          <p:cNvSpPr>
            <a:spLocks noGrp="1"/>
          </p:cNvSpPr>
          <p:nvPr>
            <p:ph idx="1"/>
          </p:nvPr>
        </p:nvSpPr>
        <p:spPr>
          <a:xfrm>
            <a:off x="307974" y="924791"/>
            <a:ext cx="11615802" cy="4638727"/>
          </a:xfrm>
        </p:spPr>
        <p:txBody>
          <a:bodyPr>
            <a:normAutofit/>
          </a:bodyPr>
          <a:lstStyle/>
          <a:p>
            <a:pPr marL="0" indent="0" algn="just">
              <a:buNone/>
            </a:pPr>
            <a:r>
              <a:rPr lang="es-ES" altLang="es-ES" sz="2000" dirty="0">
                <a:solidFill>
                  <a:srgbClr val="000000"/>
                </a:solidFill>
                <a:latin typeface="Calibri" panose="020F0502020204030204" pitchFamily="34" charset="0"/>
              </a:rPr>
              <a:t>La Resolución 1909 de 2017, excluye de la exigencia del Salvoconducto Único Nacional en Línea, al transporte de los especímenes de diversidad biológica de flora </a:t>
            </a:r>
            <a:r>
              <a:rPr lang="es-ES" altLang="es-ES" sz="2000" b="1" dirty="0">
                <a:solidFill>
                  <a:srgbClr val="000000"/>
                </a:solidFill>
                <a:latin typeface="Calibri" panose="020F0502020204030204" pitchFamily="34" charset="0"/>
              </a:rPr>
              <a:t>en segundo grado de transformación</a:t>
            </a:r>
            <a:r>
              <a:rPr lang="es-ES" altLang="es-ES" sz="2000" dirty="0">
                <a:solidFill>
                  <a:srgbClr val="000000"/>
                </a:solidFill>
                <a:latin typeface="Calibri" panose="020F0502020204030204" pitchFamily="34" charset="0"/>
              </a:rPr>
              <a:t>; por ejemplo, </a:t>
            </a:r>
            <a:r>
              <a:rPr lang="es-ES" altLang="es-ES" sz="2000" b="1" dirty="0">
                <a:solidFill>
                  <a:srgbClr val="000000"/>
                </a:solidFill>
                <a:latin typeface="Calibri" panose="020F0502020204030204" pitchFamily="34" charset="0"/>
              </a:rPr>
              <a:t>collares, </a:t>
            </a:r>
            <a:r>
              <a:rPr lang="es-ES" altLang="es-ES" sz="2000" b="1" dirty="0" err="1">
                <a:solidFill>
                  <a:srgbClr val="000000"/>
                </a:solidFill>
                <a:latin typeface="Calibri" panose="020F0502020204030204" pitchFamily="34" charset="0"/>
              </a:rPr>
              <a:t>machimbres</a:t>
            </a:r>
            <a:r>
              <a:rPr lang="es-ES" altLang="es-ES" sz="2000" b="1" dirty="0">
                <a:solidFill>
                  <a:srgbClr val="000000"/>
                </a:solidFill>
                <a:latin typeface="Calibri" panose="020F0502020204030204" pitchFamily="34" charset="0"/>
              </a:rPr>
              <a:t>, puertas y aquellos productos con alto valor agregado y diferentes procesos de transformación</a:t>
            </a:r>
            <a:r>
              <a:rPr lang="es-ES" altLang="es-ES" sz="2000" dirty="0">
                <a:solidFill>
                  <a:srgbClr val="000000"/>
                </a:solidFill>
                <a:latin typeface="Calibri" panose="020F0502020204030204" pitchFamily="34" charset="0"/>
              </a:rPr>
              <a:t>. </a:t>
            </a:r>
          </a:p>
          <a:p>
            <a:pPr marL="0" indent="0" algn="just">
              <a:buNone/>
            </a:pPr>
            <a:r>
              <a:rPr lang="es-ES" altLang="es-ES" sz="2000" b="1" dirty="0">
                <a:solidFill>
                  <a:srgbClr val="000000"/>
                </a:solidFill>
                <a:latin typeface="Calibri" panose="020F0502020204030204" pitchFamily="34" charset="0"/>
              </a:rPr>
              <a:t>También están excluid</a:t>
            </a:r>
            <a:r>
              <a:rPr lang="es-ES" altLang="es-ES" sz="2000" dirty="0">
                <a:solidFill>
                  <a:srgbClr val="000000"/>
                </a:solidFill>
                <a:latin typeface="Calibri" panose="020F0502020204030204" pitchFamily="34" charset="0"/>
              </a:rPr>
              <a:t>as:</a:t>
            </a:r>
          </a:p>
          <a:p>
            <a:pPr marL="0" indent="0" algn="just">
              <a:buNone/>
            </a:pPr>
            <a:r>
              <a:rPr lang="es-ES" altLang="es-ES" sz="2000" dirty="0">
                <a:solidFill>
                  <a:srgbClr val="000000"/>
                </a:solidFill>
                <a:latin typeface="Calibri" panose="020F0502020204030204" pitchFamily="34" charset="0"/>
              </a:rPr>
              <a:t>Las e</a:t>
            </a:r>
            <a:r>
              <a:rPr lang="es-ES" altLang="es-ES" sz="2000" b="1" dirty="0">
                <a:solidFill>
                  <a:srgbClr val="000000"/>
                </a:solidFill>
                <a:latin typeface="Calibri" panose="020F0502020204030204" pitchFamily="34" charset="0"/>
              </a:rPr>
              <a:t>species de fauna doméstica.  </a:t>
            </a:r>
          </a:p>
          <a:p>
            <a:pPr marL="0" indent="0" algn="just">
              <a:buNone/>
            </a:pPr>
            <a:r>
              <a:rPr lang="es-ES" altLang="es-ES" sz="2000" b="1" dirty="0">
                <a:solidFill>
                  <a:srgbClr val="000000"/>
                </a:solidFill>
                <a:latin typeface="Calibri" panose="020F0502020204030204" pitchFamily="34" charset="0"/>
              </a:rPr>
              <a:t>Flora no maderable reproducidas artificialmente.</a:t>
            </a:r>
          </a:p>
          <a:p>
            <a:pPr marL="0" indent="0" algn="just">
              <a:buNone/>
            </a:pPr>
            <a:r>
              <a:rPr lang="es-ES" altLang="es-ES" sz="2000" b="1" dirty="0">
                <a:solidFill>
                  <a:srgbClr val="000000"/>
                </a:solidFill>
                <a:latin typeface="Calibri" panose="020F0502020204030204" pitchFamily="34" charset="0"/>
              </a:rPr>
              <a:t>Recursos pesqueros.</a:t>
            </a:r>
          </a:p>
          <a:p>
            <a:pPr marL="0" indent="0" algn="just">
              <a:buNone/>
            </a:pPr>
            <a:r>
              <a:rPr lang="es-ES" altLang="es-ES" sz="2000" b="1" dirty="0">
                <a:solidFill>
                  <a:srgbClr val="000000"/>
                </a:solidFill>
                <a:latin typeface="Calibri" panose="020F0502020204030204" pitchFamily="34" charset="0"/>
              </a:rPr>
              <a:t> </a:t>
            </a:r>
          </a:p>
          <a:p>
            <a:pPr marL="0" indent="0" algn="just">
              <a:buNone/>
            </a:pPr>
            <a:r>
              <a:rPr lang="es-ES" altLang="es-ES" sz="2000" b="1" dirty="0">
                <a:solidFill>
                  <a:srgbClr val="000000"/>
                </a:solidFill>
                <a:latin typeface="Calibri" panose="020F0502020204030204" pitchFamily="34" charset="0"/>
              </a:rPr>
              <a:t>Las especies o muestras que estén amparadas por un permiso de recolección de especies silvestres con fines de investigación científica no comercial, lo mismo que con fines de elaboración de estudios ambientales.</a:t>
            </a:r>
          </a:p>
          <a:p>
            <a:pPr marL="0" indent="0" algn="just">
              <a:buNone/>
            </a:pPr>
            <a:r>
              <a:rPr lang="es-ES" altLang="es-ES" sz="2000" b="1" dirty="0">
                <a:solidFill>
                  <a:srgbClr val="000000"/>
                </a:solidFill>
                <a:latin typeface="Calibri" panose="020F0502020204030204" pitchFamily="34" charset="0"/>
              </a:rPr>
              <a:t>Y los especímenes que cuenten con un Registro Único Nacional de Colecciones Biológicas</a:t>
            </a:r>
            <a:r>
              <a:rPr lang="es-ES" altLang="es-ES" sz="2000" dirty="0">
                <a:solidFill>
                  <a:srgbClr val="000000"/>
                </a:solidFill>
                <a:latin typeface="Calibri" panose="020F0502020204030204" pitchFamily="34" charset="0"/>
              </a:rPr>
              <a:t>, ya que actuará la constancia de dicho registro expedida por el Instituto de Investigaciones Alexander von Humboldt.</a:t>
            </a:r>
            <a:endParaRPr lang="es-CO" altLang="es-ES" sz="2000" dirty="0">
              <a:solidFill>
                <a:srgbClr val="000000"/>
              </a:solidFill>
              <a:latin typeface="Calibri" panose="020F0502020204030204" pitchFamily="34" charset="0"/>
            </a:endParaRPr>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n 3"/>
          <p:cNvPicPr>
            <a:picLocks noChangeAspect="1"/>
          </p:cNvPicPr>
          <p:nvPr/>
        </p:nvPicPr>
        <p:blipFill>
          <a:blip r:embed="rId3"/>
          <a:stretch>
            <a:fillRect/>
          </a:stretch>
        </p:blipFill>
        <p:spPr>
          <a:xfrm>
            <a:off x="4150094" y="2122538"/>
            <a:ext cx="1184167" cy="781855"/>
          </a:xfrm>
          <a:prstGeom prst="rect">
            <a:avLst/>
          </a:prstGeom>
        </p:spPr>
      </p:pic>
      <p:pic>
        <p:nvPicPr>
          <p:cNvPr id="5" name="Imagen 4"/>
          <p:cNvPicPr>
            <a:picLocks noChangeAspect="1"/>
          </p:cNvPicPr>
          <p:nvPr/>
        </p:nvPicPr>
        <p:blipFill>
          <a:blip r:embed="rId4"/>
          <a:stretch>
            <a:fillRect/>
          </a:stretch>
        </p:blipFill>
        <p:spPr>
          <a:xfrm>
            <a:off x="5366885" y="2122538"/>
            <a:ext cx="1133382" cy="758091"/>
          </a:xfrm>
          <a:prstGeom prst="rect">
            <a:avLst/>
          </a:prstGeom>
        </p:spPr>
      </p:pic>
      <p:pic>
        <p:nvPicPr>
          <p:cNvPr id="6" name="Imagen 5"/>
          <p:cNvPicPr>
            <a:picLocks noChangeAspect="1"/>
          </p:cNvPicPr>
          <p:nvPr/>
        </p:nvPicPr>
        <p:blipFill>
          <a:blip r:embed="rId5"/>
          <a:stretch>
            <a:fillRect/>
          </a:stretch>
        </p:blipFill>
        <p:spPr>
          <a:xfrm>
            <a:off x="6532891" y="2122538"/>
            <a:ext cx="1028853" cy="713560"/>
          </a:xfrm>
          <a:prstGeom prst="rect">
            <a:avLst/>
          </a:prstGeom>
        </p:spPr>
      </p:pic>
      <p:pic>
        <p:nvPicPr>
          <p:cNvPr id="7" name="Imagen 6"/>
          <p:cNvPicPr>
            <a:picLocks noChangeAspect="1"/>
          </p:cNvPicPr>
          <p:nvPr/>
        </p:nvPicPr>
        <p:blipFill>
          <a:blip r:embed="rId6"/>
          <a:stretch>
            <a:fillRect/>
          </a:stretch>
        </p:blipFill>
        <p:spPr>
          <a:xfrm>
            <a:off x="7607156" y="2094570"/>
            <a:ext cx="1209434" cy="753766"/>
          </a:xfrm>
          <a:prstGeom prst="rect">
            <a:avLst/>
          </a:prstGeom>
        </p:spPr>
      </p:pic>
      <p:pic>
        <p:nvPicPr>
          <p:cNvPr id="8" name="Imagen 7"/>
          <p:cNvPicPr>
            <a:picLocks noChangeAspect="1"/>
          </p:cNvPicPr>
          <p:nvPr/>
        </p:nvPicPr>
        <p:blipFill>
          <a:blip r:embed="rId7"/>
          <a:stretch>
            <a:fillRect/>
          </a:stretch>
        </p:blipFill>
        <p:spPr>
          <a:xfrm>
            <a:off x="8862002" y="2084491"/>
            <a:ext cx="1094612" cy="819902"/>
          </a:xfrm>
          <a:prstGeom prst="rect">
            <a:avLst/>
          </a:prstGeom>
        </p:spPr>
      </p:pic>
      <p:pic>
        <p:nvPicPr>
          <p:cNvPr id="9" name="Imagen 8"/>
          <p:cNvPicPr>
            <a:picLocks noChangeAspect="1"/>
          </p:cNvPicPr>
          <p:nvPr/>
        </p:nvPicPr>
        <p:blipFill rotWithShape="1">
          <a:blip r:embed="rId8"/>
          <a:srcRect l="19746" t="5673" r="18463" b="9063"/>
          <a:stretch/>
        </p:blipFill>
        <p:spPr>
          <a:xfrm>
            <a:off x="10021862" y="1987354"/>
            <a:ext cx="831937" cy="860982"/>
          </a:xfrm>
          <a:prstGeom prst="rect">
            <a:avLst/>
          </a:prstGeom>
        </p:spPr>
      </p:pic>
      <p:pic>
        <p:nvPicPr>
          <p:cNvPr id="10" name="Imagen 9"/>
          <p:cNvPicPr>
            <a:picLocks noChangeAspect="1"/>
          </p:cNvPicPr>
          <p:nvPr/>
        </p:nvPicPr>
        <p:blipFill>
          <a:blip r:embed="rId9"/>
          <a:stretch>
            <a:fillRect/>
          </a:stretch>
        </p:blipFill>
        <p:spPr>
          <a:xfrm>
            <a:off x="11017838" y="1873329"/>
            <a:ext cx="1089032" cy="1089032"/>
          </a:xfrm>
          <a:prstGeom prst="rect">
            <a:avLst/>
          </a:prstGeom>
        </p:spPr>
      </p:pic>
      <p:pic>
        <p:nvPicPr>
          <p:cNvPr id="11" name="Imagen 10"/>
          <p:cNvPicPr>
            <a:picLocks noChangeAspect="1"/>
          </p:cNvPicPr>
          <p:nvPr/>
        </p:nvPicPr>
        <p:blipFill>
          <a:blip r:embed="rId10"/>
          <a:stretch>
            <a:fillRect/>
          </a:stretch>
        </p:blipFill>
        <p:spPr>
          <a:xfrm>
            <a:off x="2730586" y="3392904"/>
            <a:ext cx="1396245" cy="785388"/>
          </a:xfrm>
          <a:prstGeom prst="rect">
            <a:avLst/>
          </a:prstGeom>
        </p:spPr>
      </p:pic>
      <p:pic>
        <p:nvPicPr>
          <p:cNvPr id="12" name="Imagen 11"/>
          <p:cNvPicPr>
            <a:picLocks noChangeAspect="1"/>
          </p:cNvPicPr>
          <p:nvPr/>
        </p:nvPicPr>
        <p:blipFill rotWithShape="1">
          <a:blip r:embed="rId11"/>
          <a:srcRect t="11959" b="27078"/>
          <a:stretch/>
        </p:blipFill>
        <p:spPr>
          <a:xfrm>
            <a:off x="7671243" y="3219688"/>
            <a:ext cx="1145347" cy="932187"/>
          </a:xfrm>
          <a:prstGeom prst="rect">
            <a:avLst/>
          </a:prstGeom>
        </p:spPr>
      </p:pic>
      <p:pic>
        <p:nvPicPr>
          <p:cNvPr id="13" name="Imagen 12"/>
          <p:cNvPicPr>
            <a:picLocks noChangeAspect="1"/>
          </p:cNvPicPr>
          <p:nvPr/>
        </p:nvPicPr>
        <p:blipFill rotWithShape="1">
          <a:blip r:embed="rId12"/>
          <a:srcRect l="17887" t="2113" r="12554"/>
          <a:stretch/>
        </p:blipFill>
        <p:spPr>
          <a:xfrm>
            <a:off x="5883442" y="3219688"/>
            <a:ext cx="1606872" cy="1010050"/>
          </a:xfrm>
          <a:prstGeom prst="rect">
            <a:avLst/>
          </a:prstGeom>
        </p:spPr>
      </p:pic>
      <p:pic>
        <p:nvPicPr>
          <p:cNvPr id="14" name="Imagen 13"/>
          <p:cNvPicPr>
            <a:picLocks noChangeAspect="1"/>
          </p:cNvPicPr>
          <p:nvPr/>
        </p:nvPicPr>
        <p:blipFill rotWithShape="1">
          <a:blip r:embed="rId13"/>
          <a:srcRect l="8259" t="13767" r="7017"/>
          <a:stretch/>
        </p:blipFill>
        <p:spPr>
          <a:xfrm>
            <a:off x="10348094" y="3184141"/>
            <a:ext cx="1756611" cy="839436"/>
          </a:xfrm>
          <a:prstGeom prst="rect">
            <a:avLst/>
          </a:prstGeom>
        </p:spPr>
      </p:pic>
      <p:pic>
        <p:nvPicPr>
          <p:cNvPr id="15" name="Imagen 14"/>
          <p:cNvPicPr>
            <a:picLocks noChangeAspect="1"/>
          </p:cNvPicPr>
          <p:nvPr/>
        </p:nvPicPr>
        <p:blipFill rotWithShape="1">
          <a:blip r:embed="rId14"/>
          <a:srcRect r="11076"/>
          <a:stretch/>
        </p:blipFill>
        <p:spPr>
          <a:xfrm>
            <a:off x="8956388" y="3194401"/>
            <a:ext cx="1327205" cy="829176"/>
          </a:xfrm>
          <a:prstGeom prst="rect">
            <a:avLst/>
          </a:prstGeom>
        </p:spPr>
      </p:pic>
      <p:pic>
        <p:nvPicPr>
          <p:cNvPr id="17" name="Imagen 16"/>
          <p:cNvPicPr>
            <a:picLocks noChangeAspect="1"/>
          </p:cNvPicPr>
          <p:nvPr/>
        </p:nvPicPr>
        <p:blipFill rotWithShape="1">
          <a:blip r:embed="rId15"/>
          <a:srcRect l="-445" t="21822" r="5952" b="5303"/>
          <a:stretch/>
        </p:blipFill>
        <p:spPr>
          <a:xfrm>
            <a:off x="4266629" y="3265669"/>
            <a:ext cx="1587270" cy="918087"/>
          </a:xfrm>
          <a:prstGeom prst="rect">
            <a:avLst/>
          </a:prstGeom>
        </p:spPr>
      </p:pic>
      <p:pic>
        <p:nvPicPr>
          <p:cNvPr id="18" name="Imagen 17"/>
          <p:cNvPicPr>
            <a:picLocks noChangeAspect="1"/>
          </p:cNvPicPr>
          <p:nvPr/>
        </p:nvPicPr>
        <p:blipFill rotWithShape="1">
          <a:blip r:embed="rId16"/>
          <a:srcRect t="14006" r="4952" b="11969"/>
          <a:stretch/>
        </p:blipFill>
        <p:spPr>
          <a:xfrm>
            <a:off x="124880" y="3685781"/>
            <a:ext cx="578338" cy="450412"/>
          </a:xfrm>
          <a:prstGeom prst="rect">
            <a:avLst/>
          </a:prstGeom>
        </p:spPr>
      </p:pic>
      <p:pic>
        <p:nvPicPr>
          <p:cNvPr id="19" name="Imagen 18"/>
          <p:cNvPicPr>
            <a:picLocks noChangeAspect="1"/>
          </p:cNvPicPr>
          <p:nvPr/>
        </p:nvPicPr>
        <p:blipFill rotWithShape="1">
          <a:blip r:embed="rId17"/>
          <a:srcRect t="12610" b="17158"/>
          <a:stretch/>
        </p:blipFill>
        <p:spPr>
          <a:xfrm>
            <a:off x="1007356" y="3724712"/>
            <a:ext cx="1023849" cy="492511"/>
          </a:xfrm>
          <a:prstGeom prst="rect">
            <a:avLst/>
          </a:prstGeom>
        </p:spPr>
      </p:pic>
    </p:spTree>
    <p:extLst>
      <p:ext uri="{BB962C8B-B14F-4D97-AF65-F5344CB8AC3E}">
        <p14:creationId xmlns:p14="http://schemas.microsoft.com/office/powerpoint/2010/main" val="1951892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0920845" cy="571500"/>
          </a:xfrm>
        </p:spPr>
        <p:txBody>
          <a:bodyPr>
            <a:normAutofit/>
          </a:bodyPr>
          <a:lstStyle/>
          <a:p>
            <a:pPr>
              <a:spcBef>
                <a:spcPct val="50000"/>
              </a:spcBef>
            </a:pPr>
            <a:r>
              <a:rPr lang="es-ES" altLang="es-CO" sz="2400" b="1" dirty="0"/>
              <a:t>EXCEPCIONES DE PERMISOS PARA EXPORTACIÓN</a:t>
            </a:r>
          </a:p>
        </p:txBody>
      </p:sp>
      <p:sp>
        <p:nvSpPr>
          <p:cNvPr id="3" name="Marcador de contenido 2"/>
          <p:cNvSpPr>
            <a:spLocks noGrp="1"/>
          </p:cNvSpPr>
          <p:nvPr>
            <p:ph idx="1"/>
          </p:nvPr>
        </p:nvSpPr>
        <p:spPr>
          <a:xfrm>
            <a:off x="0" y="924791"/>
            <a:ext cx="12001500" cy="4638727"/>
          </a:xfrm>
        </p:spPr>
        <p:txBody>
          <a:bodyPr>
            <a:normAutofit/>
          </a:bodyPr>
          <a:lstStyle/>
          <a:p>
            <a:pPr marL="0" indent="0" algn="just">
              <a:buNone/>
            </a:pPr>
            <a:r>
              <a:rPr lang="es-CO" altLang="es-ES" sz="2000" dirty="0">
                <a:solidFill>
                  <a:srgbClr val="000000"/>
                </a:solidFill>
                <a:latin typeface="Calibri" panose="020F0502020204030204" pitchFamily="34" charset="0"/>
              </a:rPr>
              <a:t>Resolución 454 de 2001, por la cual se reglamenta la </a:t>
            </a:r>
            <a:r>
              <a:rPr lang="es-CO" altLang="es-ES" sz="2000" b="1" dirty="0">
                <a:solidFill>
                  <a:srgbClr val="000000"/>
                </a:solidFill>
                <a:latin typeface="Calibri" panose="020F0502020204030204" pitchFamily="34" charset="0"/>
              </a:rPr>
              <a:t>EXPEDICIÓN DE LOS CERTIFICADOS DE EXPORTACIÓN</a:t>
            </a:r>
            <a:r>
              <a:rPr lang="es-CO" altLang="es-ES" sz="2000" dirty="0">
                <a:solidFill>
                  <a:srgbClr val="000000"/>
                </a:solidFill>
                <a:latin typeface="Calibri" panose="020F0502020204030204" pitchFamily="34" charset="0"/>
              </a:rPr>
              <a:t>, la cual aplica a </a:t>
            </a:r>
            <a:r>
              <a:rPr lang="es-CO" altLang="es-ES" sz="2000" b="1" dirty="0">
                <a:solidFill>
                  <a:srgbClr val="000000"/>
                </a:solidFill>
                <a:latin typeface="Calibri" panose="020F0502020204030204" pitchFamily="34" charset="0"/>
              </a:rPr>
              <a:t>las industrias forestales que se dedican al manejo, transformación y/o comercialización de productos forestales en segundo grado de transformación o terminados</a:t>
            </a:r>
            <a:r>
              <a:rPr lang="es-CO" altLang="es-ES" sz="2000" dirty="0">
                <a:solidFill>
                  <a:srgbClr val="000000"/>
                </a:solidFill>
                <a:latin typeface="Calibri" panose="020F0502020204030204" pitchFamily="34" charset="0"/>
              </a:rPr>
              <a:t>, a los </a:t>
            </a:r>
            <a:r>
              <a:rPr lang="es-CO" altLang="es-ES" sz="2000" b="1" dirty="0">
                <a:solidFill>
                  <a:srgbClr val="000000"/>
                </a:solidFill>
                <a:latin typeface="Calibri" panose="020F0502020204030204" pitchFamily="34" charset="0"/>
              </a:rPr>
              <a:t>criaderos, viveros, cultivos de flora o establecimientos de similar naturaleza, que se dedican a las actividades de plantación, manejo, aprovechamiento, transformación y/o comercialización de flora silvestre y de sus productos</a:t>
            </a:r>
            <a:r>
              <a:rPr lang="es-CO" altLang="es-ES" sz="2000" dirty="0">
                <a:solidFill>
                  <a:srgbClr val="000000"/>
                </a:solidFill>
                <a:latin typeface="Calibri" panose="020F0502020204030204" pitchFamily="34" charset="0"/>
              </a:rPr>
              <a:t>. </a:t>
            </a:r>
          </a:p>
          <a:p>
            <a:pPr marL="0" indent="0" algn="just">
              <a:buNone/>
            </a:pPr>
            <a:endParaRPr lang="es-CO" dirty="0"/>
          </a:p>
          <a:p>
            <a:pPr marL="0" indent="0" algn="just">
              <a:buNone/>
            </a:pPr>
            <a:endParaRPr lang="es-CO" dirty="0"/>
          </a:p>
          <a:p>
            <a:pPr marL="0" indent="0">
              <a:buNone/>
            </a:pPr>
            <a:endParaRPr lang="es-CO" dirty="0"/>
          </a:p>
          <a:p>
            <a:pPr marL="0" indent="0">
              <a:buNone/>
            </a:pPr>
            <a:endParaRPr lang="es-CO" dirty="0"/>
          </a:p>
        </p:txBody>
      </p:sp>
      <p:pic>
        <p:nvPicPr>
          <p:cNvPr id="9" name="Imagen 8"/>
          <p:cNvPicPr>
            <a:picLocks noChangeAspect="1"/>
          </p:cNvPicPr>
          <p:nvPr/>
        </p:nvPicPr>
        <p:blipFill>
          <a:blip r:embed="rId3"/>
          <a:stretch>
            <a:fillRect/>
          </a:stretch>
        </p:blipFill>
        <p:spPr>
          <a:xfrm>
            <a:off x="110494" y="2394392"/>
            <a:ext cx="2338488" cy="1749961"/>
          </a:xfrm>
          <a:prstGeom prst="rect">
            <a:avLst/>
          </a:prstGeom>
        </p:spPr>
      </p:pic>
      <p:pic>
        <p:nvPicPr>
          <p:cNvPr id="13" name="Imagen 12"/>
          <p:cNvPicPr>
            <a:picLocks noChangeAspect="1"/>
          </p:cNvPicPr>
          <p:nvPr/>
        </p:nvPicPr>
        <p:blipFill>
          <a:blip r:embed="rId4"/>
          <a:stretch>
            <a:fillRect/>
          </a:stretch>
        </p:blipFill>
        <p:spPr>
          <a:xfrm>
            <a:off x="2559476" y="2394392"/>
            <a:ext cx="2500746" cy="1693854"/>
          </a:xfrm>
          <a:prstGeom prst="rect">
            <a:avLst/>
          </a:prstGeom>
        </p:spPr>
      </p:pic>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CO">
              <a:solidFill>
                <a:prstClr val="black"/>
              </a:solidFill>
            </a:endParaRPr>
          </a:p>
        </p:txBody>
      </p:sp>
      <p:pic>
        <p:nvPicPr>
          <p:cNvPr id="18" name="Imagen 17"/>
          <p:cNvPicPr>
            <a:picLocks noChangeAspect="1"/>
          </p:cNvPicPr>
          <p:nvPr/>
        </p:nvPicPr>
        <p:blipFill>
          <a:blip r:embed="rId5"/>
          <a:stretch>
            <a:fillRect/>
          </a:stretch>
        </p:blipFill>
        <p:spPr>
          <a:xfrm>
            <a:off x="5174870" y="2394392"/>
            <a:ext cx="2592685" cy="1693854"/>
          </a:xfrm>
          <a:prstGeom prst="rect">
            <a:avLst/>
          </a:prstGeom>
        </p:spPr>
      </p:pic>
      <p:pic>
        <p:nvPicPr>
          <p:cNvPr id="19" name="Imagen 18"/>
          <p:cNvPicPr>
            <a:picLocks noChangeAspect="1"/>
          </p:cNvPicPr>
          <p:nvPr/>
        </p:nvPicPr>
        <p:blipFill>
          <a:blip r:embed="rId6"/>
          <a:stretch>
            <a:fillRect/>
          </a:stretch>
        </p:blipFill>
        <p:spPr>
          <a:xfrm>
            <a:off x="7943392" y="2913938"/>
            <a:ext cx="1778007" cy="2354253"/>
          </a:xfrm>
          <a:prstGeom prst="rect">
            <a:avLst/>
          </a:prstGeom>
        </p:spPr>
      </p:pic>
      <p:pic>
        <p:nvPicPr>
          <p:cNvPr id="20" name="Imagen 19"/>
          <p:cNvPicPr>
            <a:picLocks noChangeAspect="1"/>
          </p:cNvPicPr>
          <p:nvPr/>
        </p:nvPicPr>
        <p:blipFill>
          <a:blip r:embed="rId7"/>
          <a:stretch>
            <a:fillRect/>
          </a:stretch>
        </p:blipFill>
        <p:spPr>
          <a:xfrm>
            <a:off x="9813682" y="2475673"/>
            <a:ext cx="2095535" cy="2792518"/>
          </a:xfrm>
          <a:prstGeom prst="rect">
            <a:avLst/>
          </a:prstGeom>
        </p:spPr>
      </p:pic>
      <p:pic>
        <p:nvPicPr>
          <p:cNvPr id="21" name="Imagen 20"/>
          <p:cNvPicPr>
            <a:picLocks noChangeAspect="1"/>
          </p:cNvPicPr>
          <p:nvPr/>
        </p:nvPicPr>
        <p:blipFill rotWithShape="1">
          <a:blip r:embed="rId8"/>
          <a:srcRect l="3566" t="6680" r="7886" b="16609"/>
          <a:stretch/>
        </p:blipFill>
        <p:spPr>
          <a:xfrm>
            <a:off x="202515" y="4289826"/>
            <a:ext cx="2244117" cy="1458097"/>
          </a:xfrm>
          <a:prstGeom prst="rect">
            <a:avLst/>
          </a:prstGeom>
        </p:spPr>
      </p:pic>
      <p:pic>
        <p:nvPicPr>
          <p:cNvPr id="22" name="Imagen 21"/>
          <p:cNvPicPr>
            <a:picLocks noChangeAspect="1"/>
          </p:cNvPicPr>
          <p:nvPr/>
        </p:nvPicPr>
        <p:blipFill>
          <a:blip r:embed="rId9"/>
          <a:stretch>
            <a:fillRect/>
          </a:stretch>
        </p:blipFill>
        <p:spPr>
          <a:xfrm>
            <a:off x="2649147" y="4216661"/>
            <a:ext cx="3109020" cy="1492330"/>
          </a:xfrm>
          <a:prstGeom prst="rect">
            <a:avLst/>
          </a:prstGeom>
        </p:spPr>
      </p:pic>
      <p:pic>
        <p:nvPicPr>
          <p:cNvPr id="23" name="Imagen 22"/>
          <p:cNvPicPr>
            <a:picLocks noChangeAspect="1"/>
          </p:cNvPicPr>
          <p:nvPr/>
        </p:nvPicPr>
        <p:blipFill>
          <a:blip r:embed="rId10"/>
          <a:stretch>
            <a:fillRect/>
          </a:stretch>
        </p:blipFill>
        <p:spPr>
          <a:xfrm>
            <a:off x="6151050" y="4154573"/>
            <a:ext cx="1616505" cy="1616505"/>
          </a:xfrm>
          <a:prstGeom prst="rect">
            <a:avLst/>
          </a:prstGeom>
        </p:spPr>
      </p:pic>
    </p:spTree>
    <p:extLst>
      <p:ext uri="{BB962C8B-B14F-4D97-AF65-F5344CB8AC3E}">
        <p14:creationId xmlns:p14="http://schemas.microsoft.com/office/powerpoint/2010/main" val="272050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95420"/>
            <a:ext cx="11887200" cy="571500"/>
          </a:xfrm>
        </p:spPr>
        <p:txBody>
          <a:bodyPr>
            <a:noAutofit/>
          </a:bodyPr>
          <a:lstStyle/>
          <a:p>
            <a:pPr>
              <a:spcBef>
                <a:spcPct val="50000"/>
              </a:spcBef>
            </a:pPr>
            <a:r>
              <a:rPr lang="es-ES" altLang="es-CO" sz="2400" b="1" dirty="0"/>
              <a:t>Ejemplo de uso ilícito de especímenes de fauna silvestre</a:t>
            </a:r>
          </a:p>
        </p:txBody>
      </p:sp>
      <p:sp>
        <p:nvSpPr>
          <p:cNvPr id="3" name="Marcador de contenido 2"/>
          <p:cNvSpPr>
            <a:spLocks noGrp="1"/>
          </p:cNvSpPr>
          <p:nvPr>
            <p:ph idx="1"/>
          </p:nvPr>
        </p:nvSpPr>
        <p:spPr>
          <a:xfrm>
            <a:off x="14153890" y="6086156"/>
            <a:ext cx="5730750" cy="2389979"/>
          </a:xfrm>
        </p:spPr>
        <p:txBody>
          <a:bodyPr>
            <a:normAutofit/>
          </a:bodyPr>
          <a:lstStyle/>
          <a:p>
            <a:pPr marL="0" indent="0" algn="just">
              <a:buNone/>
            </a:pPr>
            <a:r>
              <a:rPr lang="es-CO" dirty="0"/>
              <a:t> </a:t>
            </a:r>
          </a:p>
          <a:p>
            <a:pPr marL="0" indent="0">
              <a:buNone/>
            </a:pPr>
            <a:r>
              <a:rPr lang="es-CO" dirty="0"/>
              <a:t> </a:t>
            </a:r>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descr="Resultado de imagen para llaveros de insectos colomb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002002"/>
            <a:ext cx="3225578" cy="242276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9495782" y="33867"/>
            <a:ext cx="2391418" cy="3529769"/>
          </a:xfrm>
          <a:prstGeom prst="rect">
            <a:avLst/>
          </a:prstGeom>
        </p:spPr>
      </p:pic>
      <p:pic>
        <p:nvPicPr>
          <p:cNvPr id="15" name="Picture 8" descr="Resultado de imagen para collar pluma de papagay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56" t="6384"/>
          <a:stretch/>
        </p:blipFill>
        <p:spPr bwMode="auto">
          <a:xfrm>
            <a:off x="4343768" y="770181"/>
            <a:ext cx="1599832" cy="248239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6"/>
          <a:stretch>
            <a:fillRect/>
          </a:stretch>
        </p:blipFill>
        <p:spPr>
          <a:xfrm>
            <a:off x="7049219" y="160338"/>
            <a:ext cx="1843010" cy="1851040"/>
          </a:xfrm>
          <a:prstGeom prst="rect">
            <a:avLst/>
          </a:prstGeom>
        </p:spPr>
      </p:pic>
      <p:pic>
        <p:nvPicPr>
          <p:cNvPr id="3078" name="Picture 6" descr="Resultado de imagen para collar colmillo de felino"/>
          <p:cNvPicPr>
            <a:picLocks noChangeAspect="1" noChangeArrowheads="1"/>
          </p:cNvPicPr>
          <p:nvPr/>
        </p:nvPicPr>
        <p:blipFill rotWithShape="1">
          <a:blip r:embed="rId7">
            <a:extLst>
              <a:ext uri="{28A0092B-C50C-407E-A947-70E740481C1C}">
                <a14:useLocalDpi xmlns:a14="http://schemas.microsoft.com/office/drawing/2010/main" val="0"/>
              </a:ext>
            </a:extLst>
          </a:blip>
          <a:srcRect l="66971" t="48310" r="6830" b="3042"/>
          <a:stretch/>
        </p:blipFill>
        <p:spPr bwMode="auto">
          <a:xfrm>
            <a:off x="4172599" y="3424771"/>
            <a:ext cx="1771001" cy="22928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para artesanias con conchas de caracol y cora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8153" y="2091243"/>
            <a:ext cx="1803190" cy="35539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scubren en Colombia dos especies de cangrejos cavernícola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533" y="3559853"/>
            <a:ext cx="3108620" cy="220912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esultado de imagen para decomisan artesanias policia nacional colombi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5295" r="14557"/>
          <a:stretch/>
        </p:blipFill>
        <p:spPr bwMode="auto">
          <a:xfrm>
            <a:off x="8644897" y="3632854"/>
            <a:ext cx="3257550" cy="213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472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153890" y="6086156"/>
            <a:ext cx="5730750" cy="2389979"/>
          </a:xfrm>
        </p:spPr>
        <p:txBody>
          <a:bodyPr>
            <a:normAutofit/>
          </a:bodyPr>
          <a:lstStyle/>
          <a:p>
            <a:pPr marL="0" indent="0" algn="just">
              <a:buNone/>
            </a:pPr>
            <a:r>
              <a:rPr lang="es-CO" dirty="0"/>
              <a:t> </a:t>
            </a:r>
          </a:p>
          <a:p>
            <a:pPr marL="0" indent="0">
              <a:buNone/>
            </a:pPr>
            <a:r>
              <a:rPr lang="es-CO" dirty="0"/>
              <a:t> </a:t>
            </a:r>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Imagen 5"/>
          <p:cNvPicPr>
            <a:picLocks noChangeAspect="1"/>
          </p:cNvPicPr>
          <p:nvPr/>
        </p:nvPicPr>
        <p:blipFill>
          <a:blip r:embed="rId3"/>
          <a:stretch>
            <a:fillRect/>
          </a:stretch>
        </p:blipFill>
        <p:spPr>
          <a:xfrm>
            <a:off x="606030" y="3570091"/>
            <a:ext cx="4480714" cy="2240357"/>
          </a:xfrm>
          <a:prstGeom prst="rect">
            <a:avLst/>
          </a:prstGeom>
        </p:spPr>
      </p:pic>
      <p:pic>
        <p:nvPicPr>
          <p:cNvPr id="3074" name="Picture 2" descr="Resultado de imagen para decomiso de flora colomb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5669" y="3871237"/>
            <a:ext cx="2840282" cy="170417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5"/>
          <a:srcRect l="13280" t="20000" r="38126" b="4722"/>
          <a:stretch/>
        </p:blipFill>
        <p:spPr>
          <a:xfrm>
            <a:off x="0" y="30957"/>
            <a:ext cx="4016375" cy="3499799"/>
          </a:xfrm>
          <a:prstGeom prst="rect">
            <a:avLst/>
          </a:prstGeom>
        </p:spPr>
      </p:pic>
      <p:sp>
        <p:nvSpPr>
          <p:cNvPr id="9" name="Título 8"/>
          <p:cNvSpPr>
            <a:spLocks noGrp="1"/>
          </p:cNvSpPr>
          <p:nvPr>
            <p:ph type="title"/>
          </p:nvPr>
        </p:nvSpPr>
        <p:spPr/>
        <p:txBody>
          <a:bodyPr/>
          <a:lstStyle/>
          <a:p>
            <a:endParaRPr lang="es-CO" dirty="0"/>
          </a:p>
        </p:txBody>
      </p:sp>
      <p:pic>
        <p:nvPicPr>
          <p:cNvPr id="10" name="Imagen 9"/>
          <p:cNvPicPr>
            <a:picLocks noChangeAspect="1"/>
          </p:cNvPicPr>
          <p:nvPr/>
        </p:nvPicPr>
        <p:blipFill rotWithShape="1">
          <a:blip r:embed="rId6"/>
          <a:srcRect l="35624" t="15833" r="20006" b="2935"/>
          <a:stretch/>
        </p:blipFill>
        <p:spPr>
          <a:xfrm>
            <a:off x="4354790" y="121444"/>
            <a:ext cx="4098925" cy="4221163"/>
          </a:xfrm>
          <a:prstGeom prst="rect">
            <a:avLst/>
          </a:prstGeom>
        </p:spPr>
      </p:pic>
      <p:pic>
        <p:nvPicPr>
          <p:cNvPr id="11" name="Imagen 10"/>
          <p:cNvPicPr>
            <a:picLocks noChangeAspect="1"/>
          </p:cNvPicPr>
          <p:nvPr/>
        </p:nvPicPr>
        <p:blipFill rotWithShape="1">
          <a:blip r:embed="rId7"/>
          <a:srcRect l="19062" t="9167" r="40781" b="23611"/>
          <a:stretch/>
        </p:blipFill>
        <p:spPr>
          <a:xfrm>
            <a:off x="8706766" y="181769"/>
            <a:ext cx="3319185" cy="3125458"/>
          </a:xfrm>
          <a:prstGeom prst="rect">
            <a:avLst/>
          </a:prstGeom>
        </p:spPr>
      </p:pic>
    </p:spTree>
    <p:extLst>
      <p:ext uri="{BB962C8B-B14F-4D97-AF65-F5344CB8AC3E}">
        <p14:creationId xmlns:p14="http://schemas.microsoft.com/office/powerpoint/2010/main" val="203732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1440" y="113334"/>
            <a:ext cx="10515600" cy="1048039"/>
          </a:xfrm>
        </p:spPr>
        <p:txBody>
          <a:bodyPr>
            <a:normAutofit fontScale="90000"/>
          </a:bodyPr>
          <a:lstStyle/>
          <a:p>
            <a:r>
              <a:rPr lang="es-CO" b="1" dirty="0"/>
              <a:t>¿Que es Fauna Silvestre?</a:t>
            </a:r>
            <a:br>
              <a:rPr lang="es-CO" b="1" dirty="0"/>
            </a:br>
            <a:endParaRPr lang="es-CO" b="1" dirty="0"/>
          </a:p>
        </p:txBody>
      </p:sp>
      <p:sp>
        <p:nvSpPr>
          <p:cNvPr id="3" name="Marcador de contenido 2"/>
          <p:cNvSpPr>
            <a:spLocks noGrp="1"/>
          </p:cNvSpPr>
          <p:nvPr>
            <p:ph idx="1"/>
          </p:nvPr>
        </p:nvSpPr>
        <p:spPr>
          <a:xfrm>
            <a:off x="91440" y="924791"/>
            <a:ext cx="11262360" cy="4638727"/>
          </a:xfrm>
        </p:spPr>
        <p:txBody>
          <a:bodyPr>
            <a:normAutofit/>
          </a:bodyPr>
          <a:lstStyle/>
          <a:p>
            <a:pPr marL="0" indent="0" algn="just">
              <a:buNone/>
            </a:pPr>
            <a:r>
              <a:rPr lang="es-ES" b="1" dirty="0">
                <a:solidFill>
                  <a:srgbClr val="000000"/>
                </a:solidFill>
                <a:latin typeface="arial" panose="020B0604020202020204" pitchFamily="34" charset="0"/>
              </a:rPr>
              <a:t>Fauna silvestre y acuática </a:t>
            </a:r>
            <a:r>
              <a:rPr lang="es-ES" dirty="0">
                <a:solidFill>
                  <a:srgbClr val="000000"/>
                </a:solidFill>
                <a:latin typeface="arial" panose="020B0604020202020204" pitchFamily="34" charset="0"/>
              </a:rPr>
              <a:t>“se denomina al conjunto de organismos de especies animales terrestres y acuáticas, que </a:t>
            </a:r>
            <a:r>
              <a:rPr lang="es-ES" b="1" dirty="0">
                <a:solidFill>
                  <a:srgbClr val="000000"/>
                </a:solidFill>
                <a:latin typeface="arial" panose="020B0604020202020204" pitchFamily="34" charset="0"/>
              </a:rPr>
              <a:t>no han sido objeto de domesticación, mejoramiento genético, cría regular </a:t>
            </a:r>
            <a:r>
              <a:rPr lang="es-ES" dirty="0">
                <a:solidFill>
                  <a:srgbClr val="000000"/>
                </a:solidFill>
                <a:latin typeface="arial" panose="020B0604020202020204" pitchFamily="34" charset="0"/>
              </a:rPr>
              <a:t>o que han regresado a su estado salvaje” (</a:t>
            </a:r>
            <a:r>
              <a:rPr lang="es-ES" b="1" dirty="0">
                <a:solidFill>
                  <a:srgbClr val="000000"/>
                </a:solidFill>
                <a:latin typeface="arial" panose="020B0604020202020204" pitchFamily="34" charset="0"/>
              </a:rPr>
              <a:t>Articulo 10 de Ley 611 de 2000</a:t>
            </a:r>
            <a:r>
              <a:rPr lang="es-ES" dirty="0">
                <a:solidFill>
                  <a:srgbClr val="000000"/>
                </a:solidFill>
                <a:latin typeface="arial" panose="020B0604020202020204" pitchFamily="34" charset="0"/>
              </a:rPr>
              <a:t>).</a:t>
            </a:r>
          </a:p>
          <a:p>
            <a:pPr marL="0" indent="0" algn="just">
              <a:buNone/>
            </a:pPr>
            <a:endParaRPr lang="es-ES" dirty="0">
              <a:solidFill>
                <a:srgbClr val="000000"/>
              </a:solidFill>
              <a:latin typeface="arial" panose="020B0604020202020204" pitchFamily="34" charset="0"/>
            </a:endParaRPr>
          </a:p>
          <a:p>
            <a:pPr marL="0" indent="0" algn="just">
              <a:buNone/>
            </a:pPr>
            <a:r>
              <a:rPr lang="es-ES" dirty="0">
                <a:solidFill>
                  <a:srgbClr val="000000"/>
                </a:solidFill>
                <a:latin typeface="arial" panose="020B0604020202020204" pitchFamily="34" charset="0"/>
              </a:rPr>
              <a:t>Incluye los peces y demás especies que cumplen el ciclo total de vida dentro del agua, que por definición son </a:t>
            </a:r>
            <a:r>
              <a:rPr lang="es-ES" b="1" dirty="0">
                <a:solidFill>
                  <a:srgbClr val="000000"/>
                </a:solidFill>
                <a:latin typeface="arial" panose="020B0604020202020204" pitchFamily="34" charset="0"/>
              </a:rPr>
              <a:t>Recursos hidrobiológicos </a:t>
            </a:r>
            <a:r>
              <a:rPr lang="es-ES" dirty="0">
                <a:solidFill>
                  <a:srgbClr val="000000"/>
                </a:solidFill>
                <a:latin typeface="arial" panose="020B0604020202020204" pitchFamily="34" charset="0"/>
              </a:rPr>
              <a:t>excluyendo, en consecuencia, a todos los organismos acuáticos que son aprovechados por el hombre por considerarse </a:t>
            </a:r>
            <a:r>
              <a:rPr lang="es-ES" b="1" dirty="0">
                <a:solidFill>
                  <a:srgbClr val="000000"/>
                </a:solidFill>
                <a:latin typeface="arial" panose="020B0604020202020204" pitchFamily="34" charset="0"/>
              </a:rPr>
              <a:t>recursos pesqueros (con fines de consumo)</a:t>
            </a:r>
            <a:r>
              <a:rPr lang="es-ES" dirty="0">
                <a:solidFill>
                  <a:srgbClr val="000000"/>
                </a:solidFill>
                <a:latin typeface="arial" panose="020B0604020202020204" pitchFamily="34" charset="0"/>
              </a:rPr>
              <a:t>.</a:t>
            </a:r>
          </a:p>
          <a:p>
            <a:pPr marL="0" indent="0" algn="just">
              <a:buNone/>
            </a:pPr>
            <a:endParaRPr lang="es-ES" dirty="0">
              <a:solidFill>
                <a:srgbClr val="000000"/>
              </a:solidFill>
              <a:latin typeface="arial" panose="020B0604020202020204" pitchFamily="34" charset="0"/>
            </a:endParaRPr>
          </a:p>
        </p:txBody>
      </p:sp>
    </p:spTree>
    <p:extLst>
      <p:ext uri="{BB962C8B-B14F-4D97-AF65-F5344CB8AC3E}">
        <p14:creationId xmlns:p14="http://schemas.microsoft.com/office/powerpoint/2010/main" val="444944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0494" y="207818"/>
            <a:ext cx="11489323" cy="571500"/>
          </a:xfrm>
        </p:spPr>
        <p:txBody>
          <a:bodyPr>
            <a:normAutofit/>
          </a:bodyPr>
          <a:lstStyle/>
          <a:p>
            <a:pPr>
              <a:spcBef>
                <a:spcPct val="50000"/>
              </a:spcBef>
            </a:pPr>
            <a:r>
              <a:rPr lang="es-ES" altLang="es-CO" sz="2400" b="1" dirty="0"/>
              <a:t>El comercio popular ilícito</a:t>
            </a:r>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EAA0A15E-858A-496A-BA46-ACFFCEA0F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779318"/>
            <a:ext cx="4099556" cy="3075841"/>
          </a:xfrm>
          <a:prstGeom prst="rect">
            <a:avLst/>
          </a:prstGeom>
        </p:spPr>
      </p:pic>
      <p:pic>
        <p:nvPicPr>
          <p:cNvPr id="12" name="Imagen 11">
            <a:extLst>
              <a:ext uri="{FF2B5EF4-FFF2-40B4-BE49-F238E27FC236}">
                <a16:creationId xmlns:a16="http://schemas.microsoft.com/office/drawing/2014/main" id="{93B2FC2E-3615-4192-BCD1-036FB7B7E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026" y="826798"/>
            <a:ext cx="3630923" cy="2724232"/>
          </a:xfrm>
          <a:prstGeom prst="rect">
            <a:avLst/>
          </a:prstGeom>
        </p:spPr>
      </p:pic>
      <p:pic>
        <p:nvPicPr>
          <p:cNvPr id="14" name="Imagen 13">
            <a:extLst>
              <a:ext uri="{FF2B5EF4-FFF2-40B4-BE49-F238E27FC236}">
                <a16:creationId xmlns:a16="http://schemas.microsoft.com/office/drawing/2014/main" id="{291A3DB2-19C5-4861-96A1-D1C934CA7D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90" y="4095681"/>
            <a:ext cx="2328862" cy="1747313"/>
          </a:xfrm>
          <a:prstGeom prst="rect">
            <a:avLst/>
          </a:prstGeom>
        </p:spPr>
      </p:pic>
      <p:pic>
        <p:nvPicPr>
          <p:cNvPr id="17" name="Imagen 16">
            <a:extLst>
              <a:ext uri="{FF2B5EF4-FFF2-40B4-BE49-F238E27FC236}">
                <a16:creationId xmlns:a16="http://schemas.microsoft.com/office/drawing/2014/main" id="{60F4FAC7-5C92-4E9B-965C-44F535FB1F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9705" y="3904100"/>
            <a:ext cx="2584206" cy="1938894"/>
          </a:xfrm>
          <a:prstGeom prst="rect">
            <a:avLst/>
          </a:prstGeom>
        </p:spPr>
      </p:pic>
      <p:pic>
        <p:nvPicPr>
          <p:cNvPr id="21" name="Imagen 20">
            <a:extLst>
              <a:ext uri="{FF2B5EF4-FFF2-40B4-BE49-F238E27FC236}">
                <a16:creationId xmlns:a16="http://schemas.microsoft.com/office/drawing/2014/main" id="{A2C246BF-32AB-4E43-B9DB-F3BABFF2FE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4397" y="4095681"/>
            <a:ext cx="1215904" cy="1622031"/>
          </a:xfrm>
          <a:prstGeom prst="rect">
            <a:avLst/>
          </a:prstGeom>
        </p:spPr>
      </p:pic>
      <p:pic>
        <p:nvPicPr>
          <p:cNvPr id="1026" name="Picture 2"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7949" y="2854206"/>
            <a:ext cx="3981884" cy="29887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decomiso de orquideas colomb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2959" y="146358"/>
            <a:ext cx="35052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592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3518" y="1"/>
            <a:ext cx="12098482" cy="935181"/>
          </a:xfrm>
        </p:spPr>
        <p:txBody>
          <a:bodyPr/>
          <a:lstStyle/>
          <a:p>
            <a:r>
              <a:rPr lang="es-CO" dirty="0"/>
              <a:t>control de orquídeas en otros países</a:t>
            </a:r>
          </a:p>
        </p:txBody>
      </p:sp>
      <p:pic>
        <p:nvPicPr>
          <p:cNvPr id="4" name="Imagen 3"/>
          <p:cNvPicPr>
            <a:picLocks noChangeAspect="1"/>
          </p:cNvPicPr>
          <p:nvPr/>
        </p:nvPicPr>
        <p:blipFill>
          <a:blip r:embed="rId3"/>
          <a:stretch>
            <a:fillRect/>
          </a:stretch>
        </p:blipFill>
        <p:spPr>
          <a:xfrm>
            <a:off x="7906758" y="755789"/>
            <a:ext cx="4132119" cy="3099089"/>
          </a:xfrm>
          <a:prstGeom prst="rect">
            <a:avLst/>
          </a:prstGeom>
        </p:spPr>
      </p:pic>
      <p:pic>
        <p:nvPicPr>
          <p:cNvPr id="5" name="Imagen 4"/>
          <p:cNvPicPr>
            <a:picLocks noChangeAspect="1"/>
          </p:cNvPicPr>
          <p:nvPr/>
        </p:nvPicPr>
        <p:blipFill>
          <a:blip r:embed="rId4"/>
          <a:stretch>
            <a:fillRect/>
          </a:stretch>
        </p:blipFill>
        <p:spPr>
          <a:xfrm>
            <a:off x="259772" y="1105332"/>
            <a:ext cx="3517097" cy="4685607"/>
          </a:xfrm>
          <a:prstGeom prst="rect">
            <a:avLst/>
          </a:prstGeom>
        </p:spPr>
      </p:pic>
      <p:pic>
        <p:nvPicPr>
          <p:cNvPr id="3" name="Imagen 2"/>
          <p:cNvPicPr>
            <a:picLocks noChangeAspect="1"/>
          </p:cNvPicPr>
          <p:nvPr/>
        </p:nvPicPr>
        <p:blipFill>
          <a:blip r:embed="rId5"/>
          <a:stretch>
            <a:fillRect/>
          </a:stretch>
        </p:blipFill>
        <p:spPr>
          <a:xfrm>
            <a:off x="3953366" y="755789"/>
            <a:ext cx="3430991" cy="2579693"/>
          </a:xfrm>
          <a:prstGeom prst="rect">
            <a:avLst/>
          </a:prstGeom>
        </p:spPr>
      </p:pic>
      <p:pic>
        <p:nvPicPr>
          <p:cNvPr id="2050" name="Picture 2" descr="Resultado de imagen para decomiso de orquideas mexic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7849" y="4005920"/>
            <a:ext cx="3309935" cy="17850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7383" y="3430817"/>
            <a:ext cx="3889375" cy="218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175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0920845" cy="571500"/>
          </a:xfrm>
        </p:spPr>
        <p:txBody>
          <a:bodyPr>
            <a:noAutofit/>
          </a:bodyPr>
          <a:lstStyle/>
          <a:p>
            <a:pPr>
              <a:spcBef>
                <a:spcPct val="50000"/>
              </a:spcBef>
            </a:pPr>
            <a:r>
              <a:rPr lang="es-ES" altLang="es-CO" b="1" dirty="0"/>
              <a:t>Especies invasoras</a:t>
            </a:r>
          </a:p>
        </p:txBody>
      </p:sp>
      <p:sp>
        <p:nvSpPr>
          <p:cNvPr id="3" name="Marcador de contenido 2"/>
          <p:cNvSpPr>
            <a:spLocks noGrp="1"/>
          </p:cNvSpPr>
          <p:nvPr>
            <p:ph idx="1"/>
          </p:nvPr>
        </p:nvSpPr>
        <p:spPr>
          <a:xfrm>
            <a:off x="0" y="924791"/>
            <a:ext cx="12001500" cy="4638727"/>
          </a:xfrm>
        </p:spPr>
        <p:txBody>
          <a:bodyPr>
            <a:normAutofit/>
          </a:bodyPr>
          <a:lstStyle/>
          <a:p>
            <a:pPr marL="0" indent="0">
              <a:buNone/>
            </a:pPr>
            <a:r>
              <a:rPr lang="es-ES" dirty="0"/>
              <a:t>Los controles de trafico de biodiversidad también contribuyen a la prevención de catástrofes ecológicas por especies invasoras.</a:t>
            </a:r>
            <a:br>
              <a:rPr lang="es-ES" dirty="0"/>
            </a:br>
            <a:r>
              <a:rPr lang="es-ES" b="1" dirty="0"/>
              <a:t>Resolución 848  de 2008 de MINAMBIENTE</a:t>
            </a:r>
            <a:r>
              <a:rPr lang="es-ES" dirty="0"/>
              <a:t>.</a:t>
            </a:r>
            <a:br>
              <a:rPr lang="es-ES" dirty="0"/>
            </a:br>
            <a:endParaRPr lang="es-CO" dirty="0"/>
          </a:p>
          <a:p>
            <a:pPr marL="0" indent="0" algn="just">
              <a:buNone/>
            </a:pPr>
            <a:r>
              <a:rPr lang="es-CO" dirty="0"/>
              <a:t> </a:t>
            </a:r>
          </a:p>
          <a:p>
            <a:pPr marL="0" indent="0">
              <a:buNone/>
            </a:pPr>
            <a:r>
              <a:rPr lang="es-CO" dirty="0"/>
              <a:t> </a:t>
            </a:r>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2408335"/>
            <a:ext cx="2230437"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Un ejemplar de caracol gigante africano. Foto referencial de Arthur Chapman / Flickr bajo licencia Creative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1587" y="2408335"/>
            <a:ext cx="2507456"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s://www.elespectador.com/sites/default/files/rana_tor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4618" y="2408336"/>
            <a:ext cx="2591029" cy="1723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1"/>
          <p:cNvPicPr>
            <a:picLocks noChangeAspect="1"/>
          </p:cNvPicPr>
          <p:nvPr/>
        </p:nvPicPr>
        <p:blipFill>
          <a:blip r:embed="rId6">
            <a:extLst>
              <a:ext uri="{28A0092B-C50C-407E-A947-70E740481C1C}">
                <a14:useLocalDpi xmlns:a14="http://schemas.microsoft.com/office/drawing/2010/main" val="0"/>
              </a:ext>
            </a:extLst>
          </a:blip>
          <a:srcRect r="19815"/>
          <a:stretch>
            <a:fillRect/>
          </a:stretch>
        </p:blipFill>
        <p:spPr bwMode="auto">
          <a:xfrm>
            <a:off x="7951222" y="2419453"/>
            <a:ext cx="2663031" cy="166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Retamo espinoso. Foto del Instituto Alexander von Humboldt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075" y="4243101"/>
            <a:ext cx="2417348" cy="1615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0455" y="4243101"/>
            <a:ext cx="1552039" cy="155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s://upload.wikimedia.org/wikipedia/commons/thumb/2/2e/Starr_030729-0106_Hedychium_coronarium.jpg/220px-Starr_030729-0106_Hedychium_coronariu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0653" y="4243101"/>
            <a:ext cx="1130097" cy="150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56E7F69E-69C2-4D17-89EB-BF4CBD1C5527}"/>
              </a:ext>
            </a:extLst>
          </p:cNvPr>
          <p:cNvPicPr>
            <a:picLocks noChangeAspect="1"/>
          </p:cNvPicPr>
          <p:nvPr/>
        </p:nvPicPr>
        <p:blipFill>
          <a:blip r:embed="rId10"/>
          <a:stretch>
            <a:fillRect/>
          </a:stretch>
        </p:blipFill>
        <p:spPr>
          <a:xfrm>
            <a:off x="8666732" y="4416699"/>
            <a:ext cx="2254114" cy="1155888"/>
          </a:xfrm>
          <a:prstGeom prst="rect">
            <a:avLst/>
          </a:prstGeom>
        </p:spPr>
      </p:pic>
      <p:pic>
        <p:nvPicPr>
          <p:cNvPr id="5" name="Imagen 4">
            <a:extLst>
              <a:ext uri="{FF2B5EF4-FFF2-40B4-BE49-F238E27FC236}">
                <a16:creationId xmlns:a16="http://schemas.microsoft.com/office/drawing/2014/main" id="{50CB510A-A7E9-4EA0-93B3-56EDAFA798A8}"/>
              </a:ext>
            </a:extLst>
          </p:cNvPr>
          <p:cNvPicPr>
            <a:picLocks noChangeAspect="1"/>
          </p:cNvPicPr>
          <p:nvPr/>
        </p:nvPicPr>
        <p:blipFill rotWithShape="1">
          <a:blip r:embed="rId11"/>
          <a:srcRect l="9093" t="30870" r="6953" b="17513"/>
          <a:stretch/>
        </p:blipFill>
        <p:spPr>
          <a:xfrm>
            <a:off x="6191252" y="4576857"/>
            <a:ext cx="2338318" cy="835572"/>
          </a:xfrm>
          <a:prstGeom prst="rect">
            <a:avLst/>
          </a:prstGeom>
        </p:spPr>
      </p:pic>
    </p:spTree>
    <p:extLst>
      <p:ext uri="{BB962C8B-B14F-4D97-AF65-F5344CB8AC3E}">
        <p14:creationId xmlns:p14="http://schemas.microsoft.com/office/powerpoint/2010/main" val="3274064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0920845" cy="571500"/>
          </a:xfrm>
        </p:spPr>
        <p:txBody>
          <a:bodyPr>
            <a:noAutofit/>
          </a:bodyPr>
          <a:lstStyle/>
          <a:p>
            <a:pPr>
              <a:spcBef>
                <a:spcPct val="50000"/>
              </a:spcBef>
            </a:pPr>
            <a:r>
              <a:rPr lang="es-ES" altLang="es-CO" b="1" dirty="0"/>
              <a:t>Especies invasoras</a:t>
            </a:r>
          </a:p>
        </p:txBody>
      </p:sp>
      <p:sp>
        <p:nvSpPr>
          <p:cNvPr id="3" name="Marcador de contenido 2"/>
          <p:cNvSpPr>
            <a:spLocks noGrp="1"/>
          </p:cNvSpPr>
          <p:nvPr>
            <p:ph idx="1"/>
          </p:nvPr>
        </p:nvSpPr>
        <p:spPr>
          <a:xfrm>
            <a:off x="0" y="924791"/>
            <a:ext cx="12001500" cy="4638727"/>
          </a:xfrm>
        </p:spPr>
        <p:txBody>
          <a:bodyPr>
            <a:normAutofit/>
          </a:bodyPr>
          <a:lstStyle/>
          <a:p>
            <a:pPr marL="0" indent="0" algn="just">
              <a:buNone/>
            </a:pPr>
            <a:r>
              <a:rPr lang="es-CO" dirty="0"/>
              <a:t> </a:t>
            </a:r>
          </a:p>
          <a:p>
            <a:pPr marL="0" indent="0">
              <a:buNone/>
            </a:pPr>
            <a:r>
              <a:rPr lang="es-CO" dirty="0"/>
              <a:t> </a:t>
            </a:r>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0096D676-A72C-4211-840E-97F9F99385E8}"/>
              </a:ext>
            </a:extLst>
          </p:cNvPr>
          <p:cNvPicPr>
            <a:picLocks noChangeAspect="1"/>
          </p:cNvPicPr>
          <p:nvPr/>
        </p:nvPicPr>
        <p:blipFill rotWithShape="1">
          <a:blip r:embed="rId3"/>
          <a:srcRect l="3956" t="-2555" r="33820" b="8850"/>
          <a:stretch/>
        </p:blipFill>
        <p:spPr>
          <a:xfrm>
            <a:off x="190500" y="826798"/>
            <a:ext cx="5719970" cy="4842978"/>
          </a:xfrm>
          <a:prstGeom prst="rect">
            <a:avLst/>
          </a:prstGeom>
        </p:spPr>
      </p:pic>
      <p:pic>
        <p:nvPicPr>
          <p:cNvPr id="6" name="Imagen 5">
            <a:extLst>
              <a:ext uri="{FF2B5EF4-FFF2-40B4-BE49-F238E27FC236}">
                <a16:creationId xmlns:a16="http://schemas.microsoft.com/office/drawing/2014/main" id="{4E684E3B-D3E0-472F-B965-A7ED8218CA0C}"/>
              </a:ext>
            </a:extLst>
          </p:cNvPr>
          <p:cNvPicPr>
            <a:picLocks noChangeAspect="1"/>
          </p:cNvPicPr>
          <p:nvPr/>
        </p:nvPicPr>
        <p:blipFill rotWithShape="1">
          <a:blip r:embed="rId4"/>
          <a:srcRect l="13976" t="11345" r="17529" b="5486"/>
          <a:stretch/>
        </p:blipFill>
        <p:spPr>
          <a:xfrm>
            <a:off x="6096000" y="1057614"/>
            <a:ext cx="6001945" cy="4097482"/>
          </a:xfrm>
          <a:prstGeom prst="rect">
            <a:avLst/>
          </a:prstGeom>
        </p:spPr>
      </p:pic>
    </p:spTree>
    <p:extLst>
      <p:ext uri="{BB962C8B-B14F-4D97-AF65-F5344CB8AC3E}">
        <p14:creationId xmlns:p14="http://schemas.microsoft.com/office/powerpoint/2010/main" val="146995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0920845" cy="571500"/>
          </a:xfrm>
        </p:spPr>
        <p:txBody>
          <a:bodyPr>
            <a:noAutofit/>
          </a:bodyPr>
          <a:lstStyle/>
          <a:p>
            <a:pPr>
              <a:spcBef>
                <a:spcPct val="50000"/>
              </a:spcBef>
            </a:pPr>
            <a:r>
              <a:rPr lang="es-ES" altLang="es-CO" b="1" dirty="0"/>
              <a:t>Especies peligrosas</a:t>
            </a:r>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descr="Imagen relacionada">
            <a:extLst>
              <a:ext uri="{FF2B5EF4-FFF2-40B4-BE49-F238E27FC236}">
                <a16:creationId xmlns:a16="http://schemas.microsoft.com/office/drawing/2014/main" id="{CD196C9A-7FF8-4F90-8BDC-2CFF687CC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062" y="92675"/>
            <a:ext cx="5194851" cy="5459557"/>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58F6DDA0-95A0-43E6-ACA9-F2938D567E69}"/>
              </a:ext>
            </a:extLst>
          </p:cNvPr>
          <p:cNvPicPr>
            <a:picLocks noChangeAspect="1"/>
          </p:cNvPicPr>
          <p:nvPr/>
        </p:nvPicPr>
        <p:blipFill rotWithShape="1">
          <a:blip r:embed="rId4"/>
          <a:srcRect l="17774" t="11559" r="13313" b="10384"/>
          <a:stretch/>
        </p:blipFill>
        <p:spPr>
          <a:xfrm>
            <a:off x="7354497" y="4240696"/>
            <a:ext cx="1709990" cy="1165167"/>
          </a:xfrm>
          <a:prstGeom prst="rect">
            <a:avLst/>
          </a:prstGeom>
        </p:spPr>
      </p:pic>
      <p:pic>
        <p:nvPicPr>
          <p:cNvPr id="18" name="Imagen 17">
            <a:extLst>
              <a:ext uri="{FF2B5EF4-FFF2-40B4-BE49-F238E27FC236}">
                <a16:creationId xmlns:a16="http://schemas.microsoft.com/office/drawing/2014/main" id="{AEFFF734-C54D-4D34-92C0-434B26783C4A}"/>
              </a:ext>
            </a:extLst>
          </p:cNvPr>
          <p:cNvPicPr>
            <a:picLocks noChangeAspect="1"/>
          </p:cNvPicPr>
          <p:nvPr/>
        </p:nvPicPr>
        <p:blipFill>
          <a:blip r:embed="rId5"/>
          <a:stretch>
            <a:fillRect/>
          </a:stretch>
        </p:blipFill>
        <p:spPr>
          <a:xfrm>
            <a:off x="0" y="1305768"/>
            <a:ext cx="6810928" cy="3120517"/>
          </a:xfrm>
          <a:prstGeom prst="rect">
            <a:avLst/>
          </a:prstGeom>
        </p:spPr>
      </p:pic>
    </p:spTree>
    <p:extLst>
      <p:ext uri="{BB962C8B-B14F-4D97-AF65-F5344CB8AC3E}">
        <p14:creationId xmlns:p14="http://schemas.microsoft.com/office/powerpoint/2010/main" val="2245306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1805007" cy="571500"/>
          </a:xfrm>
        </p:spPr>
        <p:txBody>
          <a:bodyPr>
            <a:normAutofit/>
          </a:bodyPr>
          <a:lstStyle/>
          <a:p>
            <a:pPr>
              <a:spcBef>
                <a:spcPct val="50000"/>
              </a:spcBef>
            </a:pPr>
            <a:r>
              <a:rPr lang="es-ES" altLang="es-CO" sz="2400" b="1" dirty="0"/>
              <a:t>Tráfico de especies en el Aeropuerto Internacional JMC</a:t>
            </a:r>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CuadroTexto 6">
            <a:extLst>
              <a:ext uri="{FF2B5EF4-FFF2-40B4-BE49-F238E27FC236}">
                <a16:creationId xmlns:a16="http://schemas.microsoft.com/office/drawing/2014/main" id="{CC922DC0-C23B-443E-BFB0-893ECB56316A}"/>
              </a:ext>
            </a:extLst>
          </p:cNvPr>
          <p:cNvSpPr txBox="1"/>
          <p:nvPr/>
        </p:nvSpPr>
        <p:spPr>
          <a:xfrm>
            <a:off x="155575" y="779318"/>
            <a:ext cx="11805007" cy="400110"/>
          </a:xfrm>
          <a:prstGeom prst="rect">
            <a:avLst/>
          </a:prstGeom>
          <a:noFill/>
        </p:spPr>
        <p:txBody>
          <a:bodyPr wrap="square" rtlCol="0">
            <a:spAutoFit/>
          </a:bodyPr>
          <a:lstStyle/>
          <a:p>
            <a:r>
              <a:rPr lang="es-ES" sz="2000" b="1" dirty="0"/>
              <a:t>Especímenes de origen marino</a:t>
            </a:r>
            <a:endParaRPr lang="es-CO" sz="2000" b="1" dirty="0"/>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20303" t="5690" r="7575" b="7643"/>
          <a:stretch/>
        </p:blipFill>
        <p:spPr>
          <a:xfrm rot="5400000">
            <a:off x="71903" y="1339885"/>
            <a:ext cx="1694807" cy="1527463"/>
          </a:xfrm>
          <a:prstGeom prst="rect">
            <a:avLst/>
          </a:prstGeom>
        </p:spPr>
      </p:pic>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l="18082" t="7949" r="11938" b="10042"/>
          <a:stretch/>
        </p:blipFill>
        <p:spPr>
          <a:xfrm>
            <a:off x="9008917" y="2930812"/>
            <a:ext cx="3037867" cy="2670055"/>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t="17273"/>
          <a:stretch/>
        </p:blipFill>
        <p:spPr>
          <a:xfrm>
            <a:off x="5392995" y="3924624"/>
            <a:ext cx="2701637" cy="1676243"/>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20915" t="1299" r="20704" b="5670"/>
          <a:stretch/>
        </p:blipFill>
        <p:spPr>
          <a:xfrm>
            <a:off x="9008917" y="160339"/>
            <a:ext cx="3037867" cy="2722994"/>
          </a:xfrm>
          <a:prstGeom prst="rect">
            <a:avLst/>
          </a:prstGeom>
        </p:spPr>
      </p:pic>
      <p:pic>
        <p:nvPicPr>
          <p:cNvPr id="8" name="Imagen 7"/>
          <p:cNvPicPr>
            <a:picLocks noChangeAspect="1"/>
          </p:cNvPicPr>
          <p:nvPr/>
        </p:nvPicPr>
        <p:blipFill rotWithShape="1">
          <a:blip r:embed="rId7" cstate="print">
            <a:extLst>
              <a:ext uri="{28A0092B-C50C-407E-A947-70E740481C1C}">
                <a14:useLocalDpi xmlns:a14="http://schemas.microsoft.com/office/drawing/2010/main" val="0"/>
              </a:ext>
            </a:extLst>
          </a:blip>
          <a:srcRect l="20826" t="1830" r="30352"/>
          <a:stretch/>
        </p:blipFill>
        <p:spPr>
          <a:xfrm>
            <a:off x="155575" y="3027805"/>
            <a:ext cx="1530619" cy="1731231"/>
          </a:xfrm>
          <a:prstGeom prst="rect">
            <a:avLst/>
          </a:prstGeom>
        </p:spPr>
      </p:pic>
      <p:pic>
        <p:nvPicPr>
          <p:cNvPr id="9" name="Imagen 8"/>
          <p:cNvPicPr>
            <a:picLocks noChangeAspect="1"/>
          </p:cNvPicPr>
          <p:nvPr/>
        </p:nvPicPr>
        <p:blipFill rotWithShape="1">
          <a:blip r:embed="rId8" cstate="print">
            <a:extLst>
              <a:ext uri="{28A0092B-C50C-407E-A947-70E740481C1C}">
                <a14:useLocalDpi xmlns:a14="http://schemas.microsoft.com/office/drawing/2010/main" val="0"/>
              </a:ext>
            </a:extLst>
          </a:blip>
          <a:srcRect l="11846" t="14697" r="20824" b="14848"/>
          <a:stretch/>
        </p:blipFill>
        <p:spPr>
          <a:xfrm>
            <a:off x="1714355" y="1256213"/>
            <a:ext cx="2764355" cy="1627120"/>
          </a:xfrm>
          <a:prstGeom prst="rect">
            <a:avLst/>
          </a:prstGeom>
        </p:spPr>
      </p:pic>
      <p:pic>
        <p:nvPicPr>
          <p:cNvPr id="11" name="Imagen 10"/>
          <p:cNvPicPr>
            <a:picLocks noChangeAspect="1"/>
          </p:cNvPicPr>
          <p:nvPr/>
        </p:nvPicPr>
        <p:blipFill rotWithShape="1">
          <a:blip r:embed="rId9" cstate="print">
            <a:extLst>
              <a:ext uri="{28A0092B-C50C-407E-A947-70E740481C1C}">
                <a14:useLocalDpi xmlns:a14="http://schemas.microsoft.com/office/drawing/2010/main" val="0"/>
              </a:ext>
            </a:extLst>
          </a:blip>
          <a:srcRect l="8485" r="28788"/>
          <a:stretch/>
        </p:blipFill>
        <p:spPr>
          <a:xfrm rot="5400000">
            <a:off x="1785234" y="3101930"/>
            <a:ext cx="2840112" cy="2546839"/>
          </a:xfrm>
          <a:prstGeom prst="rect">
            <a:avLst/>
          </a:prstGeom>
        </p:spPr>
      </p:pic>
      <p:pic>
        <p:nvPicPr>
          <p:cNvPr id="10" name="Imagen 9"/>
          <p:cNvPicPr>
            <a:picLocks noChangeAspect="1"/>
          </p:cNvPicPr>
          <p:nvPr/>
        </p:nvPicPr>
        <p:blipFill rotWithShape="1">
          <a:blip r:embed="rId10" cstate="print">
            <a:extLst>
              <a:ext uri="{28A0092B-C50C-407E-A947-70E740481C1C}">
                <a14:useLocalDpi xmlns:a14="http://schemas.microsoft.com/office/drawing/2010/main" val="0"/>
              </a:ext>
            </a:extLst>
          </a:blip>
          <a:srcRect r="9623"/>
          <a:stretch/>
        </p:blipFill>
        <p:spPr>
          <a:xfrm>
            <a:off x="5256766" y="744824"/>
            <a:ext cx="3509952" cy="2912776"/>
          </a:xfrm>
          <a:prstGeom prst="rect">
            <a:avLst/>
          </a:prstGeom>
        </p:spPr>
      </p:pic>
    </p:spTree>
    <p:extLst>
      <p:ext uri="{BB962C8B-B14F-4D97-AF65-F5344CB8AC3E}">
        <p14:creationId xmlns:p14="http://schemas.microsoft.com/office/powerpoint/2010/main" val="523195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3" name="Imagen 12"/>
          <p:cNvPicPr>
            <a:picLocks noChangeAspect="1"/>
          </p:cNvPicPr>
          <p:nvPr/>
        </p:nvPicPr>
        <p:blipFill rotWithShape="1">
          <a:blip r:embed="rId3"/>
          <a:srcRect l="13593" t="10000" r="32656" b="18611"/>
          <a:stretch/>
        </p:blipFill>
        <p:spPr>
          <a:xfrm>
            <a:off x="56155" y="-108390"/>
            <a:ext cx="7154547" cy="5345112"/>
          </a:xfrm>
          <a:prstGeom prst="rect">
            <a:avLst/>
          </a:prstGeom>
        </p:spPr>
      </p:pic>
      <p:pic>
        <p:nvPicPr>
          <p:cNvPr id="14" name="Imagen 13"/>
          <p:cNvPicPr>
            <a:picLocks noChangeAspect="1"/>
          </p:cNvPicPr>
          <p:nvPr/>
        </p:nvPicPr>
        <p:blipFill rotWithShape="1">
          <a:blip r:embed="rId4"/>
          <a:srcRect l="84752" t="51744"/>
          <a:stretch/>
        </p:blipFill>
        <p:spPr>
          <a:xfrm>
            <a:off x="4875553" y="1557402"/>
            <a:ext cx="1635377" cy="2743200"/>
          </a:xfrm>
          <a:prstGeom prst="rect">
            <a:avLst/>
          </a:prstGeom>
        </p:spPr>
      </p:pic>
      <p:pic>
        <p:nvPicPr>
          <p:cNvPr id="15" name="Imagen 14"/>
          <p:cNvPicPr>
            <a:picLocks noChangeAspect="1"/>
          </p:cNvPicPr>
          <p:nvPr/>
        </p:nvPicPr>
        <p:blipFill>
          <a:blip r:embed="rId5"/>
          <a:stretch>
            <a:fillRect/>
          </a:stretch>
        </p:blipFill>
        <p:spPr>
          <a:xfrm>
            <a:off x="0" y="1490046"/>
            <a:ext cx="4444975" cy="2971784"/>
          </a:xfrm>
          <a:prstGeom prst="rect">
            <a:avLst/>
          </a:prstGeom>
        </p:spPr>
      </p:pic>
      <p:pic>
        <p:nvPicPr>
          <p:cNvPr id="4098" name="Picture 2" descr="Resultado de imagen para artesanias santamarta"/>
          <p:cNvPicPr>
            <a:picLocks noChangeAspect="1" noChangeArrowheads="1"/>
          </p:cNvPicPr>
          <p:nvPr/>
        </p:nvPicPr>
        <p:blipFill rotWithShape="1">
          <a:blip r:embed="rId6">
            <a:extLst>
              <a:ext uri="{28A0092B-C50C-407E-A947-70E740481C1C}">
                <a14:useLocalDpi xmlns:a14="http://schemas.microsoft.com/office/drawing/2010/main" val="0"/>
              </a:ext>
            </a:extLst>
          </a:blip>
          <a:srcRect l="45716"/>
          <a:stretch/>
        </p:blipFill>
        <p:spPr bwMode="auto">
          <a:xfrm>
            <a:off x="155575" y="4300602"/>
            <a:ext cx="1715015" cy="177820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a:blip r:embed="rId7"/>
          <a:stretch>
            <a:fillRect/>
          </a:stretch>
        </p:blipFill>
        <p:spPr>
          <a:xfrm>
            <a:off x="8350602" y="134405"/>
            <a:ext cx="3649334" cy="2403828"/>
          </a:xfrm>
          <a:prstGeom prst="rect">
            <a:avLst/>
          </a:prstGeom>
        </p:spPr>
      </p:pic>
      <p:pic>
        <p:nvPicPr>
          <p:cNvPr id="4100" name="Picture 4" descr="20160322_1617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892" y="3114063"/>
            <a:ext cx="3581108" cy="20158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decomisos artesanias hechas con molusc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702" y="3983236"/>
            <a:ext cx="1255895" cy="167452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n relacionad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763873" y="130166"/>
            <a:ext cx="1429180" cy="1867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272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 name="Imagen 1"/>
          <p:cNvPicPr>
            <a:picLocks noChangeAspect="1"/>
          </p:cNvPicPr>
          <p:nvPr/>
        </p:nvPicPr>
        <p:blipFill>
          <a:blip r:embed="rId3"/>
          <a:stretch>
            <a:fillRect/>
          </a:stretch>
        </p:blipFill>
        <p:spPr>
          <a:xfrm>
            <a:off x="4555510" y="59572"/>
            <a:ext cx="4168656" cy="5558207"/>
          </a:xfrm>
          <a:prstGeom prst="rect">
            <a:avLst/>
          </a:prstGeom>
        </p:spPr>
      </p:pic>
      <p:pic>
        <p:nvPicPr>
          <p:cNvPr id="3" name="Imagen 2"/>
          <p:cNvPicPr>
            <a:picLocks noChangeAspect="1"/>
          </p:cNvPicPr>
          <p:nvPr/>
        </p:nvPicPr>
        <p:blipFill>
          <a:blip r:embed="rId4"/>
          <a:stretch>
            <a:fillRect/>
          </a:stretch>
        </p:blipFill>
        <p:spPr>
          <a:xfrm>
            <a:off x="155575" y="160337"/>
            <a:ext cx="4187825" cy="5583767"/>
          </a:xfrm>
          <a:prstGeom prst="rect">
            <a:avLst/>
          </a:prstGeom>
        </p:spPr>
      </p:pic>
      <p:pic>
        <p:nvPicPr>
          <p:cNvPr id="5122" name="Picture 2" descr="20160322_16214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863"/>
          <a:stretch/>
        </p:blipFill>
        <p:spPr bwMode="auto">
          <a:xfrm>
            <a:off x="9487054" y="59572"/>
            <a:ext cx="2047219" cy="30643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9328" y="3165965"/>
            <a:ext cx="3362672" cy="252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37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12" name="Título 11"/>
          <p:cNvSpPr>
            <a:spLocks noGrp="1"/>
          </p:cNvSpPr>
          <p:nvPr>
            <p:ph type="title"/>
          </p:nvPr>
        </p:nvSpPr>
        <p:spPr/>
        <p:txBody>
          <a:bodyPr/>
          <a:lstStyle/>
          <a:p>
            <a:endParaRPr lang="es-CO" dirty="0"/>
          </a:p>
        </p:txBody>
      </p:sp>
      <p:pic>
        <p:nvPicPr>
          <p:cNvPr id="13" name="Imagen 12"/>
          <p:cNvPicPr>
            <a:picLocks noChangeAspect="1"/>
          </p:cNvPicPr>
          <p:nvPr/>
        </p:nvPicPr>
        <p:blipFill>
          <a:blip r:embed="rId3"/>
          <a:stretch>
            <a:fillRect/>
          </a:stretch>
        </p:blipFill>
        <p:spPr>
          <a:xfrm>
            <a:off x="6027" y="63200"/>
            <a:ext cx="5940425" cy="3093726"/>
          </a:xfrm>
          <a:prstGeom prst="rect">
            <a:avLst/>
          </a:prstGeom>
        </p:spPr>
      </p:pic>
      <p:pic>
        <p:nvPicPr>
          <p:cNvPr id="6146" name="Picture 2" descr="Resultado de imagen para incautan artesanías de caracol coral estrellas de m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1920" y="3357497"/>
            <a:ext cx="4199290" cy="241703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puertoplatadigital.com/files%5Cntcs%5C2010-abr%5C21-21-08-02-55-99085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357497"/>
            <a:ext cx="3621506" cy="241703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6"/>
          <a:srcRect l="18750" t="7333" r="41219" b="32500"/>
          <a:stretch/>
        </p:blipFill>
        <p:spPr>
          <a:xfrm>
            <a:off x="8115823" y="63200"/>
            <a:ext cx="3896579" cy="3294297"/>
          </a:xfrm>
          <a:prstGeom prst="rect">
            <a:avLst/>
          </a:prstGeom>
        </p:spPr>
      </p:pic>
      <p:pic>
        <p:nvPicPr>
          <p:cNvPr id="4" name="Imagen 3"/>
          <p:cNvPicPr>
            <a:picLocks noChangeAspect="1"/>
          </p:cNvPicPr>
          <p:nvPr/>
        </p:nvPicPr>
        <p:blipFill rotWithShape="1">
          <a:blip r:embed="rId7"/>
          <a:srcRect l="13219" t="12167" r="32875" b="15333"/>
          <a:stretch/>
        </p:blipFill>
        <p:spPr>
          <a:xfrm>
            <a:off x="8645241" y="3394338"/>
            <a:ext cx="3097531" cy="2343350"/>
          </a:xfrm>
          <a:prstGeom prst="rect">
            <a:avLst/>
          </a:prstGeom>
        </p:spPr>
      </p:pic>
      <p:pic>
        <p:nvPicPr>
          <p:cNvPr id="2052" name="Picture 4" descr="Resultado de imagen para decomiso de cora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1281" y="7937"/>
            <a:ext cx="2782025" cy="209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710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12" name="Título 11"/>
          <p:cNvSpPr>
            <a:spLocks noGrp="1"/>
          </p:cNvSpPr>
          <p:nvPr>
            <p:ph type="title"/>
          </p:nvPr>
        </p:nvSpPr>
        <p:spPr/>
        <p:txBody>
          <a:bodyPr/>
          <a:lstStyle/>
          <a:p>
            <a:endParaRPr lang="es-CO" dirty="0"/>
          </a:p>
        </p:txBody>
      </p:sp>
      <p:pic>
        <p:nvPicPr>
          <p:cNvPr id="6148" name="Picture 4" descr="Imagen relaciona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698" b="13673"/>
          <a:stretch/>
        </p:blipFill>
        <p:spPr bwMode="auto">
          <a:xfrm>
            <a:off x="9758046" y="3630751"/>
            <a:ext cx="2049162" cy="199954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4"/>
          <a:srcRect l="18469" t="19000" r="41219" b="37500"/>
          <a:stretch/>
        </p:blipFill>
        <p:spPr>
          <a:xfrm>
            <a:off x="5905500" y="-106878"/>
            <a:ext cx="5981700" cy="3630753"/>
          </a:xfrm>
          <a:prstGeom prst="rect">
            <a:avLst/>
          </a:prstGeom>
        </p:spPr>
      </p:pic>
      <p:pic>
        <p:nvPicPr>
          <p:cNvPr id="4" name="Imagen 3"/>
          <p:cNvPicPr>
            <a:picLocks noChangeAspect="1"/>
          </p:cNvPicPr>
          <p:nvPr/>
        </p:nvPicPr>
        <p:blipFill rotWithShape="1">
          <a:blip r:embed="rId5"/>
          <a:srcRect l="42469" t="14333" r="27156" b="49333"/>
          <a:stretch/>
        </p:blipFill>
        <p:spPr>
          <a:xfrm>
            <a:off x="155575" y="7937"/>
            <a:ext cx="5384364" cy="3622814"/>
          </a:xfrm>
          <a:prstGeom prst="rect">
            <a:avLst/>
          </a:prstGeom>
        </p:spPr>
      </p:pic>
      <p:pic>
        <p:nvPicPr>
          <p:cNvPr id="5" name="Imagen 4"/>
          <p:cNvPicPr>
            <a:picLocks noChangeAspect="1"/>
          </p:cNvPicPr>
          <p:nvPr/>
        </p:nvPicPr>
        <p:blipFill rotWithShape="1">
          <a:blip r:embed="rId6"/>
          <a:srcRect l="10434" r="34783" b="12892"/>
          <a:stretch/>
        </p:blipFill>
        <p:spPr>
          <a:xfrm>
            <a:off x="155575" y="2966328"/>
            <a:ext cx="3301340" cy="2952751"/>
          </a:xfrm>
          <a:prstGeom prst="rect">
            <a:avLst/>
          </a:prstGeom>
        </p:spPr>
      </p:pic>
      <p:pic>
        <p:nvPicPr>
          <p:cNvPr id="3074" name="Picture 2" descr="Resultado de imagen para decomiso de cora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7016" y="3514241"/>
            <a:ext cx="3329598" cy="22183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decomiso de cora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8347" y="3676275"/>
            <a:ext cx="2693474" cy="199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621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1440" y="113334"/>
            <a:ext cx="10515600" cy="1048039"/>
          </a:xfrm>
        </p:spPr>
        <p:txBody>
          <a:bodyPr>
            <a:normAutofit fontScale="90000"/>
          </a:bodyPr>
          <a:lstStyle/>
          <a:p>
            <a:r>
              <a:rPr lang="es-CO" b="1" dirty="0"/>
              <a:t>Especie nativa</a:t>
            </a:r>
            <a:br>
              <a:rPr lang="es-CO" b="1" dirty="0"/>
            </a:br>
            <a:endParaRPr lang="es-CO" b="1" dirty="0"/>
          </a:p>
        </p:txBody>
      </p:sp>
      <p:sp>
        <p:nvSpPr>
          <p:cNvPr id="3" name="Marcador de contenido 2"/>
          <p:cNvSpPr>
            <a:spLocks noGrp="1"/>
          </p:cNvSpPr>
          <p:nvPr>
            <p:ph idx="1"/>
          </p:nvPr>
        </p:nvSpPr>
        <p:spPr>
          <a:xfrm>
            <a:off x="91440" y="924791"/>
            <a:ext cx="11262360" cy="4638727"/>
          </a:xfrm>
        </p:spPr>
        <p:txBody>
          <a:bodyPr>
            <a:normAutofit/>
          </a:bodyPr>
          <a:lstStyle/>
          <a:p>
            <a:pPr marL="0" indent="0" algn="just">
              <a:buNone/>
            </a:pPr>
            <a:r>
              <a:rPr lang="es-ES" dirty="0">
                <a:solidFill>
                  <a:srgbClr val="000000"/>
                </a:solidFill>
                <a:latin typeface="arial" panose="020B0604020202020204" pitchFamily="34" charset="0"/>
              </a:rPr>
              <a:t>Se entiende por especie nativa la especie o subespecie taxonómica o variedad de animales cuya área de disposición geográfica se extiende al territorio nacional o a aguas jurisdiccionales colombianas o forma parte de los mismos, comprendidas las especies o subespecies que migran temporalmente a ellos, siempre y cuando no se encuentren en el país o migren a él como resultado voluntario o involuntario de la actividad humana.</a:t>
            </a:r>
          </a:p>
          <a:p>
            <a:pPr marL="0" indent="0" algn="just">
              <a:buNone/>
            </a:pPr>
            <a:endParaRPr lang="es-ES" dirty="0">
              <a:solidFill>
                <a:srgbClr val="000000"/>
              </a:solidFill>
              <a:latin typeface="arial" panose="020B0604020202020204" pitchFamily="34" charset="0"/>
            </a:endParaRPr>
          </a:p>
          <a:p>
            <a:pPr marL="0" indent="0" algn="just">
              <a:buNone/>
            </a:pPr>
            <a:r>
              <a:rPr lang="es-ES" dirty="0">
                <a:solidFill>
                  <a:srgbClr val="000000"/>
                </a:solidFill>
                <a:latin typeface="arial" panose="020B0604020202020204" pitchFamily="34" charset="0"/>
              </a:rPr>
              <a:t>(Decreto 1608 de 1978 artículo 130).</a:t>
            </a:r>
          </a:p>
        </p:txBody>
      </p:sp>
    </p:spTree>
    <p:extLst>
      <p:ext uri="{BB962C8B-B14F-4D97-AF65-F5344CB8AC3E}">
        <p14:creationId xmlns:p14="http://schemas.microsoft.com/office/powerpoint/2010/main" val="69757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12" name="Título 11"/>
          <p:cNvSpPr>
            <a:spLocks noGrp="1"/>
          </p:cNvSpPr>
          <p:nvPr>
            <p:ph type="title"/>
          </p:nvPr>
        </p:nvSpPr>
        <p:spPr/>
        <p:txBody>
          <a:bodyPr/>
          <a:lstStyle/>
          <a:p>
            <a:endParaRPr lang="es-CO" dirty="0"/>
          </a:p>
        </p:txBody>
      </p:sp>
      <p:pic>
        <p:nvPicPr>
          <p:cNvPr id="2" name="Imagen 1"/>
          <p:cNvPicPr>
            <a:picLocks noChangeAspect="1"/>
          </p:cNvPicPr>
          <p:nvPr/>
        </p:nvPicPr>
        <p:blipFill rotWithShape="1">
          <a:blip r:embed="rId3"/>
          <a:srcRect l="15592" t="17499" r="43553" b="6010"/>
          <a:stretch/>
        </p:blipFill>
        <p:spPr>
          <a:xfrm>
            <a:off x="0" y="-98942"/>
            <a:ext cx="5520690" cy="5814059"/>
          </a:xfrm>
          <a:prstGeom prst="rect">
            <a:avLst/>
          </a:prstGeom>
        </p:spPr>
      </p:pic>
      <p:pic>
        <p:nvPicPr>
          <p:cNvPr id="5" name="Imagen 4"/>
          <p:cNvPicPr>
            <a:picLocks noChangeAspect="1"/>
          </p:cNvPicPr>
          <p:nvPr/>
        </p:nvPicPr>
        <p:blipFill rotWithShape="1">
          <a:blip r:embed="rId4"/>
          <a:srcRect l="19481" t="12468" r="43506" b="35584"/>
          <a:stretch/>
        </p:blipFill>
        <p:spPr>
          <a:xfrm>
            <a:off x="5520690" y="760097"/>
            <a:ext cx="6411735" cy="5061898"/>
          </a:xfrm>
          <a:prstGeom prst="rect">
            <a:avLst/>
          </a:prstGeom>
        </p:spPr>
      </p:pic>
    </p:spTree>
    <p:extLst>
      <p:ext uri="{BB962C8B-B14F-4D97-AF65-F5344CB8AC3E}">
        <p14:creationId xmlns:p14="http://schemas.microsoft.com/office/powerpoint/2010/main" val="3022118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1805007" cy="571500"/>
          </a:xfrm>
        </p:spPr>
        <p:txBody>
          <a:bodyPr>
            <a:normAutofit/>
          </a:bodyPr>
          <a:lstStyle/>
          <a:p>
            <a:pPr>
              <a:spcBef>
                <a:spcPct val="50000"/>
              </a:spcBef>
            </a:pPr>
            <a:r>
              <a:rPr lang="es-ES" altLang="es-CO" sz="2400" b="1" dirty="0"/>
              <a:t>Tráfico de especies en el Aeropuerto Internacional JMC</a:t>
            </a:r>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7" name="CuadroTexto 6">
            <a:extLst>
              <a:ext uri="{FF2B5EF4-FFF2-40B4-BE49-F238E27FC236}">
                <a16:creationId xmlns:a16="http://schemas.microsoft.com/office/drawing/2014/main" id="{CC922DC0-C23B-443E-BFB0-893ECB56316A}"/>
              </a:ext>
            </a:extLst>
          </p:cNvPr>
          <p:cNvSpPr txBox="1"/>
          <p:nvPr/>
        </p:nvSpPr>
        <p:spPr>
          <a:xfrm>
            <a:off x="155575" y="779318"/>
            <a:ext cx="11805007" cy="400110"/>
          </a:xfrm>
          <a:prstGeom prst="rect">
            <a:avLst/>
          </a:prstGeom>
          <a:noFill/>
        </p:spPr>
        <p:txBody>
          <a:bodyPr wrap="square" rtlCol="0">
            <a:spAutoFit/>
          </a:bodyPr>
          <a:lstStyle/>
          <a:p>
            <a:r>
              <a:rPr lang="es-ES" sz="2000" b="1" dirty="0">
                <a:solidFill>
                  <a:prstClr val="black"/>
                </a:solidFill>
              </a:rPr>
              <a:t>Vegetales</a:t>
            </a:r>
            <a:endParaRPr lang="es-CO" sz="2000" b="1" dirty="0">
              <a:solidFill>
                <a:prstClr val="black"/>
              </a:solidFill>
            </a:endParaRPr>
          </a:p>
        </p:txBody>
      </p:sp>
      <p:pic>
        <p:nvPicPr>
          <p:cNvPr id="3" name="Imagen 2">
            <a:extLst>
              <a:ext uri="{FF2B5EF4-FFF2-40B4-BE49-F238E27FC236}">
                <a16:creationId xmlns:a16="http://schemas.microsoft.com/office/drawing/2014/main" id="{E04613CC-75FE-4B20-9A4F-D106C22E5E2D}"/>
              </a:ext>
            </a:extLst>
          </p:cNvPr>
          <p:cNvPicPr>
            <a:picLocks noChangeAspect="1"/>
          </p:cNvPicPr>
          <p:nvPr/>
        </p:nvPicPr>
        <p:blipFill>
          <a:blip r:embed="rId3"/>
          <a:stretch>
            <a:fillRect/>
          </a:stretch>
        </p:blipFill>
        <p:spPr>
          <a:xfrm>
            <a:off x="307975" y="1350818"/>
            <a:ext cx="4171260" cy="4383214"/>
          </a:xfrm>
          <a:prstGeom prst="rect">
            <a:avLst/>
          </a:prstGeom>
        </p:spPr>
      </p:pic>
      <p:pic>
        <p:nvPicPr>
          <p:cNvPr id="4" name="Imagen 3">
            <a:extLst>
              <a:ext uri="{FF2B5EF4-FFF2-40B4-BE49-F238E27FC236}">
                <a16:creationId xmlns:a16="http://schemas.microsoft.com/office/drawing/2014/main" id="{5E5807C1-AFB1-4BFC-9867-82452A6900B2}"/>
              </a:ext>
            </a:extLst>
          </p:cNvPr>
          <p:cNvPicPr>
            <a:picLocks noChangeAspect="1"/>
          </p:cNvPicPr>
          <p:nvPr/>
        </p:nvPicPr>
        <p:blipFill>
          <a:blip r:embed="rId4"/>
          <a:stretch>
            <a:fillRect/>
          </a:stretch>
        </p:blipFill>
        <p:spPr>
          <a:xfrm>
            <a:off x="4719527" y="1350818"/>
            <a:ext cx="3192021" cy="4261598"/>
          </a:xfrm>
          <a:prstGeom prst="rect">
            <a:avLst/>
          </a:prstGeom>
        </p:spPr>
      </p:pic>
      <p:pic>
        <p:nvPicPr>
          <p:cNvPr id="5" name="Imagen 4"/>
          <p:cNvPicPr>
            <a:picLocks noChangeAspect="1"/>
          </p:cNvPicPr>
          <p:nvPr/>
        </p:nvPicPr>
        <p:blipFill rotWithShape="1">
          <a:blip r:embed="rId5"/>
          <a:srcRect t="11328" b="21185"/>
          <a:stretch/>
        </p:blipFill>
        <p:spPr>
          <a:xfrm>
            <a:off x="9860973" y="28719"/>
            <a:ext cx="2331027" cy="1180695"/>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9560" b="9560"/>
          <a:stretch/>
        </p:blipFill>
        <p:spPr>
          <a:xfrm>
            <a:off x="9860973" y="1256893"/>
            <a:ext cx="2331027" cy="1748271"/>
          </a:xfrm>
          <a:prstGeom prst="rect">
            <a:avLst/>
          </a:prstGeom>
        </p:spPr>
      </p:pic>
      <p:pic>
        <p:nvPicPr>
          <p:cNvPr id="8" name="Imagen 7"/>
          <p:cNvPicPr>
            <a:picLocks noChangeAspect="1"/>
          </p:cNvPicPr>
          <p:nvPr/>
        </p:nvPicPr>
        <p:blipFill rotWithShape="1">
          <a:blip r:embed="rId7" cstate="print">
            <a:extLst>
              <a:ext uri="{28A0092B-C50C-407E-A947-70E740481C1C}">
                <a14:useLocalDpi xmlns:a14="http://schemas.microsoft.com/office/drawing/2010/main" val="0"/>
              </a:ext>
            </a:extLst>
          </a:blip>
          <a:srcRect l="11629" t="31364" r="13258" b="16515"/>
          <a:stretch/>
        </p:blipFill>
        <p:spPr>
          <a:xfrm>
            <a:off x="9855407" y="3052643"/>
            <a:ext cx="2280542" cy="1186848"/>
          </a:xfrm>
          <a:prstGeom prst="rect">
            <a:avLst/>
          </a:prstGeom>
        </p:spPr>
      </p:pic>
      <p:pic>
        <p:nvPicPr>
          <p:cNvPr id="9" name="Imagen 8"/>
          <p:cNvPicPr>
            <a:picLocks noChangeAspect="1"/>
          </p:cNvPicPr>
          <p:nvPr/>
        </p:nvPicPr>
        <p:blipFill>
          <a:blip r:embed="rId8"/>
          <a:stretch>
            <a:fillRect/>
          </a:stretch>
        </p:blipFill>
        <p:spPr>
          <a:xfrm>
            <a:off x="8521204" y="28719"/>
            <a:ext cx="1261981" cy="1658256"/>
          </a:xfrm>
          <a:prstGeom prst="rect">
            <a:avLst/>
          </a:prstGeom>
        </p:spPr>
      </p:pic>
      <p:pic>
        <p:nvPicPr>
          <p:cNvPr id="10" name="Imagen 9"/>
          <p:cNvPicPr>
            <a:picLocks noChangeAspect="1"/>
          </p:cNvPicPr>
          <p:nvPr/>
        </p:nvPicPr>
        <p:blipFill rotWithShape="1">
          <a:blip r:embed="rId9" cstate="print">
            <a:extLst>
              <a:ext uri="{28A0092B-C50C-407E-A947-70E740481C1C}">
                <a14:useLocalDpi xmlns:a14="http://schemas.microsoft.com/office/drawing/2010/main" val="0"/>
              </a:ext>
            </a:extLst>
          </a:blip>
          <a:srcRect l="2538" t="28031" r="2916" b="20605"/>
          <a:stretch/>
        </p:blipFill>
        <p:spPr>
          <a:xfrm rot="5400000">
            <a:off x="7603569" y="2652089"/>
            <a:ext cx="3097250" cy="1261981"/>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35095" y="4312160"/>
            <a:ext cx="1059873" cy="1413164"/>
          </a:xfrm>
          <a:prstGeom prst="rect">
            <a:avLst/>
          </a:prstGeom>
        </p:spPr>
      </p:pic>
    </p:spTree>
    <p:extLst>
      <p:ext uri="{BB962C8B-B14F-4D97-AF65-F5344CB8AC3E}">
        <p14:creationId xmlns:p14="http://schemas.microsoft.com/office/powerpoint/2010/main" val="2107301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1805007" cy="571500"/>
          </a:xfrm>
        </p:spPr>
        <p:txBody>
          <a:bodyPr>
            <a:normAutofit/>
          </a:bodyPr>
          <a:lstStyle/>
          <a:p>
            <a:pPr>
              <a:spcBef>
                <a:spcPct val="50000"/>
              </a:spcBef>
            </a:pPr>
            <a:r>
              <a:rPr lang="es-ES" altLang="es-CO" sz="2400" b="1" dirty="0"/>
              <a:t>Tráfico de especies vegetales no maderables.</a:t>
            </a:r>
          </a:p>
        </p:txBody>
      </p:sp>
      <p:pic>
        <p:nvPicPr>
          <p:cNvPr id="11" name="Marcador de contenido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575" y="826798"/>
            <a:ext cx="4088040" cy="2451227"/>
          </a:xfrm>
        </p:spPr>
      </p:pic>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 name="Imagen 2"/>
          <p:cNvPicPr>
            <a:picLocks noChangeAspect="1"/>
          </p:cNvPicPr>
          <p:nvPr/>
        </p:nvPicPr>
        <p:blipFill>
          <a:blip r:embed="rId4"/>
          <a:stretch>
            <a:fillRect/>
          </a:stretch>
        </p:blipFill>
        <p:spPr>
          <a:xfrm>
            <a:off x="155575" y="3443344"/>
            <a:ext cx="3919120" cy="2379259"/>
          </a:xfrm>
          <a:prstGeom prst="rect">
            <a:avLst/>
          </a:prstGeom>
        </p:spPr>
      </p:pic>
      <p:pic>
        <p:nvPicPr>
          <p:cNvPr id="5" name="Imagen 4"/>
          <p:cNvPicPr>
            <a:picLocks noChangeAspect="1"/>
          </p:cNvPicPr>
          <p:nvPr/>
        </p:nvPicPr>
        <p:blipFill>
          <a:blip r:embed="rId5"/>
          <a:stretch>
            <a:fillRect/>
          </a:stretch>
        </p:blipFill>
        <p:spPr>
          <a:xfrm>
            <a:off x="5717894" y="207818"/>
            <a:ext cx="5341878" cy="5268624"/>
          </a:xfrm>
          <a:prstGeom prst="rect">
            <a:avLst/>
          </a:prstGeom>
        </p:spPr>
      </p:pic>
    </p:spTree>
    <p:extLst>
      <p:ext uri="{BB962C8B-B14F-4D97-AF65-F5344CB8AC3E}">
        <p14:creationId xmlns:p14="http://schemas.microsoft.com/office/powerpoint/2010/main" val="1326225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353291"/>
            <a:ext cx="11228820" cy="571500"/>
          </a:xfrm>
        </p:spPr>
        <p:txBody>
          <a:bodyPr>
            <a:noAutofit/>
          </a:bodyPr>
          <a:lstStyle/>
          <a:p>
            <a:pPr>
              <a:spcBef>
                <a:spcPct val="50000"/>
              </a:spcBef>
            </a:pPr>
            <a:r>
              <a:rPr lang="es-CO" altLang="es-CO" sz="2800" b="1" dirty="0"/>
              <a:t>Casos de trafico de fauna y flora en los aeropuertos.</a:t>
            </a:r>
            <a:br>
              <a:rPr lang="es-CO" altLang="es-CO" sz="2800" b="1" dirty="0"/>
            </a:br>
            <a:endParaRPr lang="es-ES" altLang="es-CO" sz="2800" b="1" dirty="0"/>
          </a:p>
        </p:txBody>
      </p:sp>
      <p:sp>
        <p:nvSpPr>
          <p:cNvPr id="3" name="Marcador de contenido 2"/>
          <p:cNvSpPr>
            <a:spLocks noGrp="1"/>
          </p:cNvSpPr>
          <p:nvPr>
            <p:ph idx="1"/>
          </p:nvPr>
        </p:nvSpPr>
        <p:spPr>
          <a:xfrm>
            <a:off x="254000" y="924791"/>
            <a:ext cx="11747500" cy="4638727"/>
          </a:xfrm>
        </p:spPr>
        <p:txBody>
          <a:bodyPr>
            <a:normAutofit/>
          </a:bodyPr>
          <a:lstStyle/>
          <a:p>
            <a:pPr marL="0" indent="0" algn="just">
              <a:buNone/>
            </a:pPr>
            <a:endParaRPr lang="es-CO" dirty="0"/>
          </a:p>
          <a:p>
            <a:pPr marL="0" indent="0" algn="just">
              <a:buNone/>
            </a:pPr>
            <a:endParaRPr lang="es-CO" dirty="0"/>
          </a:p>
          <a:p>
            <a:pPr marL="0" indent="0">
              <a:buNone/>
            </a:pPr>
            <a:endParaRPr lang="es-CO" dirty="0"/>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Imagen 5"/>
          <p:cNvPicPr>
            <a:picLocks noChangeAspect="1"/>
          </p:cNvPicPr>
          <p:nvPr/>
        </p:nvPicPr>
        <p:blipFill>
          <a:blip r:embed="rId3"/>
          <a:stretch>
            <a:fillRect/>
          </a:stretch>
        </p:blipFill>
        <p:spPr>
          <a:xfrm>
            <a:off x="254000" y="924791"/>
            <a:ext cx="7810500" cy="4508553"/>
          </a:xfrm>
          <a:prstGeom prst="rect">
            <a:avLst/>
          </a:prstGeom>
        </p:spPr>
      </p:pic>
      <p:pic>
        <p:nvPicPr>
          <p:cNvPr id="8" name="Imagen 2"/>
          <p:cNvPicPr>
            <a:picLocks noChangeAspect="1"/>
          </p:cNvPicPr>
          <p:nvPr/>
        </p:nvPicPr>
        <p:blipFill>
          <a:blip r:embed="rId4">
            <a:extLst>
              <a:ext uri="{28A0092B-C50C-407E-A947-70E740481C1C}">
                <a14:useLocalDpi xmlns:a14="http://schemas.microsoft.com/office/drawing/2010/main" val="0"/>
              </a:ext>
            </a:extLst>
          </a:blip>
          <a:srcRect r="33987"/>
          <a:stretch>
            <a:fillRect/>
          </a:stretch>
        </p:blipFill>
        <p:spPr bwMode="auto">
          <a:xfrm>
            <a:off x="8064500" y="1369290"/>
            <a:ext cx="3794046" cy="321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261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353291"/>
            <a:ext cx="11228820" cy="571500"/>
          </a:xfrm>
        </p:spPr>
        <p:txBody>
          <a:bodyPr>
            <a:noAutofit/>
          </a:bodyPr>
          <a:lstStyle/>
          <a:p>
            <a:pPr>
              <a:spcBef>
                <a:spcPct val="50000"/>
              </a:spcBef>
            </a:pPr>
            <a:r>
              <a:rPr lang="es-CO" altLang="es-CO" sz="2800" b="1" dirty="0"/>
              <a:t>Casos de trafico de fauna y flora en los aeropuertos.</a:t>
            </a:r>
            <a:br>
              <a:rPr lang="es-CO" altLang="es-CO" sz="2800" b="1" dirty="0"/>
            </a:br>
            <a:endParaRPr lang="es-ES" altLang="es-CO" sz="2800" b="1" dirty="0"/>
          </a:p>
        </p:txBody>
      </p:sp>
      <p:sp>
        <p:nvSpPr>
          <p:cNvPr id="3" name="Marcador de contenido 2"/>
          <p:cNvSpPr>
            <a:spLocks noGrp="1"/>
          </p:cNvSpPr>
          <p:nvPr>
            <p:ph idx="1"/>
          </p:nvPr>
        </p:nvSpPr>
        <p:spPr>
          <a:xfrm>
            <a:off x="254000" y="924791"/>
            <a:ext cx="11747500" cy="4638727"/>
          </a:xfrm>
        </p:spPr>
        <p:txBody>
          <a:bodyPr>
            <a:normAutofit/>
          </a:bodyPr>
          <a:lstStyle/>
          <a:p>
            <a:pPr marL="0" indent="0" algn="just">
              <a:buNone/>
            </a:pPr>
            <a:endParaRPr lang="es-CO" dirty="0"/>
          </a:p>
          <a:p>
            <a:pPr marL="0" indent="0" algn="just">
              <a:buNone/>
            </a:pPr>
            <a:endParaRPr lang="es-CO" dirty="0"/>
          </a:p>
          <a:p>
            <a:pPr marL="0" indent="0">
              <a:buNone/>
            </a:pPr>
            <a:endParaRPr lang="es-CO" dirty="0"/>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ángulo 8"/>
          <p:cNvSpPr/>
          <p:nvPr/>
        </p:nvSpPr>
        <p:spPr>
          <a:xfrm>
            <a:off x="254000" y="896126"/>
            <a:ext cx="105156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CO" sz="2400" b="0" i="0" u="none" strike="noStrike" kern="0" cap="none" spc="0" normalizeH="0" baseline="0" noProof="0" dirty="0">
                <a:ln>
                  <a:noFill/>
                </a:ln>
                <a:solidFill>
                  <a:srgbClr val="888888"/>
                </a:solidFill>
                <a:effectLst/>
                <a:uLnTx/>
                <a:uFillTx/>
                <a:latin typeface="Arial"/>
                <a:ea typeface="+mn-ea"/>
                <a:cs typeface="+mn-cs"/>
              </a:rPr>
              <a:t>“Pudimos detectar, a través de los scanner del aeropuerto El Dorado, …ejemplares de tarántulas vivas y alguna con huevos.”.</a:t>
            </a:r>
            <a:endParaRPr kumimoji="0" lang="es-E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7109" y="3244154"/>
            <a:ext cx="3626393" cy="20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8919" y="3604888"/>
            <a:ext cx="3393574" cy="190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805488"/>
            <a:ext cx="3989930" cy="224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640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1440" y="113334"/>
            <a:ext cx="10515600" cy="1048039"/>
          </a:xfrm>
        </p:spPr>
        <p:txBody>
          <a:bodyPr>
            <a:normAutofit fontScale="90000"/>
          </a:bodyPr>
          <a:lstStyle/>
          <a:p>
            <a:r>
              <a:rPr lang="es-CO" sz="3100" b="1" dirty="0"/>
              <a:t>Introducción, trasplante o cría de especies exóticas de fauna silvestre </a:t>
            </a:r>
            <a:br>
              <a:rPr lang="es-CO" b="1" dirty="0"/>
            </a:br>
            <a:endParaRPr lang="es-CO" b="1" dirty="0"/>
          </a:p>
        </p:txBody>
      </p:sp>
      <p:sp>
        <p:nvSpPr>
          <p:cNvPr id="6" name="Rectángulo 5">
            <a:extLst>
              <a:ext uri="{FF2B5EF4-FFF2-40B4-BE49-F238E27FC236}">
                <a16:creationId xmlns:a16="http://schemas.microsoft.com/office/drawing/2014/main" id="{8897463A-0A8B-44CE-9350-EAEC03866574}"/>
              </a:ext>
            </a:extLst>
          </p:cNvPr>
          <p:cNvSpPr/>
          <p:nvPr/>
        </p:nvSpPr>
        <p:spPr>
          <a:xfrm>
            <a:off x="91440" y="637353"/>
            <a:ext cx="11966713" cy="2585323"/>
          </a:xfrm>
          <a:prstGeom prst="rect">
            <a:avLst/>
          </a:prstGeom>
        </p:spPr>
        <p:txBody>
          <a:bodyPr wrap="square">
            <a:spAutoFit/>
          </a:bodyPr>
          <a:lstStyle/>
          <a:p>
            <a:pPr algn="just">
              <a:defRPr/>
            </a:pPr>
            <a:r>
              <a:rPr lang="es-ES" b="1" dirty="0">
                <a:solidFill>
                  <a:srgbClr val="444444"/>
                </a:solidFill>
              </a:rPr>
              <a:t>ARTÍCULO 2.2.1.2.14.1</a:t>
            </a:r>
            <a:r>
              <a:rPr lang="es-ES" dirty="0">
                <a:solidFill>
                  <a:prstClr val="black"/>
                </a:solidFill>
              </a:rPr>
              <a:t> </a:t>
            </a:r>
            <a:r>
              <a:rPr lang="es-ES" b="1" dirty="0">
                <a:solidFill>
                  <a:srgbClr val="444444"/>
                </a:solidFill>
              </a:rPr>
              <a:t>Introducción de especies de la fauna silvestre. </a:t>
            </a:r>
            <a:r>
              <a:rPr lang="es-ES" dirty="0">
                <a:solidFill>
                  <a:srgbClr val="333333"/>
                </a:solidFill>
                <a:latin typeface="Helvetica Neue"/>
              </a:rPr>
              <a:t>Se entiende por introducción de especies de la fauna silvestre, todo acto que conduzca al establecimiento o implantación en el país, bien sea en medios naturales o artificiales, de especies o subespecies exóticas de la fauna silvestre.</a:t>
            </a:r>
          </a:p>
          <a:p>
            <a:pPr>
              <a:defRPr/>
            </a:pPr>
            <a:endParaRPr lang="es-ES" dirty="0">
              <a:solidFill>
                <a:srgbClr val="333333"/>
              </a:solidFill>
              <a:latin typeface="Helvetica Neue"/>
            </a:endParaRPr>
          </a:p>
          <a:p>
            <a:pPr algn="just">
              <a:defRPr/>
            </a:pPr>
            <a:r>
              <a:rPr lang="es-ES" dirty="0">
                <a:solidFill>
                  <a:srgbClr val="333333"/>
                </a:solidFill>
                <a:latin typeface="Helvetica Neue"/>
              </a:rPr>
              <a:t>Para los efectos de aplicación de este decreto </a:t>
            </a:r>
            <a:r>
              <a:rPr lang="es-ES" b="1" dirty="0">
                <a:solidFill>
                  <a:srgbClr val="333333"/>
                </a:solidFill>
                <a:latin typeface="Helvetica Neue"/>
              </a:rPr>
              <a:t>se entiende por especie exótica la especie o subespecie </a:t>
            </a:r>
            <a:r>
              <a:rPr lang="es-ES" b="1" dirty="0" err="1">
                <a:solidFill>
                  <a:srgbClr val="333333"/>
                </a:solidFill>
                <a:latin typeface="Helvetica Neue"/>
              </a:rPr>
              <a:t>toxonómica</a:t>
            </a:r>
            <a:r>
              <a:rPr lang="es-ES" b="1" dirty="0">
                <a:solidFill>
                  <a:srgbClr val="333333"/>
                </a:solidFill>
                <a:latin typeface="Helvetica Neue"/>
              </a:rPr>
              <a:t>, raza o variedad cuya área natural de dispersión geográfica no se extiende al territorio nacional ni a aguas jurisdiccionales y si se encuentra en el país es como resultado voluntario o involuntario de la actividad humana</a:t>
            </a:r>
            <a:r>
              <a:rPr lang="es-ES" dirty="0">
                <a:solidFill>
                  <a:srgbClr val="333333"/>
                </a:solidFill>
                <a:latin typeface="Helvetica Neue"/>
              </a:rPr>
              <a:t>.</a:t>
            </a:r>
          </a:p>
          <a:p>
            <a:pPr>
              <a:defRPr/>
            </a:pPr>
            <a:r>
              <a:rPr lang="es-ES" dirty="0">
                <a:solidFill>
                  <a:srgbClr val="333333"/>
                </a:solidFill>
                <a:latin typeface="Helvetica Neue"/>
              </a:rPr>
              <a:t>(Decreto 1608 de 1978 artículo 138).</a:t>
            </a:r>
          </a:p>
        </p:txBody>
      </p:sp>
      <p:sp>
        <p:nvSpPr>
          <p:cNvPr id="7" name="Rectángulo 6">
            <a:extLst>
              <a:ext uri="{FF2B5EF4-FFF2-40B4-BE49-F238E27FC236}">
                <a16:creationId xmlns:a16="http://schemas.microsoft.com/office/drawing/2014/main" id="{4AE8576C-058E-4921-A897-917E9378B086}"/>
              </a:ext>
            </a:extLst>
          </p:cNvPr>
          <p:cNvSpPr/>
          <p:nvPr/>
        </p:nvSpPr>
        <p:spPr>
          <a:xfrm>
            <a:off x="0" y="3254203"/>
            <a:ext cx="12191999" cy="2031325"/>
          </a:xfrm>
          <a:prstGeom prst="rect">
            <a:avLst/>
          </a:prstGeom>
        </p:spPr>
        <p:txBody>
          <a:bodyPr wrap="square">
            <a:spAutoFit/>
          </a:bodyPr>
          <a:lstStyle/>
          <a:p>
            <a:pPr algn="just">
              <a:defRPr/>
            </a:pPr>
            <a:r>
              <a:rPr lang="es-ES" dirty="0">
                <a:solidFill>
                  <a:srgbClr val="333333"/>
                </a:solidFill>
                <a:latin typeface="Helvetica Neue"/>
              </a:rPr>
              <a:t>La entidad administradora del recurso podrá prohibir o restringir la introducción, </a:t>
            </a:r>
            <a:r>
              <a:rPr lang="es-ES" dirty="0" err="1">
                <a:solidFill>
                  <a:srgbClr val="333333"/>
                </a:solidFill>
                <a:latin typeface="Helvetica Neue"/>
              </a:rPr>
              <a:t>transplante</a:t>
            </a:r>
            <a:r>
              <a:rPr lang="es-ES" dirty="0">
                <a:solidFill>
                  <a:srgbClr val="333333"/>
                </a:solidFill>
                <a:latin typeface="Helvetica Neue"/>
              </a:rPr>
              <a:t> o cultivo de especies silvestres perjudiciales para la conservación y el desarrollo del recurso.</a:t>
            </a:r>
          </a:p>
          <a:p>
            <a:pPr algn="just">
              <a:defRPr/>
            </a:pPr>
            <a:endParaRPr lang="es-ES" dirty="0">
              <a:solidFill>
                <a:srgbClr val="333333"/>
              </a:solidFill>
              <a:latin typeface="Helvetica Neue"/>
            </a:endParaRPr>
          </a:p>
          <a:p>
            <a:pPr algn="just">
              <a:defRPr/>
            </a:pPr>
            <a:r>
              <a:rPr lang="es-ES" b="1" dirty="0">
                <a:solidFill>
                  <a:srgbClr val="333333"/>
                </a:solidFill>
                <a:latin typeface="Helvetica Neue"/>
              </a:rPr>
              <a:t>Para la introducción de especies domésticas o de razas domésticas no existentes en el país</a:t>
            </a:r>
            <a:r>
              <a:rPr lang="es-ES" dirty="0">
                <a:solidFill>
                  <a:srgbClr val="333333"/>
                </a:solidFill>
                <a:latin typeface="Helvetica Neue"/>
              </a:rPr>
              <a:t>, en razón del impacto ecológico que pueda provocar su eventual </a:t>
            </a:r>
            <a:r>
              <a:rPr lang="es-ES" dirty="0" err="1">
                <a:solidFill>
                  <a:srgbClr val="333333"/>
                </a:solidFill>
                <a:latin typeface="Helvetica Neue"/>
              </a:rPr>
              <a:t>asilvestramiento</a:t>
            </a:r>
            <a:r>
              <a:rPr lang="es-ES" dirty="0">
                <a:solidFill>
                  <a:srgbClr val="333333"/>
                </a:solidFill>
                <a:latin typeface="Helvetica Neue"/>
              </a:rPr>
              <a:t>, se requerirá el visto bueno del Ministerio de Ambiente y Desarrollo Sostenible.</a:t>
            </a:r>
          </a:p>
          <a:p>
            <a:pPr>
              <a:defRPr/>
            </a:pPr>
            <a:r>
              <a:rPr lang="es-ES" dirty="0">
                <a:solidFill>
                  <a:srgbClr val="333333"/>
                </a:solidFill>
                <a:latin typeface="Helvetica Neue"/>
              </a:rPr>
              <a:t>(Decreto 1608 de 1978 artículo 141).</a:t>
            </a:r>
          </a:p>
        </p:txBody>
      </p:sp>
    </p:spTree>
    <p:extLst>
      <p:ext uri="{BB962C8B-B14F-4D97-AF65-F5344CB8AC3E}">
        <p14:creationId xmlns:p14="http://schemas.microsoft.com/office/powerpoint/2010/main" val="3295471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0494" y="207818"/>
            <a:ext cx="11489323" cy="571500"/>
          </a:xfrm>
        </p:spPr>
        <p:txBody>
          <a:bodyPr>
            <a:noAutofit/>
          </a:bodyPr>
          <a:lstStyle/>
          <a:p>
            <a:pPr>
              <a:spcBef>
                <a:spcPct val="50000"/>
              </a:spcBef>
            </a:pPr>
            <a:r>
              <a:rPr lang="es-ES" altLang="es-CO" sz="4800" b="1" dirty="0">
                <a:latin typeface="+mn-lt"/>
              </a:rPr>
              <a:t>Flora silvestre </a:t>
            </a:r>
            <a:r>
              <a:rPr lang="es-CO" altLang="es-ES" sz="2800" dirty="0">
                <a:solidFill>
                  <a:srgbClr val="000000"/>
                </a:solidFill>
                <a:latin typeface="Calibri" panose="020F0502020204030204"/>
                <a:ea typeface="+mn-ea"/>
                <a:cs typeface="+mn-cs"/>
              </a:rPr>
              <a:t>(</a:t>
            </a:r>
            <a:r>
              <a:rPr lang="es-CO" altLang="es-ES" sz="2400" dirty="0">
                <a:solidFill>
                  <a:srgbClr val="000000"/>
                </a:solidFill>
                <a:latin typeface="Calibri" panose="020F0502020204030204"/>
                <a:ea typeface="+mn-ea"/>
                <a:cs typeface="+mn-cs"/>
              </a:rPr>
              <a:t>Decreto 1076 del 2015, </a:t>
            </a:r>
            <a:r>
              <a:rPr lang="es-CO" sz="2400" dirty="0">
                <a:solidFill>
                  <a:srgbClr val="333333"/>
                </a:solidFill>
                <a:latin typeface="Helvetica Neue"/>
                <a:ea typeface="+mn-ea"/>
                <a:cs typeface="+mn-cs"/>
              </a:rPr>
              <a:t>Artículo 2.2.1.1.1.1</a:t>
            </a:r>
            <a:r>
              <a:rPr lang="es-CO" altLang="es-ES" sz="2800" dirty="0">
                <a:solidFill>
                  <a:srgbClr val="000000"/>
                </a:solidFill>
                <a:latin typeface="Calibri" panose="020F0502020204030204"/>
                <a:ea typeface="+mn-ea"/>
                <a:cs typeface="+mn-cs"/>
              </a:rPr>
              <a:t>) </a:t>
            </a:r>
            <a:endParaRPr lang="es-ES" altLang="es-CO" sz="4800" b="1" dirty="0">
              <a:latin typeface="+mn-lt"/>
            </a:endParaRPr>
          </a:p>
        </p:txBody>
      </p:sp>
      <p:sp>
        <p:nvSpPr>
          <p:cNvPr id="3" name="Marcador de contenido 2"/>
          <p:cNvSpPr>
            <a:spLocks noGrp="1"/>
          </p:cNvSpPr>
          <p:nvPr>
            <p:ph idx="1"/>
          </p:nvPr>
        </p:nvSpPr>
        <p:spPr>
          <a:xfrm>
            <a:off x="0" y="924791"/>
            <a:ext cx="12001500" cy="4638727"/>
          </a:xfrm>
        </p:spPr>
        <p:txBody>
          <a:bodyPr>
            <a:normAutofit/>
          </a:bodyPr>
          <a:lstStyle/>
          <a:p>
            <a:pPr marL="0" indent="0" algn="just">
              <a:buNone/>
            </a:pPr>
            <a:r>
              <a:rPr lang="es-CO" altLang="es-ES" b="1" dirty="0">
                <a:solidFill>
                  <a:srgbClr val="000000"/>
                </a:solidFill>
              </a:rPr>
              <a:t>Flora silvestre: </a:t>
            </a:r>
            <a:r>
              <a:rPr lang="es-CO" altLang="es-ES" dirty="0">
                <a:solidFill>
                  <a:srgbClr val="000000"/>
                </a:solidFill>
              </a:rPr>
              <a:t>Conjunto de especies e individuos vegetales del territorio nacional que no se han plantado o mejorado por el hombre. </a:t>
            </a:r>
          </a:p>
          <a:p>
            <a:pPr marL="0" indent="0" algn="just">
              <a:buNone/>
            </a:pPr>
            <a:endParaRPr lang="es-CO" altLang="es-ES" dirty="0">
              <a:solidFill>
                <a:srgbClr val="000000"/>
              </a:solidFill>
            </a:endParaRPr>
          </a:p>
          <a:p>
            <a:pPr marL="0" indent="0" algn="just">
              <a:buNone/>
            </a:pPr>
            <a:endParaRPr lang="es-CO" dirty="0"/>
          </a:p>
          <a:p>
            <a:pPr marL="0" indent="0" algn="just">
              <a:buNone/>
            </a:pPr>
            <a:r>
              <a:rPr lang="es-ES" b="1" dirty="0"/>
              <a:t>Productos de la Flora Silvestre</a:t>
            </a:r>
            <a:r>
              <a:rPr lang="es-ES" dirty="0"/>
              <a:t>: Son los productos no maderables obtenidos a partir de las especies vegetales silvestres tales como gomas, resinas, látex, lacas, frutos, cortezas, estirpes, semillas y flores entre otros.</a:t>
            </a:r>
            <a:endParaRPr lang="es-CO" dirty="0"/>
          </a:p>
          <a:p>
            <a:pPr marL="0" indent="0">
              <a:buNone/>
            </a:pPr>
            <a:endParaRPr lang="es-CO" dirty="0"/>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CO">
              <a:solidFill>
                <a:prstClr val="black"/>
              </a:solidFill>
            </a:endParaRPr>
          </a:p>
        </p:txBody>
      </p:sp>
      <p:pic>
        <p:nvPicPr>
          <p:cNvPr id="4" name="Imagen 3">
            <a:extLst>
              <a:ext uri="{FF2B5EF4-FFF2-40B4-BE49-F238E27FC236}">
                <a16:creationId xmlns:a16="http://schemas.microsoft.com/office/drawing/2014/main" id="{0C351559-1275-4E86-B1B0-E1AF20F9136D}"/>
              </a:ext>
            </a:extLst>
          </p:cNvPr>
          <p:cNvPicPr>
            <a:picLocks noChangeAspect="1"/>
          </p:cNvPicPr>
          <p:nvPr/>
        </p:nvPicPr>
        <p:blipFill>
          <a:blip r:embed="rId3"/>
          <a:stretch>
            <a:fillRect/>
          </a:stretch>
        </p:blipFill>
        <p:spPr>
          <a:xfrm>
            <a:off x="9907005" y="1478845"/>
            <a:ext cx="2182908" cy="1453529"/>
          </a:xfrm>
          <a:prstGeom prst="rect">
            <a:avLst/>
          </a:prstGeom>
        </p:spPr>
      </p:pic>
      <p:pic>
        <p:nvPicPr>
          <p:cNvPr id="5" name="Imagen 4">
            <a:extLst>
              <a:ext uri="{FF2B5EF4-FFF2-40B4-BE49-F238E27FC236}">
                <a16:creationId xmlns:a16="http://schemas.microsoft.com/office/drawing/2014/main" id="{BC0CD8BC-F4E1-4687-ADE3-13F121C8C4D6}"/>
              </a:ext>
            </a:extLst>
          </p:cNvPr>
          <p:cNvPicPr>
            <a:picLocks noChangeAspect="1"/>
          </p:cNvPicPr>
          <p:nvPr/>
        </p:nvPicPr>
        <p:blipFill>
          <a:blip r:embed="rId4"/>
          <a:stretch>
            <a:fillRect/>
          </a:stretch>
        </p:blipFill>
        <p:spPr>
          <a:xfrm>
            <a:off x="190499" y="1853482"/>
            <a:ext cx="1558787" cy="1010370"/>
          </a:xfrm>
          <a:prstGeom prst="rect">
            <a:avLst/>
          </a:prstGeom>
        </p:spPr>
      </p:pic>
      <p:pic>
        <p:nvPicPr>
          <p:cNvPr id="6" name="Imagen 5">
            <a:extLst>
              <a:ext uri="{FF2B5EF4-FFF2-40B4-BE49-F238E27FC236}">
                <a16:creationId xmlns:a16="http://schemas.microsoft.com/office/drawing/2014/main" id="{9209C162-6EA5-4F0F-96CC-7824A62702BB}"/>
              </a:ext>
            </a:extLst>
          </p:cNvPr>
          <p:cNvPicPr>
            <a:picLocks noChangeAspect="1"/>
          </p:cNvPicPr>
          <p:nvPr/>
        </p:nvPicPr>
        <p:blipFill>
          <a:blip r:embed="rId5"/>
          <a:stretch>
            <a:fillRect/>
          </a:stretch>
        </p:blipFill>
        <p:spPr>
          <a:xfrm>
            <a:off x="1939785" y="1749832"/>
            <a:ext cx="596348" cy="1112638"/>
          </a:xfrm>
          <a:prstGeom prst="rect">
            <a:avLst/>
          </a:prstGeom>
        </p:spPr>
      </p:pic>
      <p:pic>
        <p:nvPicPr>
          <p:cNvPr id="7" name="Imagen 6">
            <a:extLst>
              <a:ext uri="{FF2B5EF4-FFF2-40B4-BE49-F238E27FC236}">
                <a16:creationId xmlns:a16="http://schemas.microsoft.com/office/drawing/2014/main" id="{AF30969B-BCD2-497A-83F0-1D69DC853BE2}"/>
              </a:ext>
            </a:extLst>
          </p:cNvPr>
          <p:cNvPicPr>
            <a:picLocks noChangeAspect="1"/>
          </p:cNvPicPr>
          <p:nvPr/>
        </p:nvPicPr>
        <p:blipFill>
          <a:blip r:embed="rId6"/>
          <a:stretch>
            <a:fillRect/>
          </a:stretch>
        </p:blipFill>
        <p:spPr>
          <a:xfrm>
            <a:off x="2712958" y="1749832"/>
            <a:ext cx="1762960" cy="1112994"/>
          </a:xfrm>
          <a:prstGeom prst="rect">
            <a:avLst/>
          </a:prstGeom>
        </p:spPr>
      </p:pic>
      <p:pic>
        <p:nvPicPr>
          <p:cNvPr id="8" name="Imagen 7">
            <a:extLst>
              <a:ext uri="{FF2B5EF4-FFF2-40B4-BE49-F238E27FC236}">
                <a16:creationId xmlns:a16="http://schemas.microsoft.com/office/drawing/2014/main" id="{A6006C50-3915-4732-ABE2-469FCF1C7AE1}"/>
              </a:ext>
            </a:extLst>
          </p:cNvPr>
          <p:cNvPicPr>
            <a:picLocks noChangeAspect="1"/>
          </p:cNvPicPr>
          <p:nvPr/>
        </p:nvPicPr>
        <p:blipFill>
          <a:blip r:embed="rId7"/>
          <a:stretch>
            <a:fillRect/>
          </a:stretch>
        </p:blipFill>
        <p:spPr>
          <a:xfrm>
            <a:off x="4942782" y="1798589"/>
            <a:ext cx="1356142" cy="1015124"/>
          </a:xfrm>
          <a:prstGeom prst="rect">
            <a:avLst/>
          </a:prstGeom>
        </p:spPr>
      </p:pic>
      <p:pic>
        <p:nvPicPr>
          <p:cNvPr id="9" name="Imagen 8">
            <a:extLst>
              <a:ext uri="{FF2B5EF4-FFF2-40B4-BE49-F238E27FC236}">
                <a16:creationId xmlns:a16="http://schemas.microsoft.com/office/drawing/2014/main" id="{EEC25BFC-2003-4EF6-96CC-0842484F4BC4}"/>
              </a:ext>
            </a:extLst>
          </p:cNvPr>
          <p:cNvPicPr>
            <a:picLocks noChangeAspect="1"/>
          </p:cNvPicPr>
          <p:nvPr/>
        </p:nvPicPr>
        <p:blipFill>
          <a:blip r:embed="rId8"/>
          <a:stretch>
            <a:fillRect/>
          </a:stretch>
        </p:blipFill>
        <p:spPr>
          <a:xfrm>
            <a:off x="6724510" y="1723077"/>
            <a:ext cx="1983148" cy="1139393"/>
          </a:xfrm>
          <a:prstGeom prst="rect">
            <a:avLst/>
          </a:prstGeom>
        </p:spPr>
      </p:pic>
      <p:pic>
        <p:nvPicPr>
          <p:cNvPr id="10" name="Imagen 9">
            <a:extLst>
              <a:ext uri="{FF2B5EF4-FFF2-40B4-BE49-F238E27FC236}">
                <a16:creationId xmlns:a16="http://schemas.microsoft.com/office/drawing/2014/main" id="{4708BCBA-AF33-4FD4-9BE2-A1D9C72D6074}"/>
              </a:ext>
            </a:extLst>
          </p:cNvPr>
          <p:cNvPicPr>
            <a:picLocks noChangeAspect="1"/>
          </p:cNvPicPr>
          <p:nvPr/>
        </p:nvPicPr>
        <p:blipFill>
          <a:blip r:embed="rId9"/>
          <a:stretch>
            <a:fillRect/>
          </a:stretch>
        </p:blipFill>
        <p:spPr>
          <a:xfrm>
            <a:off x="109339" y="4058066"/>
            <a:ext cx="1235181" cy="1650925"/>
          </a:xfrm>
          <a:prstGeom prst="rect">
            <a:avLst/>
          </a:prstGeom>
        </p:spPr>
      </p:pic>
      <p:pic>
        <p:nvPicPr>
          <p:cNvPr id="12" name="Imagen 11">
            <a:extLst>
              <a:ext uri="{FF2B5EF4-FFF2-40B4-BE49-F238E27FC236}">
                <a16:creationId xmlns:a16="http://schemas.microsoft.com/office/drawing/2014/main" id="{B4B09FE6-46B2-4F72-AFA8-1923E43A70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3858" y="4058066"/>
            <a:ext cx="1237563" cy="1650925"/>
          </a:xfrm>
          <a:prstGeom prst="rect">
            <a:avLst/>
          </a:prstGeom>
        </p:spPr>
      </p:pic>
      <p:pic>
        <p:nvPicPr>
          <p:cNvPr id="11" name="Imagen 10">
            <a:extLst>
              <a:ext uri="{FF2B5EF4-FFF2-40B4-BE49-F238E27FC236}">
                <a16:creationId xmlns:a16="http://schemas.microsoft.com/office/drawing/2014/main" id="{3A606128-532C-430B-AC40-960C371CA11E}"/>
              </a:ext>
            </a:extLst>
          </p:cNvPr>
          <p:cNvPicPr>
            <a:picLocks noChangeAspect="1"/>
          </p:cNvPicPr>
          <p:nvPr/>
        </p:nvPicPr>
        <p:blipFill rotWithShape="1">
          <a:blip r:embed="rId11"/>
          <a:srcRect l="6878" t="13421" r="4552"/>
          <a:stretch/>
        </p:blipFill>
        <p:spPr>
          <a:xfrm>
            <a:off x="10549730" y="4326622"/>
            <a:ext cx="1649298" cy="1209900"/>
          </a:xfrm>
          <a:prstGeom prst="rect">
            <a:avLst/>
          </a:prstGeom>
        </p:spPr>
      </p:pic>
      <p:pic>
        <p:nvPicPr>
          <p:cNvPr id="13" name="Imagen 12">
            <a:extLst>
              <a:ext uri="{FF2B5EF4-FFF2-40B4-BE49-F238E27FC236}">
                <a16:creationId xmlns:a16="http://schemas.microsoft.com/office/drawing/2014/main" id="{22207614-99A6-42ED-8E81-468D3FCF7330}"/>
              </a:ext>
            </a:extLst>
          </p:cNvPr>
          <p:cNvPicPr>
            <a:picLocks noChangeAspect="1"/>
          </p:cNvPicPr>
          <p:nvPr/>
        </p:nvPicPr>
        <p:blipFill>
          <a:blip r:embed="rId12"/>
          <a:stretch>
            <a:fillRect/>
          </a:stretch>
        </p:blipFill>
        <p:spPr>
          <a:xfrm>
            <a:off x="2747235" y="4069412"/>
            <a:ext cx="2381674" cy="1512385"/>
          </a:xfrm>
          <a:prstGeom prst="rect">
            <a:avLst/>
          </a:prstGeom>
        </p:spPr>
      </p:pic>
      <p:pic>
        <p:nvPicPr>
          <p:cNvPr id="14" name="Imagen 13">
            <a:extLst>
              <a:ext uri="{FF2B5EF4-FFF2-40B4-BE49-F238E27FC236}">
                <a16:creationId xmlns:a16="http://schemas.microsoft.com/office/drawing/2014/main" id="{E72D0C28-CC6C-428B-9AFB-1A86B94BDE9E}"/>
              </a:ext>
            </a:extLst>
          </p:cNvPr>
          <p:cNvPicPr>
            <a:picLocks noChangeAspect="1"/>
          </p:cNvPicPr>
          <p:nvPr/>
        </p:nvPicPr>
        <p:blipFill>
          <a:blip r:embed="rId13"/>
          <a:stretch>
            <a:fillRect/>
          </a:stretch>
        </p:blipFill>
        <p:spPr>
          <a:xfrm>
            <a:off x="5184723" y="4069412"/>
            <a:ext cx="1195593" cy="1596178"/>
          </a:xfrm>
          <a:prstGeom prst="rect">
            <a:avLst/>
          </a:prstGeom>
        </p:spPr>
      </p:pic>
      <p:pic>
        <p:nvPicPr>
          <p:cNvPr id="17" name="Imagen 16">
            <a:extLst>
              <a:ext uri="{FF2B5EF4-FFF2-40B4-BE49-F238E27FC236}">
                <a16:creationId xmlns:a16="http://schemas.microsoft.com/office/drawing/2014/main" id="{9611EF9A-34C7-4E88-80B6-5EC0E35F14A2}"/>
              </a:ext>
            </a:extLst>
          </p:cNvPr>
          <p:cNvPicPr>
            <a:picLocks noChangeAspect="1"/>
          </p:cNvPicPr>
          <p:nvPr/>
        </p:nvPicPr>
        <p:blipFill rotWithShape="1">
          <a:blip r:embed="rId14">
            <a:extLst>
              <a:ext uri="{28A0092B-C50C-407E-A947-70E740481C1C}">
                <a14:useLocalDpi xmlns:a14="http://schemas.microsoft.com/office/drawing/2010/main" val="0"/>
              </a:ext>
            </a:extLst>
          </a:blip>
          <a:srcRect l="2242" t="11237" r="3583" b="3954"/>
          <a:stretch/>
        </p:blipFill>
        <p:spPr>
          <a:xfrm>
            <a:off x="6400215" y="4018376"/>
            <a:ext cx="1772433" cy="1596178"/>
          </a:xfrm>
          <a:prstGeom prst="rect">
            <a:avLst/>
          </a:prstGeom>
        </p:spPr>
      </p:pic>
      <p:pic>
        <p:nvPicPr>
          <p:cNvPr id="18" name="Imagen 17">
            <a:extLst>
              <a:ext uri="{FF2B5EF4-FFF2-40B4-BE49-F238E27FC236}">
                <a16:creationId xmlns:a16="http://schemas.microsoft.com/office/drawing/2014/main" id="{6B804DC8-53C1-4DD4-A89C-32CF85D19B3A}"/>
              </a:ext>
            </a:extLst>
          </p:cNvPr>
          <p:cNvPicPr>
            <a:picLocks noChangeAspect="1"/>
          </p:cNvPicPr>
          <p:nvPr/>
        </p:nvPicPr>
        <p:blipFill>
          <a:blip r:embed="rId15"/>
          <a:stretch>
            <a:fillRect/>
          </a:stretch>
        </p:blipFill>
        <p:spPr>
          <a:xfrm>
            <a:off x="8172648" y="3952130"/>
            <a:ext cx="2284614" cy="1713460"/>
          </a:xfrm>
          <a:prstGeom prst="rect">
            <a:avLst/>
          </a:prstGeom>
        </p:spPr>
      </p:pic>
    </p:spTree>
    <p:extLst>
      <p:ext uri="{BB962C8B-B14F-4D97-AF65-F5344CB8AC3E}">
        <p14:creationId xmlns:p14="http://schemas.microsoft.com/office/powerpoint/2010/main" val="796085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0086B4F-FC2D-4FBE-BA57-9168F0510B92}"/>
              </a:ext>
            </a:extLst>
          </p:cNvPr>
          <p:cNvSpPr/>
          <p:nvPr/>
        </p:nvSpPr>
        <p:spPr>
          <a:xfrm>
            <a:off x="0" y="178931"/>
            <a:ext cx="8198427" cy="1569660"/>
          </a:xfrm>
          <a:prstGeom prst="rect">
            <a:avLst/>
          </a:prstGeom>
        </p:spPr>
        <p:txBody>
          <a:bodyPr wrap="square">
            <a:spAutoFit/>
          </a:bodyPr>
          <a:lstStyle/>
          <a:p>
            <a:pPr algn="just">
              <a:defRPr/>
            </a:pPr>
            <a:r>
              <a:rPr lang="es-ES" sz="2400" dirty="0">
                <a:solidFill>
                  <a:prstClr val="black"/>
                </a:solidFill>
              </a:rPr>
              <a:t>Según la Unión Internacional para la Conservación de la Naturaleza (IUCN), </a:t>
            </a:r>
            <a:r>
              <a:rPr lang="es-ES" sz="2400" b="1" dirty="0">
                <a:solidFill>
                  <a:prstClr val="black"/>
                </a:solidFill>
              </a:rPr>
              <a:t>Los principales motivos para la extinción de la flora vinculados a la acción ilegal son el robo y el comercio ilegal para la industria hortícola y las colecciones privadas. </a:t>
            </a:r>
            <a:endParaRPr lang="es-CO" sz="2400" b="1" dirty="0">
              <a:solidFill>
                <a:prstClr val="black"/>
              </a:solidFill>
            </a:endParaRPr>
          </a:p>
        </p:txBody>
      </p:sp>
      <p:sp>
        <p:nvSpPr>
          <p:cNvPr id="13" name="Rectángulo 12">
            <a:extLst>
              <a:ext uri="{FF2B5EF4-FFF2-40B4-BE49-F238E27FC236}">
                <a16:creationId xmlns:a16="http://schemas.microsoft.com/office/drawing/2014/main" id="{7AFCBD7B-75CA-4D6A-A924-55D6A1C8F4EF}"/>
              </a:ext>
            </a:extLst>
          </p:cNvPr>
          <p:cNvSpPr/>
          <p:nvPr/>
        </p:nvSpPr>
        <p:spPr>
          <a:xfrm>
            <a:off x="93518" y="3147003"/>
            <a:ext cx="8201024" cy="2554545"/>
          </a:xfrm>
          <a:prstGeom prst="rect">
            <a:avLst/>
          </a:prstGeom>
        </p:spPr>
        <p:txBody>
          <a:bodyPr wrap="square">
            <a:spAutoFit/>
          </a:bodyPr>
          <a:lstStyle/>
          <a:p>
            <a:pPr>
              <a:defRPr/>
            </a:pPr>
            <a:r>
              <a:rPr lang="es-ES" sz="2400" dirty="0">
                <a:solidFill>
                  <a:prstClr val="black"/>
                </a:solidFill>
              </a:rPr>
              <a:t>Los helechos, las palmas, los quiches y las flores como la orquídea son las especies de mayor tráfico en la región y aunque el musgo y la tierra capote no son plantas, hacen parte de la biodiversidad y son los de mayor demanda en casas y conjuntos residenciales. </a:t>
            </a:r>
            <a:r>
              <a:rPr lang="es-ES" sz="2000" dirty="0">
                <a:solidFill>
                  <a:prstClr val="black"/>
                </a:solidFill>
              </a:rPr>
              <a:t>https://www.elmundo.com/portal/vida/medio_ambiente/el_trafico_de_flora_crece_y_crece.php#.XhvKT0BFzIU</a:t>
            </a:r>
            <a:endParaRPr lang="es-CO" sz="2000" dirty="0">
              <a:solidFill>
                <a:prstClr val="black"/>
              </a:solidFill>
            </a:endParaRPr>
          </a:p>
        </p:txBody>
      </p:sp>
      <p:pic>
        <p:nvPicPr>
          <p:cNvPr id="2" name="Imagen 1">
            <a:extLst>
              <a:ext uri="{FF2B5EF4-FFF2-40B4-BE49-F238E27FC236}">
                <a16:creationId xmlns:a16="http://schemas.microsoft.com/office/drawing/2014/main" id="{84D33FB8-0CA2-49DE-BE2E-FDDEDBCB9D1B}"/>
              </a:ext>
            </a:extLst>
          </p:cNvPr>
          <p:cNvPicPr>
            <a:picLocks noChangeAspect="1"/>
          </p:cNvPicPr>
          <p:nvPr/>
        </p:nvPicPr>
        <p:blipFill>
          <a:blip r:embed="rId3"/>
          <a:stretch>
            <a:fillRect/>
          </a:stretch>
        </p:blipFill>
        <p:spPr>
          <a:xfrm>
            <a:off x="8437418" y="101645"/>
            <a:ext cx="3631689" cy="5519756"/>
          </a:xfrm>
          <a:prstGeom prst="rect">
            <a:avLst/>
          </a:prstGeom>
        </p:spPr>
      </p:pic>
    </p:spTree>
    <p:extLst>
      <p:ext uri="{BB962C8B-B14F-4D97-AF65-F5344CB8AC3E}">
        <p14:creationId xmlns:p14="http://schemas.microsoft.com/office/powerpoint/2010/main" val="2212891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0494" y="207818"/>
            <a:ext cx="11489323" cy="571500"/>
          </a:xfrm>
        </p:spPr>
        <p:txBody>
          <a:bodyPr>
            <a:normAutofit/>
          </a:bodyPr>
          <a:lstStyle/>
          <a:p>
            <a:pPr>
              <a:spcBef>
                <a:spcPct val="50000"/>
              </a:spcBef>
            </a:pPr>
            <a:r>
              <a:rPr lang="es-ES" altLang="es-CO" sz="2400" b="1" dirty="0"/>
              <a:t>Muchos “hijitos” de las plantas de jardín son o provienen de la flora silvestre</a:t>
            </a:r>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CO">
              <a:solidFill>
                <a:prstClr val="black"/>
              </a:solidFill>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9569" y="1406860"/>
            <a:ext cx="5020347" cy="3765261"/>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511923" y="1532067"/>
            <a:ext cx="4686463" cy="3514848"/>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32667" r="22697" b="20125"/>
          <a:stretch/>
        </p:blipFill>
        <p:spPr>
          <a:xfrm>
            <a:off x="8392107" y="779317"/>
            <a:ext cx="3491919" cy="4686464"/>
          </a:xfrm>
          <a:prstGeom prst="rect">
            <a:avLst/>
          </a:prstGeom>
        </p:spPr>
      </p:pic>
    </p:spTree>
    <p:extLst>
      <p:ext uri="{BB962C8B-B14F-4D97-AF65-F5344CB8AC3E}">
        <p14:creationId xmlns:p14="http://schemas.microsoft.com/office/powerpoint/2010/main" val="3136425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3518" y="1"/>
            <a:ext cx="12098482" cy="935181"/>
          </a:xfrm>
        </p:spPr>
        <p:txBody>
          <a:bodyPr/>
          <a:lstStyle/>
          <a:p>
            <a:r>
              <a:rPr lang="es-CO" b="1" dirty="0"/>
              <a:t>Cactus</a:t>
            </a:r>
          </a:p>
        </p:txBody>
      </p:sp>
      <p:sp>
        <p:nvSpPr>
          <p:cNvPr id="3" name="Marcador de contenido 2"/>
          <p:cNvSpPr>
            <a:spLocks noGrp="1"/>
          </p:cNvSpPr>
          <p:nvPr>
            <p:ph idx="1"/>
          </p:nvPr>
        </p:nvSpPr>
        <p:spPr>
          <a:xfrm>
            <a:off x="10391" y="808383"/>
            <a:ext cx="11982826" cy="4090117"/>
          </a:xfrm>
        </p:spPr>
        <p:txBody>
          <a:bodyPr>
            <a:normAutofit/>
          </a:bodyPr>
          <a:lstStyle/>
          <a:p>
            <a:pPr marL="0" indent="0" algn="just">
              <a:buNone/>
            </a:pPr>
            <a:r>
              <a:rPr lang="es-ES" sz="2400" dirty="0"/>
              <a:t>Las cactáceas son particularmente atractivas para los coleccionistas, por su apariencia única, flores atractivas y singularidad debido a lo restringido de su ámbito geográfico pues son endémicas de América y solo habitan en algunos lugares muy particulares. </a:t>
            </a:r>
          </a:p>
          <a:p>
            <a:pPr marL="0" indent="0" algn="just">
              <a:buNone/>
            </a:pPr>
            <a:endParaRPr lang="es-ES" sz="2400" dirty="0"/>
          </a:p>
          <a:p>
            <a:pPr marL="0" indent="0" algn="just">
              <a:buNone/>
            </a:pPr>
            <a:r>
              <a:rPr lang="es-ES" sz="2400" b="1" dirty="0"/>
              <a:t>El 86% de las especies comercializadas proceden de </a:t>
            </a:r>
          </a:p>
          <a:p>
            <a:pPr marL="0" indent="0" algn="just">
              <a:buNone/>
            </a:pPr>
            <a:r>
              <a:rPr lang="es-ES" sz="2400" b="1" dirty="0"/>
              <a:t>poblaciones silvestres</a:t>
            </a:r>
            <a:r>
              <a:rPr lang="es-ES" sz="2400" dirty="0"/>
              <a:t>. </a:t>
            </a:r>
            <a:endParaRPr lang="es-CO" sz="2400" dirty="0"/>
          </a:p>
        </p:txBody>
      </p:sp>
      <p:pic>
        <p:nvPicPr>
          <p:cNvPr id="7" name="Imagen 6">
            <a:extLst>
              <a:ext uri="{FF2B5EF4-FFF2-40B4-BE49-F238E27FC236}">
                <a16:creationId xmlns:a16="http://schemas.microsoft.com/office/drawing/2014/main" id="{314A4E9F-8B6F-4EA9-9A59-E4EDDA9DE17B}"/>
              </a:ext>
            </a:extLst>
          </p:cNvPr>
          <p:cNvPicPr>
            <a:picLocks noChangeAspect="1"/>
          </p:cNvPicPr>
          <p:nvPr/>
        </p:nvPicPr>
        <p:blipFill>
          <a:blip r:embed="rId3"/>
          <a:stretch>
            <a:fillRect/>
          </a:stretch>
        </p:blipFill>
        <p:spPr>
          <a:xfrm>
            <a:off x="6944694" y="2005469"/>
            <a:ext cx="4893147" cy="3573696"/>
          </a:xfrm>
          <a:prstGeom prst="rect">
            <a:avLst/>
          </a:prstGeom>
        </p:spPr>
      </p:pic>
      <p:pic>
        <p:nvPicPr>
          <p:cNvPr id="4" name="Imagen 3"/>
          <p:cNvPicPr>
            <a:picLocks noChangeAspect="1"/>
          </p:cNvPicPr>
          <p:nvPr/>
        </p:nvPicPr>
        <p:blipFill>
          <a:blip r:embed="rId4"/>
          <a:stretch>
            <a:fillRect/>
          </a:stretch>
        </p:blipFill>
        <p:spPr>
          <a:xfrm>
            <a:off x="130111" y="3241760"/>
            <a:ext cx="3347432" cy="2465122"/>
          </a:xfrm>
          <a:prstGeom prst="rect">
            <a:avLst/>
          </a:prstGeom>
        </p:spPr>
      </p:pic>
    </p:spTree>
    <p:extLst>
      <p:ext uri="{BB962C8B-B14F-4D97-AF65-F5344CB8AC3E}">
        <p14:creationId xmlns:p14="http://schemas.microsoft.com/office/powerpoint/2010/main" val="1550498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485" y="365125"/>
            <a:ext cx="11270315" cy="1048039"/>
          </a:xfrm>
        </p:spPr>
        <p:txBody>
          <a:bodyPr>
            <a:normAutofit fontScale="90000"/>
          </a:bodyPr>
          <a:lstStyle/>
          <a:p>
            <a:r>
              <a:rPr lang="es-CO" b="1" dirty="0"/>
              <a:t>Espécimen: </a:t>
            </a:r>
            <a:br>
              <a:rPr lang="es-CO" b="1" dirty="0"/>
            </a:br>
            <a:endParaRPr lang="es-CO" b="1" dirty="0"/>
          </a:p>
        </p:txBody>
      </p:sp>
      <p:sp>
        <p:nvSpPr>
          <p:cNvPr id="3" name="Marcador de contenido 2"/>
          <p:cNvSpPr>
            <a:spLocks noGrp="1"/>
          </p:cNvSpPr>
          <p:nvPr>
            <p:ph idx="1"/>
          </p:nvPr>
        </p:nvSpPr>
        <p:spPr>
          <a:xfrm>
            <a:off x="0" y="924791"/>
            <a:ext cx="12001500" cy="4638727"/>
          </a:xfrm>
        </p:spPr>
        <p:txBody>
          <a:bodyPr>
            <a:normAutofit/>
          </a:bodyPr>
          <a:lstStyle/>
          <a:p>
            <a:pPr marL="0" indent="0" algn="just">
              <a:buNone/>
            </a:pPr>
            <a:r>
              <a:rPr lang="es-CO" dirty="0"/>
              <a:t>Animales y plantas, vivos o muertos, sus partes, derivados o productos que los contengan; por ejemplo: pieles, marfiles, caparazones, instrumentos musicales, semillas. </a:t>
            </a:r>
          </a:p>
          <a:p>
            <a:pPr marL="0" indent="0">
              <a:buNone/>
            </a:pPr>
            <a:endParaRPr lang="es-CO"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381" y="2635972"/>
            <a:ext cx="141763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4362" t="6278" r="59287" b="12543"/>
          <a:stretch/>
        </p:blipFill>
        <p:spPr bwMode="auto">
          <a:xfrm>
            <a:off x="1714341" y="2613129"/>
            <a:ext cx="2103120" cy="172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1342" y="2658943"/>
            <a:ext cx="2027615" cy="143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4517" y="2658943"/>
            <a:ext cx="2080146" cy="152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2"/>
          <p:cNvPicPr>
            <a:picLocks noChangeAspect="1"/>
          </p:cNvPicPr>
          <p:nvPr/>
        </p:nvPicPr>
        <p:blipFill>
          <a:blip r:embed="rId7">
            <a:extLst>
              <a:ext uri="{28A0092B-C50C-407E-A947-70E740481C1C}">
                <a14:useLocalDpi xmlns:a14="http://schemas.microsoft.com/office/drawing/2010/main" val="0"/>
              </a:ext>
            </a:extLst>
          </a:blip>
          <a:srcRect l="34880" t="3380" r="38660"/>
          <a:stretch>
            <a:fillRect/>
          </a:stretch>
        </p:blipFill>
        <p:spPr bwMode="auto">
          <a:xfrm>
            <a:off x="11476841" y="2087658"/>
            <a:ext cx="731838"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rotWithShape="1">
          <a:blip r:embed="rId8"/>
          <a:srcRect l="3744" t="15636" r="3472" b="21455"/>
          <a:stretch/>
        </p:blipFill>
        <p:spPr>
          <a:xfrm>
            <a:off x="83485" y="4835410"/>
            <a:ext cx="1600324" cy="973132"/>
          </a:xfrm>
          <a:prstGeom prst="rect">
            <a:avLst/>
          </a:prstGeom>
        </p:spPr>
      </p:pic>
      <p:pic>
        <p:nvPicPr>
          <p:cNvPr id="12" name="Imagen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151214" y="2611390"/>
            <a:ext cx="1118447" cy="174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10"/>
          <a:stretch>
            <a:fillRect/>
          </a:stretch>
        </p:blipFill>
        <p:spPr>
          <a:xfrm>
            <a:off x="1881749" y="4622322"/>
            <a:ext cx="1375394" cy="1036161"/>
          </a:xfrm>
          <a:prstGeom prst="rect">
            <a:avLst/>
          </a:prstGeom>
        </p:spPr>
      </p:pic>
      <p:pic>
        <p:nvPicPr>
          <p:cNvPr id="14" name="Imagen 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1342" y="4186550"/>
            <a:ext cx="1066587" cy="150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73488" y="4245967"/>
            <a:ext cx="1349629" cy="134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Grzechotka ( cascabel , Crotalus durissus terrificus ) - afrodyzjak dla mÄÅ¼czyzn (fotografia C. Medrano)Â "/>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9028" t="15613" r="20800" b="11593"/>
          <a:stretch/>
        </p:blipFill>
        <p:spPr bwMode="auto">
          <a:xfrm>
            <a:off x="8591880" y="4351443"/>
            <a:ext cx="1777126" cy="117105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14"/>
          <a:stretch>
            <a:fillRect/>
          </a:stretch>
        </p:blipFill>
        <p:spPr>
          <a:xfrm>
            <a:off x="4122898" y="2635972"/>
            <a:ext cx="1128372" cy="1665493"/>
          </a:xfrm>
          <a:prstGeom prst="rect">
            <a:avLst/>
          </a:prstGeom>
        </p:spPr>
      </p:pic>
      <p:pic>
        <p:nvPicPr>
          <p:cNvPr id="13" name="Imagen 12"/>
          <p:cNvPicPr>
            <a:picLocks noChangeAspect="1"/>
          </p:cNvPicPr>
          <p:nvPr/>
        </p:nvPicPr>
        <p:blipFill>
          <a:blip r:embed="rId15"/>
          <a:stretch>
            <a:fillRect/>
          </a:stretch>
        </p:blipFill>
        <p:spPr>
          <a:xfrm>
            <a:off x="3428769" y="4491754"/>
            <a:ext cx="1912226" cy="1045637"/>
          </a:xfrm>
          <a:prstGeom prst="rect">
            <a:avLst/>
          </a:prstGeom>
        </p:spPr>
      </p:pic>
      <p:pic>
        <p:nvPicPr>
          <p:cNvPr id="16" name="Imagen 15"/>
          <p:cNvPicPr>
            <a:picLocks noChangeAspect="1"/>
          </p:cNvPicPr>
          <p:nvPr/>
        </p:nvPicPr>
        <p:blipFill>
          <a:blip r:embed="rId16"/>
          <a:stretch>
            <a:fillRect/>
          </a:stretch>
        </p:blipFill>
        <p:spPr>
          <a:xfrm>
            <a:off x="10421652" y="4491754"/>
            <a:ext cx="1185886" cy="1071764"/>
          </a:xfrm>
          <a:prstGeom prst="rect">
            <a:avLst/>
          </a:prstGeom>
        </p:spPr>
      </p:pic>
    </p:spTree>
    <p:extLst>
      <p:ext uri="{BB962C8B-B14F-4D97-AF65-F5344CB8AC3E}">
        <p14:creationId xmlns:p14="http://schemas.microsoft.com/office/powerpoint/2010/main" val="24574176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3494</TotalTime>
  <Words>2079</Words>
  <Application>Microsoft Office PowerPoint</Application>
  <PresentationFormat>Panorámica</PresentationFormat>
  <Paragraphs>141</Paragraphs>
  <Slides>34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34</vt:i4>
      </vt:variant>
    </vt:vector>
  </HeadingPairs>
  <TitlesOfParts>
    <vt:vector size="40" baseType="lpstr">
      <vt:lpstr>Arial</vt:lpstr>
      <vt:lpstr>Arial</vt:lpstr>
      <vt:lpstr>Calibri</vt:lpstr>
      <vt:lpstr>Calibri Light</vt:lpstr>
      <vt:lpstr>Helvetica Neue</vt:lpstr>
      <vt:lpstr>Tema de Office</vt:lpstr>
      <vt:lpstr>Porque y para que se controla el trafico de fauna y flora silvestre</vt:lpstr>
      <vt:lpstr>¿Que es Fauna Silvestre? </vt:lpstr>
      <vt:lpstr>Especie nativa </vt:lpstr>
      <vt:lpstr>Introducción, trasplante o cría de especies exóticas de fauna silvestre  </vt:lpstr>
      <vt:lpstr>Flora silvestre (Decreto 1076 del 2015, Artículo 2.2.1.1.1.1) </vt:lpstr>
      <vt:lpstr>Presentación de PowerPoint</vt:lpstr>
      <vt:lpstr>Muchos “hijitos” de las plantas de jardín son o provienen de la flora silvestre</vt:lpstr>
      <vt:lpstr>Cactus</vt:lpstr>
      <vt:lpstr>Espécimen:  </vt:lpstr>
      <vt:lpstr>Soportes legales para el control</vt:lpstr>
      <vt:lpstr>Soportes legales para el control</vt:lpstr>
      <vt:lpstr>Soportes legales para el control</vt:lpstr>
      <vt:lpstr>Presentación de PowerPoint</vt:lpstr>
      <vt:lpstr>Presentación de PowerPoint</vt:lpstr>
      <vt:lpstr>Movilización de especímenes de la diversidad biológica dentro de Colombia</vt:lpstr>
      <vt:lpstr>Excepciones de Salvoconducto Único Nacional para la movilización de especímenes de la biodiversidad (SUN)</vt:lpstr>
      <vt:lpstr>EXCEPCIONES DE PERMISOS PARA EXPORTACIÓN</vt:lpstr>
      <vt:lpstr>Ejemplo de uso ilícito de especímenes de fauna silvestre</vt:lpstr>
      <vt:lpstr>Presentación de PowerPoint</vt:lpstr>
      <vt:lpstr>El comercio popular ilícito</vt:lpstr>
      <vt:lpstr>control de orquídeas en otros países</vt:lpstr>
      <vt:lpstr>Especies invasoras</vt:lpstr>
      <vt:lpstr>Especies invasoras</vt:lpstr>
      <vt:lpstr>Especies peligrosas</vt:lpstr>
      <vt:lpstr>Tráfico de especies en el Aeropuerto Internacional JMC</vt:lpstr>
      <vt:lpstr>Presentación de PowerPoint</vt:lpstr>
      <vt:lpstr>Presentación de PowerPoint</vt:lpstr>
      <vt:lpstr>Presentación de PowerPoint</vt:lpstr>
      <vt:lpstr>Presentación de PowerPoint</vt:lpstr>
      <vt:lpstr>Presentación de PowerPoint</vt:lpstr>
      <vt:lpstr>Tráfico de especies en el Aeropuerto Internacional JMC</vt:lpstr>
      <vt:lpstr>Tráfico de especies vegetales no maderables.</vt:lpstr>
      <vt:lpstr>Casos de trafico de fauna y flora en los aeropuertos. </vt:lpstr>
      <vt:lpstr>Casos de trafico de fauna y flora en los aeropuertos.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comunica</dc:creator>
  <cp:lastModifiedBy>octavio betancur garcia</cp:lastModifiedBy>
  <cp:revision>312</cp:revision>
  <dcterms:created xsi:type="dcterms:W3CDTF">2017-05-04T15:24:07Z</dcterms:created>
  <dcterms:modified xsi:type="dcterms:W3CDTF">2021-11-24T02:14:36Z</dcterms:modified>
</cp:coreProperties>
</file>