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2" r:id="rId2"/>
    <p:sldId id="261" r:id="rId3"/>
    <p:sldId id="263" r:id="rId4"/>
    <p:sldId id="264" r:id="rId5"/>
    <p:sldId id="296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6" r:id="rId24"/>
    <p:sldId id="292" r:id="rId25"/>
    <p:sldId id="284" r:id="rId26"/>
    <p:sldId id="285" r:id="rId27"/>
    <p:sldId id="287" r:id="rId28"/>
    <p:sldId id="288" r:id="rId29"/>
    <p:sldId id="289" r:id="rId30"/>
    <p:sldId id="290" r:id="rId31"/>
    <p:sldId id="291" r:id="rId32"/>
    <p:sldId id="293" r:id="rId33"/>
    <p:sldId id="294" r:id="rId34"/>
    <p:sldId id="295" r:id="rId3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622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2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B54F4-D4D1-41C8-9A94-9F1965039AAF}" type="datetimeFigureOut">
              <a:rPr lang="es-CO" smtClean="0"/>
              <a:t>12/02/2016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DD188-4474-421A-8D59-92308E1A4F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6504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dirty="0" smtClean="0"/>
          </a:p>
        </p:txBody>
      </p:sp>
      <p:sp>
        <p:nvSpPr>
          <p:cNvPr id="16388" name="3 Marcador de encabezado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CO" altLang="es-CO" smtClean="0"/>
              <a:t>Una Universidad investigadora, innovadora y humanista al servicio de las regiones y del país</a:t>
            </a:r>
          </a:p>
        </p:txBody>
      </p:sp>
    </p:spTree>
    <p:extLst>
      <p:ext uri="{BB962C8B-B14F-4D97-AF65-F5344CB8AC3E}">
        <p14:creationId xmlns:p14="http://schemas.microsoft.com/office/powerpoint/2010/main" val="2375219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4403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D59C0EE-C6F1-4D93-8D54-CB4AA30961CF}" type="slidenum">
              <a:rPr lang="es-CO" altLang="es-CO"/>
              <a:pPr/>
              <a:t>19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557635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 smtClean="0"/>
          </a:p>
        </p:txBody>
      </p:sp>
      <p:sp>
        <p:nvSpPr>
          <p:cNvPr id="49156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0" tIns="45525" rIns="91050" bIns="45525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668542D-5D2B-4911-A90F-075B9B34B9AC}" type="slidenum">
              <a:rPr lang="es-CO" altLang="es-CO" sz="1200">
                <a:latin typeface="Calibri" pitchFamily="34" charset="0"/>
              </a:rPr>
              <a:pPr algn="r"/>
              <a:t>25</a:t>
            </a:fld>
            <a:endParaRPr lang="es-CO" altLang="es-CO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277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 smtClean="0"/>
          </a:p>
        </p:txBody>
      </p:sp>
      <p:sp>
        <p:nvSpPr>
          <p:cNvPr id="51204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0" tIns="45525" rIns="91050" bIns="45525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94AB79EB-7865-4248-A550-D76C593464EE}" type="slidenum">
              <a:rPr lang="es-CO" altLang="es-CO" sz="1200">
                <a:latin typeface="Calibri" pitchFamily="34" charset="0"/>
              </a:rPr>
              <a:pPr algn="r"/>
              <a:t>26</a:t>
            </a:fld>
            <a:endParaRPr lang="es-CO" altLang="es-CO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82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CO" smtClean="0"/>
          </a:p>
        </p:txBody>
      </p:sp>
      <p:sp>
        <p:nvSpPr>
          <p:cNvPr id="553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F1B901D-A646-4F5D-8B33-30CCE2099CB9}" type="slidenum">
              <a:rPr lang="es-ES" altLang="es-CO"/>
              <a:pPr/>
              <a:t>28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677081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CO" smtClean="0"/>
          </a:p>
        </p:txBody>
      </p:sp>
      <p:sp>
        <p:nvSpPr>
          <p:cNvPr id="573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4F7BB83-067C-4E59-9F89-EF2DC3E5F96C}" type="slidenum">
              <a:rPr lang="es-ES" altLang="es-CO"/>
              <a:pPr/>
              <a:t>29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706449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624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92866DA-9612-4CCE-8D61-C84521B7CEBD}" type="slidenum">
              <a:rPr lang="es-CO" altLang="es-CO"/>
              <a:pPr/>
              <a:t>32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279474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CO" smtClean="0"/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96F3042-E11C-4A7A-8209-FEF617691C8B}" type="slidenum">
              <a:rPr lang="es-ES" altLang="es-CO"/>
              <a:pPr/>
              <a:t>34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478357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14340" name="3 Marcador de encabezado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CO" altLang="es-CO" smtClean="0"/>
              <a:t>Una Universidad investigadora, innovadora y humanista al servicio de las regiones y del país</a:t>
            </a:r>
          </a:p>
        </p:txBody>
      </p:sp>
    </p:spTree>
    <p:extLst>
      <p:ext uri="{BB962C8B-B14F-4D97-AF65-F5344CB8AC3E}">
        <p14:creationId xmlns:p14="http://schemas.microsoft.com/office/powerpoint/2010/main" val="1690233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18436" name="3 Marcador de encabezado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CO" altLang="es-CO" smtClean="0"/>
              <a:t>Una Universidad investigadora, innovadora y humanista al servicio de las regiones y del país</a:t>
            </a:r>
          </a:p>
        </p:txBody>
      </p:sp>
    </p:spTree>
    <p:extLst>
      <p:ext uri="{BB962C8B-B14F-4D97-AF65-F5344CB8AC3E}">
        <p14:creationId xmlns:p14="http://schemas.microsoft.com/office/powerpoint/2010/main" val="71344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 smtClean="0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CAEE4E4-1966-4AFF-93B1-6EAA980B4889}" type="slidenum">
              <a:rPr lang="es-ES" altLang="es-CO"/>
              <a:pPr/>
              <a:t>4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102171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2765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CAAB66A-B870-4C16-9F40-A338D8FBB6E7}" type="slidenum">
              <a:rPr lang="es-CO" altLang="es-CO"/>
              <a:pPr/>
              <a:t>10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116033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4C9F8039-E975-471D-8383-F1556DC40836}" type="slidenum">
              <a:rPr lang="es-ES" altLang="es-CO" sz="1200">
                <a:latin typeface="Times New Roman" pitchFamily="18" charset="0"/>
                <a:ea typeface="ＭＳ Ｐゴシック" pitchFamily="34" charset="-128"/>
              </a:rPr>
              <a:pPr algn="r"/>
              <a:t>11</a:t>
            </a:fld>
            <a:endParaRPr lang="es-ES" altLang="es-CO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5763" y="688975"/>
            <a:ext cx="6091237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6575"/>
            <a:ext cx="5489575" cy="4110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64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s-CO" smtClean="0"/>
          </a:p>
        </p:txBody>
      </p:sp>
      <p:sp>
        <p:nvSpPr>
          <p:cNvPr id="317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4B8B3F0-EEBB-4E17-8A78-B1475FD449B0}" type="slidenum">
              <a:rPr lang="es-CO" altLang="es-CO"/>
              <a:pPr/>
              <a:t>12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943989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6F1EDCC6-5745-4902-B73E-EB5BC2A508E3}" type="slidenum">
              <a:rPr lang="es-ES" altLang="es-CO" sz="1200">
                <a:latin typeface="Times New Roman" pitchFamily="18" charset="0"/>
                <a:ea typeface="ＭＳ Ｐゴシック" pitchFamily="34" charset="-128"/>
              </a:rPr>
              <a:pPr algn="r"/>
              <a:t>13</a:t>
            </a:fld>
            <a:endParaRPr lang="es-ES" altLang="es-CO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8975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6575"/>
            <a:ext cx="5489575" cy="4110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14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CO" altLang="es-CO" smtClean="0"/>
          </a:p>
        </p:txBody>
      </p:sp>
      <p:sp>
        <p:nvSpPr>
          <p:cNvPr id="389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FB4C8F1-EBBB-4B64-AAD2-40FA939267F0}" type="slidenum">
              <a:rPr lang="es-CO" altLang="es-CO"/>
              <a:pPr/>
              <a:t>15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850477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E9FE-19AA-4DF0-82A7-536EC6515AD6}" type="datetimeFigureOut">
              <a:rPr lang="es-CO" smtClean="0"/>
              <a:t>12/02/2016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2B13-B346-40B2-856D-2FADE155F02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307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E9FE-19AA-4DF0-82A7-536EC6515AD6}" type="datetimeFigureOut">
              <a:rPr lang="es-CO" smtClean="0"/>
              <a:t>12/02/2016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2B13-B346-40B2-856D-2FADE155F02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687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E9FE-19AA-4DF0-82A7-536EC6515AD6}" type="datetimeFigureOut">
              <a:rPr lang="es-CO" smtClean="0"/>
              <a:t>12/02/2016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2B13-B346-40B2-856D-2FADE155F02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71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E9FE-19AA-4DF0-82A7-536EC6515AD6}" type="datetimeFigureOut">
              <a:rPr lang="es-CO" smtClean="0"/>
              <a:t>12/02/2016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2B13-B346-40B2-856D-2FADE155F02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860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E9FE-19AA-4DF0-82A7-536EC6515AD6}" type="datetimeFigureOut">
              <a:rPr lang="es-CO" smtClean="0"/>
              <a:t>12/02/2016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2B13-B346-40B2-856D-2FADE155F02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1001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E9FE-19AA-4DF0-82A7-536EC6515AD6}" type="datetimeFigureOut">
              <a:rPr lang="es-CO" smtClean="0"/>
              <a:t>12/02/2016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2B13-B346-40B2-856D-2FADE155F02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2876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E9FE-19AA-4DF0-82A7-536EC6515AD6}" type="datetimeFigureOut">
              <a:rPr lang="es-CO" smtClean="0"/>
              <a:t>12/02/2016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2B13-B346-40B2-856D-2FADE155F02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860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E9FE-19AA-4DF0-82A7-536EC6515AD6}" type="datetimeFigureOut">
              <a:rPr lang="es-CO" smtClean="0"/>
              <a:t>12/02/2016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2B13-B346-40B2-856D-2FADE155F02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583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E9FE-19AA-4DF0-82A7-536EC6515AD6}" type="datetimeFigureOut">
              <a:rPr lang="es-CO" smtClean="0"/>
              <a:t>12/02/2016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2B13-B346-40B2-856D-2FADE155F02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665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E9FE-19AA-4DF0-82A7-536EC6515AD6}" type="datetimeFigureOut">
              <a:rPr lang="es-CO" smtClean="0"/>
              <a:t>12/02/2016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2B13-B346-40B2-856D-2FADE155F02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743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E9FE-19AA-4DF0-82A7-536EC6515AD6}" type="datetimeFigureOut">
              <a:rPr lang="es-CO" smtClean="0"/>
              <a:t>12/02/2016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2B13-B346-40B2-856D-2FADE155F02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520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2E9FE-19AA-4DF0-82A7-536EC6515AD6}" type="datetimeFigureOut">
              <a:rPr lang="es-CO" smtClean="0"/>
              <a:t>12/02/2016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F2B13-B346-40B2-856D-2FADE155F02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396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4551" y="1052514"/>
            <a:ext cx="11108267" cy="5578475"/>
          </a:xfrm>
        </p:spPr>
        <p:txBody>
          <a:bodyPr>
            <a:normAutofit fontScale="25000" lnSpcReduction="200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sz="6400" dirty="0"/>
              <a:t> </a:t>
            </a:r>
            <a:endParaRPr lang="es-CO" sz="6400" dirty="0"/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CO" sz="9600" b="1" dirty="0" smtClean="0">
                <a:latin typeface="Calibri" panose="020F0502020204030204" pitchFamily="34" charset="0"/>
              </a:rPr>
              <a:t>ORDEN DEL DÍA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CO" sz="9600" b="1" dirty="0" smtClean="0">
                <a:latin typeface="Calibri" panose="020F0502020204030204" pitchFamily="34" charset="0"/>
              </a:rPr>
              <a:t> 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CO" sz="9600" b="1" dirty="0" smtClean="0">
                <a:latin typeface="Calibri" panose="020F0502020204030204" pitchFamily="34" charset="0"/>
              </a:rPr>
              <a:t>Palabras </a:t>
            </a:r>
            <a:r>
              <a:rPr lang="es-CO" sz="9600" b="1" dirty="0">
                <a:latin typeface="Calibri" panose="020F0502020204030204" pitchFamily="34" charset="0"/>
              </a:rPr>
              <a:t>del Subdirector General de CORNARE, Dr. Juan Fernando López (presentación de los asistentes: Consejeros, Comisión Conjunta y demás representantes)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CO" sz="9600" b="1" dirty="0" smtClean="0">
                <a:latin typeface="Calibri" panose="020F0502020204030204" pitchFamily="34" charset="0"/>
              </a:rPr>
              <a:t>POMCAS, </a:t>
            </a:r>
            <a:r>
              <a:rPr lang="es-CO" sz="9600" b="1" dirty="0">
                <a:latin typeface="Calibri" panose="020F0502020204030204" pitchFamily="34" charset="0"/>
              </a:rPr>
              <a:t>una oportunidad de ordenar </a:t>
            </a:r>
            <a:r>
              <a:rPr lang="es-CO" sz="9600" b="1" dirty="0" smtClean="0">
                <a:latin typeface="Calibri" panose="020F0502020204030204" pitchFamily="34" charset="0"/>
              </a:rPr>
              <a:t>ambiental y </a:t>
            </a:r>
            <a:r>
              <a:rPr lang="es-CO" sz="9600" b="1" dirty="0">
                <a:latin typeface="Calibri" panose="020F0502020204030204" pitchFamily="34" charset="0"/>
              </a:rPr>
              <a:t>participativamente el territorio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CO" sz="9600" b="1" dirty="0">
                <a:latin typeface="Calibri" panose="020F0502020204030204" pitchFamily="34" charset="0"/>
              </a:rPr>
              <a:t>Consorcio Pomcas Oriente Antioqueño responsable de la formulación del POMCA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CO" sz="9600" b="1" dirty="0">
                <a:latin typeface="Calibri" panose="020F0502020204030204" pitchFamily="34" charset="0"/>
              </a:rPr>
              <a:t>Consejo de Cuenca del río Chinchiná experiencia piloto en participación a nivel nacional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CO" sz="9600" b="1" dirty="0">
                <a:latin typeface="Calibri" panose="020F0502020204030204" pitchFamily="34" charset="0"/>
              </a:rPr>
              <a:t>Elección del Presidente y Secretario del Consejo de Cuenca, con sus respectivos suplentes.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CO" sz="9600" b="1" dirty="0">
                <a:latin typeface="Calibri" panose="020F0502020204030204" pitchFamily="34" charset="0"/>
              </a:rPr>
              <a:t>Propuesta de reglamento interno para el Consejo de Cuenca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CO" sz="9600" b="1" dirty="0">
                <a:latin typeface="Calibri" panose="020F0502020204030204" pitchFamily="34" charset="0"/>
              </a:rPr>
              <a:t>Fecha próxima reunión </a:t>
            </a:r>
            <a:endParaRPr lang="es-CO" sz="29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363" name="CuadroTexto 2"/>
          <p:cNvSpPr txBox="1">
            <a:spLocks noChangeArrowheads="1"/>
          </p:cNvSpPr>
          <p:nvPr/>
        </p:nvSpPr>
        <p:spPr bwMode="auto">
          <a:xfrm>
            <a:off x="2063751" y="404814"/>
            <a:ext cx="89281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CO" altLang="es-CO" b="1"/>
              <a:t>REUNIÓN CONSEJO DE CUENCA DEL RIO NEGRO</a:t>
            </a:r>
          </a:p>
          <a:p>
            <a:pPr algn="ctr">
              <a:lnSpc>
                <a:spcPct val="120000"/>
              </a:lnSpc>
            </a:pPr>
            <a:r>
              <a:rPr lang="es-CO" altLang="es-CO" b="1"/>
              <a:t>PRIMERA SESIÓN</a:t>
            </a:r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40336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/>
          </p:cNvSpPr>
          <p:nvPr>
            <p:ph type="title"/>
          </p:nvPr>
        </p:nvSpPr>
        <p:spPr bwMode="auto">
          <a:xfrm>
            <a:off x="2824223" y="492126"/>
            <a:ext cx="7106855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s-CO" altLang="es-CO" sz="2400" b="1" dirty="0" smtClean="0">
                <a:latin typeface="Arial" charset="0"/>
              </a:rPr>
              <a:t>NORMAS RELACIONADAS CON EL ORDENAMIENTO </a:t>
            </a:r>
          </a:p>
        </p:txBody>
      </p:sp>
      <p:sp>
        <p:nvSpPr>
          <p:cNvPr id="19459" name="2 Marcador de contenido"/>
          <p:cNvSpPr>
            <a:spLocks noGrp="1"/>
          </p:cNvSpPr>
          <p:nvPr>
            <p:ph idx="1"/>
          </p:nvPr>
        </p:nvSpPr>
        <p:spPr>
          <a:xfrm>
            <a:off x="239184" y="1268414"/>
            <a:ext cx="6720416" cy="5589587"/>
          </a:xfrm>
        </p:spPr>
        <p:txBody>
          <a:bodyPr/>
          <a:lstStyle/>
          <a:p>
            <a:pPr marL="0" indent="0">
              <a:defRPr/>
            </a:pPr>
            <a:r>
              <a:rPr lang="es-CO" sz="2500" b="1" dirty="0" smtClean="0"/>
              <a:t>  </a:t>
            </a:r>
            <a:r>
              <a:rPr lang="es-CO" sz="2500" dirty="0" smtClean="0"/>
              <a:t>Decreto Ley 2811 de 1974</a:t>
            </a:r>
          </a:p>
          <a:p>
            <a:pPr algn="just">
              <a:defRPr/>
            </a:pPr>
            <a:r>
              <a:rPr lang="es-CO" sz="2400" dirty="0" smtClean="0"/>
              <a:t>Ley 99 de 1993</a:t>
            </a:r>
            <a:endParaRPr lang="es-CO" sz="2400" dirty="0"/>
          </a:p>
          <a:p>
            <a:pPr algn="just">
              <a:defRPr/>
            </a:pPr>
            <a:r>
              <a:rPr lang="es-CO" altLang="es-CO" sz="2400" dirty="0"/>
              <a:t>Decreto 1729 de 2002.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CO" altLang="es-CO" sz="2400" dirty="0" smtClean="0">
                <a:ea typeface="Batang" panose="02030600000101010101" pitchFamily="18" charset="-127"/>
              </a:rPr>
              <a:t>La Política Nacional para la Gestión Integral del Recurso Hídrico del 2010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CO" altLang="es-CO" sz="2400" dirty="0" smtClean="0">
                <a:ea typeface="Batang" panose="02030600000101010101" pitchFamily="18" charset="-127"/>
              </a:rPr>
              <a:t>Decreto 1640 de 2012 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CO" sz="2400" dirty="0" smtClean="0"/>
              <a:t>Ley 1523 de 2012 adoptó la Política Nacional de Gestión del Riesgo de Desastres y estableció el Sistema Nacional de Gestión del Riesgo de Desastres. </a:t>
            </a:r>
            <a:endParaRPr lang="es-CO" altLang="es-CO" sz="2400" dirty="0" smtClean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CO" sz="2500" dirty="0" smtClean="0"/>
              <a:t>.</a:t>
            </a:r>
            <a:endParaRPr lang="es-CO" sz="2500" dirty="0"/>
          </a:p>
          <a:p>
            <a:pPr marL="0" indent="0" algn="just">
              <a:buFont typeface="Arial" charset="0"/>
              <a:buNone/>
              <a:defRPr/>
            </a:pPr>
            <a:endParaRPr lang="es-CO" sz="2500" dirty="0" smtClean="0"/>
          </a:p>
        </p:txBody>
      </p:sp>
      <p:pic>
        <p:nvPicPr>
          <p:cNvPr id="26628" name="Picture 5" descr="C:\Users\consuelo\Documents\contrato PGAR Septiembre 5\Diagnostico socioeconomico y ambiental\Diagnosticos\IMGP73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467" y="1412875"/>
            <a:ext cx="507153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9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224367" y="1268413"/>
            <a:ext cx="78740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s-CO" altLang="es-CO" sz="2800" dirty="0">
                <a:latin typeface="Trebuchet MS" pitchFamily="34" charset="0"/>
                <a:ea typeface="Batang" pitchFamily="18" charset="-127"/>
              </a:rPr>
              <a:t>Tiene como objeto garantizar la sostenibilidad del recurso hídrico, mediante una gestión y un uso eficiente y eficaz, articulados al ordenamiento y uso del territorio y a la conservación de los ecosistemas que regulan la oferta hídrica.</a:t>
            </a:r>
          </a:p>
          <a:p>
            <a:pPr algn="just"/>
            <a:r>
              <a:rPr lang="es-ES" altLang="es-CO" sz="2800" dirty="0">
                <a:latin typeface="Trebuchet MS" pitchFamily="34" charset="0"/>
                <a:ea typeface="ＭＳ Ｐゴシック" pitchFamily="34" charset="-128"/>
              </a:rPr>
              <a:t>El instrumento ideal para la planificación del recurso hídrico es el </a:t>
            </a:r>
            <a:r>
              <a:rPr lang="es-ES" altLang="es-CO" sz="2800" b="1" dirty="0">
                <a:latin typeface="Trebuchet MS" pitchFamily="34" charset="0"/>
                <a:ea typeface="ＭＳ Ｐゴシック" pitchFamily="34" charset="-128"/>
              </a:rPr>
              <a:t>Plan de Ordenación y Manejo de la cuenca hidrográfica</a:t>
            </a:r>
            <a:r>
              <a:rPr lang="es-ES" altLang="es-CO" sz="2800" dirty="0">
                <a:latin typeface="Trebuchet MS" pitchFamily="34" charset="0"/>
                <a:ea typeface="ＭＳ Ｐゴシック" pitchFamily="34" charset="-128"/>
              </a:rPr>
              <a:t>.</a:t>
            </a:r>
          </a:p>
          <a:p>
            <a:pPr algn="just"/>
            <a:endParaRPr lang="es-ES" altLang="es-CO" sz="2800" dirty="0">
              <a:latin typeface="Trebuchet MS" pitchFamily="34" charset="0"/>
              <a:ea typeface="ＭＳ Ｐゴシック" pitchFamily="34" charset="-128"/>
            </a:endParaRPr>
          </a:p>
          <a:p>
            <a:pPr algn="just"/>
            <a:endParaRPr lang="es-ES" altLang="es-CO" sz="2400" dirty="0">
              <a:latin typeface="Trebuchet MS" pitchFamily="34" charset="0"/>
              <a:ea typeface="ＭＳ Ｐゴシック" pitchFamily="34" charset="-128"/>
            </a:endParaRPr>
          </a:p>
          <a:p>
            <a:pPr algn="just"/>
            <a:endParaRPr lang="es-ES" altLang="es-CO" sz="2400" dirty="0">
              <a:latin typeface="Trebuchet MS" pitchFamily="34" charset="0"/>
              <a:ea typeface="ＭＳ Ｐゴシック" pitchFamily="34" charset="-128"/>
            </a:endParaRPr>
          </a:p>
          <a:p>
            <a:pPr algn="just"/>
            <a:endParaRPr lang="es-ES" altLang="es-CO" sz="2400" dirty="0">
              <a:latin typeface="Trebuchet MS" pitchFamily="34" charset="0"/>
              <a:ea typeface="ＭＳ Ｐゴシック" pitchFamily="34" charset="-128"/>
            </a:endParaRPr>
          </a:p>
          <a:p>
            <a:pPr algn="just"/>
            <a:endParaRPr lang="es-ES" altLang="es-CO" sz="2400" dirty="0">
              <a:latin typeface="Trebuchet MS" pitchFamily="34" charset="0"/>
              <a:ea typeface="ＭＳ Ｐゴシック" pitchFamily="34" charset="-128"/>
            </a:endParaRPr>
          </a:p>
        </p:txBody>
      </p:sp>
      <p:pic>
        <p:nvPicPr>
          <p:cNvPr id="9" name="43 Imagen" descr="Imagen para la Polít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95" y="1125538"/>
            <a:ext cx="4008339" cy="530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817225" y="292816"/>
            <a:ext cx="8887287" cy="916829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POLÍTICA NACIONAL PARA LA GESTIÓN INTEGRAL </a:t>
            </a:r>
            <a:endParaRPr lang="es-CO" sz="2400" b="1" i="1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i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DEL </a:t>
            </a:r>
            <a:r>
              <a:rPr lang="es-CO" sz="24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RECURSO HÍDRICO</a:t>
            </a:r>
          </a:p>
        </p:txBody>
      </p:sp>
    </p:spTree>
    <p:extLst>
      <p:ext uri="{BB962C8B-B14F-4D97-AF65-F5344CB8AC3E}">
        <p14:creationId xmlns:p14="http://schemas.microsoft.com/office/powerpoint/2010/main" val="26458989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4" name="3 Elipse"/>
          <p:cNvSpPr/>
          <p:nvPr/>
        </p:nvSpPr>
        <p:spPr bwMode="auto">
          <a:xfrm>
            <a:off x="431801" y="1112839"/>
            <a:ext cx="472017" cy="33972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dirty="0"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1</a:t>
            </a:r>
          </a:p>
        </p:txBody>
      </p:sp>
      <p:sp>
        <p:nvSpPr>
          <p:cNvPr id="6" name="5 Elipse"/>
          <p:cNvSpPr/>
          <p:nvPr/>
        </p:nvSpPr>
        <p:spPr bwMode="auto">
          <a:xfrm>
            <a:off x="431801" y="2708276"/>
            <a:ext cx="472017" cy="34131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dirty="0">
                <a:solidFill>
                  <a:schemeClr val="bg1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7" name="6 Elipse"/>
          <p:cNvSpPr/>
          <p:nvPr/>
        </p:nvSpPr>
        <p:spPr bwMode="auto">
          <a:xfrm>
            <a:off x="431801" y="4292601"/>
            <a:ext cx="472017" cy="3397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dirty="0">
                <a:solidFill>
                  <a:schemeClr val="bg1"/>
                </a:solidFill>
                <a:latin typeface="Arial Black" pitchFamily="34" charset="0"/>
              </a:rPr>
              <a:t>3</a:t>
            </a:r>
          </a:p>
        </p:txBody>
      </p:sp>
      <p:pic>
        <p:nvPicPr>
          <p:cNvPr id="20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71709" b="13765"/>
          <a:stretch>
            <a:fillRect/>
          </a:stretch>
        </p:blipFill>
        <p:spPr bwMode="auto">
          <a:xfrm>
            <a:off x="1187450" y="692150"/>
            <a:ext cx="169968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1" y="2276476"/>
            <a:ext cx="163618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33825"/>
            <a:ext cx="1559984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 bwMode="auto">
          <a:xfrm>
            <a:off x="3454400" y="963613"/>
            <a:ext cx="2643717" cy="74930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8100000" scaled="1"/>
            <a:tileRect/>
          </a:gra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itchFamily="34" charset="0"/>
              </a:rPr>
              <a:t>CUENCAS OBJETO DE PLANIFICACIÓN ESTRATÉGICA (5 ÁREAS HIDROGRÁFICAS</a:t>
            </a:r>
            <a:r>
              <a:rPr lang="es-CO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itchFamily="34" charset="0"/>
              </a:rPr>
              <a:t>)</a:t>
            </a:r>
          </a:p>
        </p:txBody>
      </p:sp>
      <p:sp>
        <p:nvSpPr>
          <p:cNvPr id="14" name="13 Flecha derecha"/>
          <p:cNvSpPr/>
          <p:nvPr/>
        </p:nvSpPr>
        <p:spPr bwMode="auto">
          <a:xfrm>
            <a:off x="2885017" y="1168401"/>
            <a:ext cx="474133" cy="33972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15" name="14 Flecha derecha"/>
          <p:cNvSpPr/>
          <p:nvPr/>
        </p:nvSpPr>
        <p:spPr bwMode="auto">
          <a:xfrm>
            <a:off x="6191251" y="1168401"/>
            <a:ext cx="472016" cy="33972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16" name="15 Rectángulo"/>
          <p:cNvSpPr/>
          <p:nvPr/>
        </p:nvSpPr>
        <p:spPr bwMode="auto">
          <a:xfrm>
            <a:off x="6756400" y="963613"/>
            <a:ext cx="2457451" cy="74930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8100000" scaled="1"/>
            <a:tileRect/>
          </a:gra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itchFamily="34" charset="0"/>
              </a:rPr>
              <a:t>Lineamientos de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itchFamily="34" charset="0"/>
              </a:rPr>
              <a:t>Planificación Estratégica</a:t>
            </a:r>
          </a:p>
        </p:txBody>
      </p:sp>
      <p:sp>
        <p:nvSpPr>
          <p:cNvPr id="21" name="20 Flecha derecha"/>
          <p:cNvSpPr/>
          <p:nvPr/>
        </p:nvSpPr>
        <p:spPr bwMode="auto">
          <a:xfrm>
            <a:off x="3075517" y="2728914"/>
            <a:ext cx="472016" cy="339725"/>
          </a:xfrm>
          <a:prstGeom prst="rightArrow">
            <a:avLst/>
          </a:prstGeom>
          <a:solidFill>
            <a:srgbClr val="8D7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2" name="21 Flecha derecha"/>
          <p:cNvSpPr/>
          <p:nvPr/>
        </p:nvSpPr>
        <p:spPr bwMode="auto">
          <a:xfrm>
            <a:off x="6284384" y="2781301"/>
            <a:ext cx="472016" cy="341313"/>
          </a:xfrm>
          <a:prstGeom prst="rightArrow">
            <a:avLst/>
          </a:prstGeom>
          <a:solidFill>
            <a:srgbClr val="8D7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5" name="24 Rectángulo"/>
          <p:cNvSpPr/>
          <p:nvPr/>
        </p:nvSpPr>
        <p:spPr bwMode="auto">
          <a:xfrm>
            <a:off x="3640667" y="2565400"/>
            <a:ext cx="2457451" cy="749300"/>
          </a:xfrm>
          <a:prstGeom prst="rect">
            <a:avLst/>
          </a:prstGeom>
          <a:gradFill flip="none" rotWithShape="1">
            <a:gsLst>
              <a:gs pos="0">
                <a:srgbClr val="8D75AB">
                  <a:tint val="66000"/>
                  <a:satMod val="160000"/>
                </a:srgbClr>
              </a:gs>
              <a:gs pos="50000">
                <a:srgbClr val="8D75AB">
                  <a:tint val="44500"/>
                  <a:satMod val="160000"/>
                </a:srgbClr>
              </a:gs>
              <a:gs pos="100000">
                <a:srgbClr val="8D75AB">
                  <a:tint val="23500"/>
                  <a:satMod val="160000"/>
                </a:srgbClr>
              </a:gs>
            </a:gsLst>
            <a:lin ang="8100000" scaled="1"/>
            <a:tileRect/>
          </a:gra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itchFamily="34" charset="0"/>
              </a:rPr>
              <a:t>CUENCAS OBJETO DE  INSTRUMENTACIÓN Y MONITOREO (41 ZONAS HIDROGRÁFICAS)</a:t>
            </a:r>
          </a:p>
        </p:txBody>
      </p:sp>
      <p:sp>
        <p:nvSpPr>
          <p:cNvPr id="26" name="25 Rectángulo"/>
          <p:cNvSpPr/>
          <p:nvPr/>
        </p:nvSpPr>
        <p:spPr bwMode="auto">
          <a:xfrm>
            <a:off x="6851906" y="2564905"/>
            <a:ext cx="2454785" cy="748167"/>
          </a:xfrm>
          <a:prstGeom prst="rect">
            <a:avLst/>
          </a:prstGeom>
          <a:gradFill flip="none" rotWithShape="1">
            <a:gsLst>
              <a:gs pos="0">
                <a:srgbClr val="8D75AB">
                  <a:tint val="66000"/>
                  <a:satMod val="160000"/>
                </a:srgbClr>
              </a:gs>
              <a:gs pos="50000">
                <a:srgbClr val="8D75AB">
                  <a:tint val="44500"/>
                  <a:satMod val="160000"/>
                </a:srgbClr>
              </a:gs>
              <a:gs pos="100000">
                <a:srgbClr val="8D75AB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itchFamily="34" charset="0"/>
              </a:rPr>
              <a:t>Red Nacional de Calidad y Cantidad de agua superficial y subterránea </a:t>
            </a:r>
          </a:p>
        </p:txBody>
      </p:sp>
      <p:sp>
        <p:nvSpPr>
          <p:cNvPr id="27" name="26 Rectángulo"/>
          <p:cNvSpPr/>
          <p:nvPr/>
        </p:nvSpPr>
        <p:spPr bwMode="auto">
          <a:xfrm>
            <a:off x="3644901" y="4076701"/>
            <a:ext cx="2546351" cy="8159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itchFamily="34" charset="0"/>
              </a:rPr>
              <a:t>CUENCAS SUSCEPTIBLES DE ORDENACIÓN Y MANEJO (SUB-ZONAS HIDROGRÁFICAS Y/O SUBSIGUIENTES)</a:t>
            </a:r>
          </a:p>
        </p:txBody>
      </p:sp>
      <p:sp>
        <p:nvSpPr>
          <p:cNvPr id="28" name="27 Rectángulo"/>
          <p:cNvSpPr/>
          <p:nvPr/>
        </p:nvSpPr>
        <p:spPr bwMode="auto">
          <a:xfrm>
            <a:off x="6853768" y="4076701"/>
            <a:ext cx="2453217" cy="74771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itchFamily="34" charset="0"/>
                <a:cs typeface="Arial" pitchFamily="34" charset="0"/>
              </a:rPr>
              <a:t>Planes de Ordenación y Manejo de Cuencas </a:t>
            </a:r>
            <a:r>
              <a:rPr lang="es-CO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itchFamily="34" charset="0"/>
              </a:rPr>
              <a:t>Hidrográficas</a:t>
            </a:r>
            <a:r>
              <a:rPr lang="es-CO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itchFamily="34" charset="0"/>
                <a:cs typeface="Arial" pitchFamily="34" charset="0"/>
              </a:rPr>
              <a:t> (POMCAS)</a:t>
            </a:r>
          </a:p>
        </p:txBody>
      </p:sp>
      <p:sp>
        <p:nvSpPr>
          <p:cNvPr id="29" name="28 Flecha derecha"/>
          <p:cNvSpPr/>
          <p:nvPr/>
        </p:nvSpPr>
        <p:spPr bwMode="auto">
          <a:xfrm>
            <a:off x="3024717" y="4365626"/>
            <a:ext cx="472016" cy="33972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30" name="29 Flecha derecha"/>
          <p:cNvSpPr/>
          <p:nvPr/>
        </p:nvSpPr>
        <p:spPr bwMode="auto">
          <a:xfrm>
            <a:off x="6284384" y="4292601"/>
            <a:ext cx="472016" cy="33972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sp>
        <p:nvSpPr>
          <p:cNvPr id="35" name="34 Flecha derecha"/>
          <p:cNvSpPr/>
          <p:nvPr/>
        </p:nvSpPr>
        <p:spPr bwMode="auto">
          <a:xfrm>
            <a:off x="5342468" y="5516564"/>
            <a:ext cx="472017" cy="33972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sp>
        <p:nvSpPr>
          <p:cNvPr id="36" name="35 Flecha derecha"/>
          <p:cNvSpPr/>
          <p:nvPr/>
        </p:nvSpPr>
        <p:spPr bwMode="auto">
          <a:xfrm>
            <a:off x="5342468" y="6021389"/>
            <a:ext cx="472017" cy="33972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sp>
        <p:nvSpPr>
          <p:cNvPr id="38" name="37 Rectángulo"/>
          <p:cNvSpPr/>
          <p:nvPr/>
        </p:nvSpPr>
        <p:spPr bwMode="auto">
          <a:xfrm>
            <a:off x="1174752" y="5486400"/>
            <a:ext cx="4057649" cy="4079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itchFamily="34" charset="0"/>
              </a:rPr>
              <a:t>AGUAS SUBTERRANEAS </a:t>
            </a:r>
          </a:p>
        </p:txBody>
      </p:sp>
      <p:sp>
        <p:nvSpPr>
          <p:cNvPr id="40" name="39 Rectángulo"/>
          <p:cNvSpPr/>
          <p:nvPr/>
        </p:nvSpPr>
        <p:spPr bwMode="auto">
          <a:xfrm>
            <a:off x="1174752" y="6021389"/>
            <a:ext cx="4057649" cy="4079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itchFamily="34" charset="0"/>
              </a:rPr>
              <a:t>MICROCUENCAS</a:t>
            </a:r>
          </a:p>
        </p:txBody>
      </p:sp>
      <p:sp>
        <p:nvSpPr>
          <p:cNvPr id="41" name="40 Rectángulo"/>
          <p:cNvSpPr/>
          <p:nvPr/>
        </p:nvSpPr>
        <p:spPr bwMode="auto">
          <a:xfrm>
            <a:off x="6083301" y="5516563"/>
            <a:ext cx="3306233" cy="7477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itchFamily="34" charset="0"/>
              </a:rPr>
              <a:t>Planes y/o Programas de Manejo Ambiental </a:t>
            </a:r>
          </a:p>
        </p:txBody>
      </p:sp>
      <p:sp>
        <p:nvSpPr>
          <p:cNvPr id="44" name="43 CuadroTexto"/>
          <p:cNvSpPr txBox="1"/>
          <p:nvPr/>
        </p:nvSpPr>
        <p:spPr>
          <a:xfrm>
            <a:off x="719403" y="44625"/>
            <a:ext cx="10945216" cy="5760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i="1" dirty="0">
                <a:latin typeface="Arial" pitchFamily="34" charset="0"/>
                <a:cs typeface="Arial" pitchFamily="34" charset="0"/>
              </a:rPr>
              <a:t>ESTRUCTURA HIDROGRAFICA</a:t>
            </a:r>
          </a:p>
        </p:txBody>
      </p:sp>
      <p:sp>
        <p:nvSpPr>
          <p:cNvPr id="34" name="33 Elipse"/>
          <p:cNvSpPr/>
          <p:nvPr/>
        </p:nvSpPr>
        <p:spPr bwMode="auto">
          <a:xfrm>
            <a:off x="431801" y="5702301"/>
            <a:ext cx="472017" cy="33972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dirty="0">
                <a:solidFill>
                  <a:schemeClr val="bg1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31" name="30 Elipse"/>
          <p:cNvSpPr/>
          <p:nvPr/>
        </p:nvSpPr>
        <p:spPr>
          <a:xfrm>
            <a:off x="266700" y="600076"/>
            <a:ext cx="9601200" cy="153511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628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93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93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9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9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93" decel="100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93" decel="100000"/>
                                        <p:tgtEl>
                                          <p:spTgt spid="20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193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93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93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93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9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9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93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93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193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193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93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93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19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9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93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93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19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19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8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3" grpId="0" animBg="1"/>
      <p:bldP spid="14" grpId="0" animBg="1"/>
      <p:bldP spid="15" grpId="0" animBg="1"/>
      <p:bldP spid="16" grpId="0" animBg="1"/>
      <p:bldP spid="21" grpId="0" animBg="1"/>
      <p:bldP spid="22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-912284" y="3384551"/>
            <a:ext cx="6178551" cy="458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800" dirty="0">
              <a:solidFill>
                <a:srgbClr val="17375E"/>
              </a:solidFill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 	1. </a:t>
            </a:r>
            <a:r>
              <a:rPr lang="es-ES" sz="2800" dirty="0">
                <a:solidFill>
                  <a:srgbClr val="AA68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Caribe</a:t>
            </a:r>
            <a:endParaRPr lang="es-CO" sz="2800" dirty="0">
              <a:solidFill>
                <a:srgbClr val="AA68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	2. </a:t>
            </a:r>
            <a:r>
              <a:rPr lang="es-ES" sz="2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Magdalena - Cauca</a:t>
            </a:r>
            <a:endParaRPr lang="es-CO" sz="2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	3. </a:t>
            </a:r>
            <a:r>
              <a:rPr lang="es-ES" sz="28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Orinoco</a:t>
            </a:r>
            <a:endParaRPr lang="es-CO" sz="28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	4. </a:t>
            </a:r>
            <a:r>
              <a:rPr lang="es-ES" sz="28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Amazonas </a:t>
            </a:r>
            <a:endParaRPr lang="es-CO" sz="28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	5. 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Pacífico</a:t>
            </a:r>
            <a:endParaRPr lang="es-CO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>
              <a:defRPr/>
            </a:pPr>
            <a:endParaRPr lang="es-ES" sz="2500" dirty="0">
              <a:latin typeface="Trebuchet MS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ES" sz="2500" dirty="0" smtClean="0">
              <a:latin typeface="Trebuchet MS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ES" sz="2500" dirty="0">
              <a:latin typeface="Trebuchet MS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ES" sz="2500" dirty="0" smtClean="0">
              <a:latin typeface="Trebuchet MS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ES" sz="2500" dirty="0">
              <a:latin typeface="Trebuchet MS" pitchFamily="34" charset="0"/>
              <a:cs typeface="Arial" panose="020B0604020202020204" pitchFamily="34" charset="0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267" y="14288"/>
            <a:ext cx="6925733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7329" y="908720"/>
            <a:ext cx="4356159" cy="91722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ÁREAS HIDROGRÁFICAS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43933" y="2708275"/>
            <a:ext cx="3073400" cy="3698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CO" b="1" dirty="0"/>
              <a:t>MACROCUENCAS</a:t>
            </a:r>
          </a:p>
        </p:txBody>
      </p:sp>
    </p:spTree>
    <p:extLst>
      <p:ext uri="{BB962C8B-B14F-4D97-AF65-F5344CB8AC3E}">
        <p14:creationId xmlns:p14="http://schemas.microsoft.com/office/powerpoint/2010/main" val="26165840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67" y="0"/>
            <a:ext cx="34925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4 Imagen" descr="ZONAS_HIDROGRAFIC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4167" r="6985" b="4166"/>
          <a:stretch>
            <a:fillRect/>
          </a:stretch>
        </p:blipFill>
        <p:spPr bwMode="auto">
          <a:xfrm>
            <a:off x="334434" y="404813"/>
            <a:ext cx="6091767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27381" y="44624"/>
            <a:ext cx="5760640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2400" dirty="0">
                <a:solidFill>
                  <a:schemeClr val="bg1"/>
                </a:solidFill>
                <a:latin typeface="Arial"/>
              </a:rPr>
              <a:t>Programa Nacional de Monitoreo</a:t>
            </a:r>
          </a:p>
        </p:txBody>
      </p:sp>
      <p:sp>
        <p:nvSpPr>
          <p:cNvPr id="5" name="4 Rectángulo">
            <a:hlinkClick r:id="rId4" action="ppaction://hlinksldjump"/>
          </p:cNvPr>
          <p:cNvSpPr/>
          <p:nvPr/>
        </p:nvSpPr>
        <p:spPr>
          <a:xfrm>
            <a:off x="11472334" y="6453188"/>
            <a:ext cx="624417" cy="215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65113" indent="-265113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endParaRPr lang="es-CO" sz="15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A80000"/>
              </a:clrFrom>
              <a:clrTo>
                <a:srgbClr val="A8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6" t="11729" r="16431" b="15820"/>
          <a:stretch>
            <a:fillRect/>
          </a:stretch>
        </p:blipFill>
        <p:spPr bwMode="auto">
          <a:xfrm>
            <a:off x="154518" y="44451"/>
            <a:ext cx="6902449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7 Rectángulo"/>
          <p:cNvSpPr>
            <a:spLocks noChangeArrowheads="1"/>
          </p:cNvSpPr>
          <p:nvPr/>
        </p:nvSpPr>
        <p:spPr bwMode="auto">
          <a:xfrm>
            <a:off x="7727951" y="1916113"/>
            <a:ext cx="355176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sz="2400" dirty="0">
                <a:latin typeface="+mn-lt"/>
              </a:rPr>
              <a:t>309 </a:t>
            </a:r>
            <a:r>
              <a:rPr lang="es-ES" sz="2400" dirty="0" err="1">
                <a:latin typeface="+mn-lt"/>
              </a:rPr>
              <a:t>Subzonas</a:t>
            </a:r>
            <a:r>
              <a:rPr lang="es-ES" sz="2400" dirty="0">
                <a:latin typeface="+mn-lt"/>
              </a:rPr>
              <a:t> hidrográficas </a:t>
            </a:r>
            <a:r>
              <a:rPr lang="es-CO" sz="2400" dirty="0">
                <a:latin typeface="+mn-lt"/>
              </a:rPr>
              <a:t>susceptibles de Plan de Manejo y Ordenamiento de Cuenca (POMCA),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440149" y="404664"/>
            <a:ext cx="4320480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dirty="0">
                <a:cs typeface="Arial" pitchFamily="34" charset="0"/>
              </a:rPr>
              <a:t>SUBZONAS HIDROGRÁFICAS</a:t>
            </a:r>
          </a:p>
        </p:txBody>
      </p:sp>
    </p:spTree>
    <p:extLst>
      <p:ext uri="{BB962C8B-B14F-4D97-AF65-F5344CB8AC3E}">
        <p14:creationId xmlns:p14="http://schemas.microsoft.com/office/powerpoint/2010/main" val="4155121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 bwMode="auto">
          <a:xfrm>
            <a:off x="1400536" y="706439"/>
            <a:ext cx="5944297" cy="777875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CO" altLang="es-CO" sz="28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DEL RIESGO</a:t>
            </a:r>
          </a:p>
        </p:txBody>
      </p:sp>
      <p:sp>
        <p:nvSpPr>
          <p:cNvPr id="39939" name="2 Marcador de contenido"/>
          <p:cNvSpPr>
            <a:spLocks noGrp="1"/>
          </p:cNvSpPr>
          <p:nvPr>
            <p:ph idx="1"/>
          </p:nvPr>
        </p:nvSpPr>
        <p:spPr bwMode="auto">
          <a:xfrm>
            <a:off x="143933" y="1196975"/>
            <a:ext cx="6883400" cy="5343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buFont typeface="Arial" charset="0"/>
              <a:buNone/>
            </a:pPr>
            <a:endParaRPr lang="es-CO" altLang="es-CO" sz="2400" dirty="0" smtClean="0">
              <a:latin typeface="Arial" charset="0"/>
            </a:endParaRPr>
          </a:p>
          <a:p>
            <a:pPr marL="0" indent="0" algn="just">
              <a:buFont typeface="Arial" charset="0"/>
              <a:buNone/>
            </a:pPr>
            <a:r>
              <a:rPr lang="es-CO" altLang="es-CO" sz="2800" dirty="0" smtClean="0">
                <a:latin typeface="Arial" charset="0"/>
              </a:rPr>
              <a:t>Incorporar un componente de gestión de riesgo dentro del proceso de ordenación y manejo de las cuencas hidrográficas.</a:t>
            </a:r>
          </a:p>
          <a:p>
            <a:pPr marL="0" indent="0" algn="just">
              <a:buFont typeface="Arial" charset="0"/>
              <a:buNone/>
            </a:pPr>
            <a:endParaRPr lang="es-CO" altLang="es-CO" sz="2800" dirty="0" smtClean="0">
              <a:latin typeface="Arial" charset="0"/>
            </a:endParaRPr>
          </a:p>
          <a:p>
            <a:pPr marL="0" indent="0" algn="just">
              <a:buFont typeface="Arial" charset="0"/>
              <a:buNone/>
            </a:pPr>
            <a:r>
              <a:rPr lang="es-CO" altLang="es-CO" sz="2800" dirty="0" smtClean="0">
                <a:latin typeface="Arial" charset="0"/>
              </a:rPr>
              <a:t>Considerar las condiciones de amenazas, vulnerabilidad y riesgos ambientales que puedan afectar el ordenamiento de la cuenca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085" y="620714"/>
            <a:ext cx="4751916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085" y="2978150"/>
            <a:ext cx="4751916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085" y="4741864"/>
            <a:ext cx="4751916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54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Título"/>
          <p:cNvSpPr>
            <a:spLocks noGrp="1"/>
          </p:cNvSpPr>
          <p:nvPr>
            <p:ph type="title"/>
          </p:nvPr>
        </p:nvSpPr>
        <p:spPr bwMode="auto">
          <a:xfrm>
            <a:off x="787400" y="912800"/>
            <a:ext cx="10972800" cy="706438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CO" altLang="es-CO" sz="28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INSTANCIAS DE COORDINACIÓN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1851" y="1196976"/>
            <a:ext cx="10833100" cy="5133975"/>
          </a:xfrm>
        </p:spPr>
        <p:txBody>
          <a:bodyPr/>
          <a:lstStyle/>
          <a:p>
            <a:pPr>
              <a:defRPr/>
            </a:pPr>
            <a:endParaRPr lang="es-CO" sz="2400" i="1" dirty="0" smtClean="0"/>
          </a:p>
          <a:p>
            <a:pPr>
              <a:defRPr/>
            </a:pPr>
            <a:endParaRPr lang="es-CO" sz="2400" i="1" dirty="0"/>
          </a:p>
          <a:p>
            <a:pPr algn="just">
              <a:defRPr/>
            </a:pPr>
            <a:r>
              <a:rPr lang="es-CO" sz="2400" i="1" dirty="0" smtClean="0"/>
              <a:t>El </a:t>
            </a:r>
            <a:r>
              <a:rPr lang="es-CO" sz="2400" i="1" dirty="0"/>
              <a:t>Consejo Ambiental Regional de la Macrocuenca, </a:t>
            </a:r>
            <a:r>
              <a:rPr lang="es-CO" sz="2400" dirty="0"/>
              <a:t>en cada una de las Áreas </a:t>
            </a:r>
            <a:r>
              <a:rPr lang="es-CO" sz="2400" dirty="0" smtClean="0"/>
              <a:t>Hidrográficas </a:t>
            </a:r>
            <a:r>
              <a:rPr lang="es-CO" sz="2400" dirty="0"/>
              <a:t>o Macrocuencas del país. </a:t>
            </a:r>
            <a:endParaRPr lang="es-CO" sz="2400" dirty="0" smtClean="0"/>
          </a:p>
          <a:p>
            <a:pPr marL="0" indent="0" algn="just">
              <a:buFont typeface="Arial" charset="0"/>
              <a:buNone/>
              <a:defRPr/>
            </a:pPr>
            <a:endParaRPr lang="es-CO" sz="2400" dirty="0"/>
          </a:p>
          <a:p>
            <a:pPr marL="0" indent="0" algn="just">
              <a:buFont typeface="Arial" charset="0"/>
              <a:buNone/>
              <a:defRPr/>
            </a:pPr>
            <a:r>
              <a:rPr lang="es-CO" sz="2400" i="1" dirty="0"/>
              <a:t>• La Comisión Conjunta, </a:t>
            </a:r>
            <a:r>
              <a:rPr lang="es-CO" sz="2400" dirty="0"/>
              <a:t>en las </a:t>
            </a:r>
            <a:r>
              <a:rPr lang="es-CO" sz="2400" dirty="0" err="1"/>
              <a:t>Subzonas</a:t>
            </a:r>
            <a:r>
              <a:rPr lang="es-CO" sz="2400" dirty="0"/>
              <a:t> Hidrográficas o su nivel subsiguiente, cuando la cuenca correspondiente sea compartida entre dos o más autoridades ambientales competentes. </a:t>
            </a:r>
          </a:p>
        </p:txBody>
      </p:sp>
    </p:spTree>
    <p:extLst>
      <p:ext uri="{BB962C8B-B14F-4D97-AF65-F5344CB8AC3E}">
        <p14:creationId xmlns:p14="http://schemas.microsoft.com/office/powerpoint/2010/main" val="313733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490537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CO" altLang="es-CO" sz="24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COMISION CONJUNTA</a:t>
            </a:r>
          </a:p>
        </p:txBody>
      </p:sp>
      <p:sp>
        <p:nvSpPr>
          <p:cNvPr id="41987" name="2 Marcador de contenido"/>
          <p:cNvSpPr>
            <a:spLocks noGrp="1"/>
          </p:cNvSpPr>
          <p:nvPr>
            <p:ph idx="1"/>
          </p:nvPr>
        </p:nvSpPr>
        <p:spPr bwMode="auto">
          <a:xfrm>
            <a:off x="719668" y="914400"/>
            <a:ext cx="10600374" cy="63309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buFont typeface="Arial" charset="0"/>
              <a:buNone/>
            </a:pPr>
            <a:endParaRPr lang="es-CO" altLang="es-CO" sz="2200" dirty="0" smtClean="0">
              <a:latin typeface="Arial" charset="0"/>
            </a:endParaRPr>
          </a:p>
          <a:p>
            <a:pPr marL="0" indent="0" algn="just">
              <a:buFont typeface="Arial" charset="0"/>
              <a:buNone/>
            </a:pPr>
            <a:r>
              <a:rPr lang="es-CO" altLang="es-CO" sz="2200" dirty="0" smtClean="0">
                <a:latin typeface="Arial" charset="0"/>
              </a:rPr>
              <a:t>1. </a:t>
            </a:r>
            <a:r>
              <a:rPr lang="es-CO" altLang="es-CO" sz="2000" dirty="0" smtClean="0">
                <a:latin typeface="Arial" charset="0"/>
              </a:rPr>
              <a:t>Los Directores de las Corporaciones Autónomas Regionales y de Desarrollo Sostenible o su delegado con jurisdicción en la Cuenca Hidrográfica objeto de ordenación y manejo.</a:t>
            </a:r>
          </a:p>
          <a:p>
            <a:pPr marL="0" indent="0" algn="just">
              <a:buFont typeface="Arial" charset="0"/>
              <a:buNone/>
            </a:pPr>
            <a:r>
              <a:rPr lang="es-CO" altLang="es-CO" sz="2000" dirty="0" smtClean="0">
                <a:latin typeface="Arial" charset="0"/>
              </a:rPr>
              <a:t> 2. El Director de la Dirección de Gestión Integral del Recurso Hídrico del Ministerio de Ambiente y Desarrollo Sostenible o su(s) delegado(s) </a:t>
            </a:r>
            <a:r>
              <a:rPr lang="es-CO" altLang="es-CO" sz="2000" b="1" i="1" u="sng" dirty="0" smtClean="0">
                <a:latin typeface="Arial" charset="0"/>
              </a:rPr>
              <a:t>Quien la presidirá</a:t>
            </a:r>
            <a:r>
              <a:rPr lang="es-CO" altLang="es-CO" sz="2000" b="1" dirty="0" smtClean="0">
                <a:latin typeface="Arial" charset="0"/>
              </a:rPr>
              <a:t>.</a:t>
            </a:r>
          </a:p>
          <a:p>
            <a:pPr marL="0" indent="0" algn="just">
              <a:buFont typeface="Arial" charset="0"/>
              <a:buNone/>
            </a:pPr>
            <a:r>
              <a:rPr lang="es-CO" altLang="es-CO" sz="2000" dirty="0" smtClean="0">
                <a:latin typeface="Arial" charset="0"/>
              </a:rPr>
              <a:t>3. Donde existan áreas de confluencia de jurisdicciones entre la Unidad Administrativa Especial Parques Nacionales Naturales de Colombia y una Corporación Autónoma Regional y de Desarrollo Sostenible les compete concertar el adecuado y armónico manejo de dichas áreas</a:t>
            </a:r>
          </a:p>
          <a:p>
            <a:pPr marL="0" indent="0" algn="just">
              <a:buFont typeface="Arial" charset="0"/>
              <a:buNone/>
            </a:pPr>
            <a:endParaRPr lang="es-CO" altLang="es-CO" sz="1000" dirty="0" smtClean="0">
              <a:latin typeface="Arial" charset="0"/>
            </a:endParaRPr>
          </a:p>
          <a:p>
            <a:pPr marL="0" indent="0" algn="just">
              <a:buFont typeface="Arial" charset="0"/>
              <a:buNone/>
            </a:pPr>
            <a:r>
              <a:rPr lang="es-CO" altLang="es-CO" sz="2000" dirty="0" smtClean="0">
                <a:latin typeface="Arial" charset="0"/>
              </a:rPr>
              <a:t>La Comisión Conjunta constituirá comités técnicos, quienes suministrarán el soporte para la toma de decisiones por parte de los miembros de la Comisión Conjunta. Podrán asistir a las reuniones en calidad de invitados personas naturales y jurídicas, cuando sea pertinente.</a:t>
            </a:r>
          </a:p>
          <a:p>
            <a:pPr marL="0" indent="0" algn="just">
              <a:buFont typeface="Arial" charset="0"/>
              <a:buNone/>
            </a:pPr>
            <a:r>
              <a:rPr lang="es-CO" altLang="es-CO" sz="2000" dirty="0" smtClean="0">
                <a:latin typeface="Arial" charset="0"/>
              </a:rPr>
              <a:t>El comité técnico será integrado por servidores públicos de las autoridades ambientales que la conforman. </a:t>
            </a:r>
          </a:p>
          <a:p>
            <a:pPr marL="0" indent="0" algn="just">
              <a:buFont typeface="Arial" charset="0"/>
              <a:buNone/>
            </a:pPr>
            <a:endParaRPr lang="es-CO" altLang="es-CO" sz="2200" dirty="0" smtClean="0">
              <a:latin typeface="Arial" charset="0"/>
            </a:endParaRPr>
          </a:p>
          <a:p>
            <a:pPr marL="0" indent="0" algn="just">
              <a:buFont typeface="Arial" charset="0"/>
              <a:buNone/>
            </a:pPr>
            <a:endParaRPr lang="es-CO" altLang="es-CO" sz="2400" dirty="0" smtClean="0">
              <a:latin typeface="Arial" charset="0"/>
            </a:endParaRPr>
          </a:p>
          <a:p>
            <a:pPr marL="0" indent="0" algn="just">
              <a:buFont typeface="Arial" charset="0"/>
              <a:buNone/>
            </a:pPr>
            <a:endParaRPr lang="es-CO" altLang="es-CO" sz="1800" b="1" dirty="0" smtClean="0">
              <a:latin typeface="Arial" charset="0"/>
            </a:endParaRPr>
          </a:p>
          <a:p>
            <a:pPr marL="0" indent="0" algn="just">
              <a:buFont typeface="Arial" charset="0"/>
              <a:buNone/>
            </a:pPr>
            <a:endParaRPr lang="es-CO" altLang="es-CO" sz="18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1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 bwMode="auto">
          <a:xfrm>
            <a:off x="3792725" y="413538"/>
            <a:ext cx="10972800" cy="633412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s-CO" altLang="es-CO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INSTANCIAS DE PARTICIPACIÓN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12885" y="1700213"/>
            <a:ext cx="5539316" cy="4197350"/>
          </a:xfrm>
        </p:spPr>
        <p:txBody>
          <a:bodyPr/>
          <a:lstStyle/>
          <a:p>
            <a:pPr algn="just">
              <a:defRPr/>
            </a:pPr>
            <a:r>
              <a:rPr lang="es-CO" sz="2600" i="1" dirty="0" smtClean="0"/>
              <a:t>Consejos </a:t>
            </a:r>
            <a:r>
              <a:rPr lang="es-CO" sz="2600" i="1" dirty="0"/>
              <a:t>de Cuenca: </a:t>
            </a:r>
            <a:r>
              <a:rPr lang="es-CO" sz="2600" dirty="0"/>
              <a:t>En las cuencas objeto de Plan de ordenación y manejo</a:t>
            </a:r>
            <a:r>
              <a:rPr lang="es-CO" sz="2600" dirty="0" smtClean="0"/>
              <a:t>.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es-CO" sz="2600" dirty="0" smtClean="0"/>
              <a:t> </a:t>
            </a:r>
            <a:endParaRPr lang="es-CO" sz="2600" dirty="0"/>
          </a:p>
          <a:p>
            <a:pPr algn="just">
              <a:defRPr/>
            </a:pPr>
            <a:r>
              <a:rPr lang="es-CO" sz="2600" i="1" dirty="0" smtClean="0"/>
              <a:t>Mesas </a:t>
            </a:r>
            <a:r>
              <a:rPr lang="es-CO" sz="2600" i="1" dirty="0"/>
              <a:t>de Trabajo: En las microcuencas </a:t>
            </a:r>
            <a:r>
              <a:rPr lang="es-CO" sz="2600" dirty="0"/>
              <a:t>o </a:t>
            </a:r>
            <a:r>
              <a:rPr lang="es-CO" sz="2600" i="1" dirty="0"/>
              <a:t>acuíferos sujetos de Plan de Manejo Ambiental</a:t>
            </a:r>
            <a:endParaRPr lang="es-CO" sz="2600" dirty="0"/>
          </a:p>
        </p:txBody>
      </p:sp>
      <p:pic>
        <p:nvPicPr>
          <p:cNvPr id="25604" name="Picture 5" descr="https://encrypted-tbn2.gstatic.com/images?q=tbn:ANd9GcSCNfefpB__KVQbF3q8wD0US5teW9h9dTTW9X6QHDeGLpms6H_d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09601" y="1844824"/>
            <a:ext cx="4992553" cy="3476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5507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4551" y="1484314"/>
            <a:ext cx="10820400" cy="5146675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endParaRPr lang="es-CO" sz="3600" b="1" dirty="0" smtClean="0">
              <a:latin typeface="Calibri" panose="020F0502020204030204" pitchFamily="34" charset="0"/>
            </a:endParaRPr>
          </a:p>
          <a:p>
            <a:pPr marL="0" indent="0" algn="ctr">
              <a:buNone/>
              <a:defRPr/>
            </a:pPr>
            <a:endParaRPr lang="es-CO" sz="3600" b="1" dirty="0">
              <a:latin typeface="Calibri" panose="020F0502020204030204" pitchFamily="34" charset="0"/>
            </a:endParaRPr>
          </a:p>
          <a:p>
            <a:pPr marL="0" indent="0" algn="ctr">
              <a:buNone/>
              <a:defRPr/>
            </a:pPr>
            <a:r>
              <a:rPr lang="es-CO" sz="3600" b="1" dirty="0" smtClean="0">
                <a:latin typeface="Calibri" panose="020F0502020204030204" pitchFamily="34" charset="0"/>
              </a:rPr>
              <a:t>POMCAS, UNA OPORTUNIDAD DE ORDENAR AMBIENTAL Y PARTICIPATIVAMENTE EL TERRITORIO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es-CO" sz="29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es-CO" sz="29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05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CO" altLang="es-CO" sz="2800" b="1" i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</a:t>
            </a:r>
            <a:br>
              <a:rPr lang="es-CO" altLang="es-CO" sz="28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s-CO" altLang="es-CO" sz="28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 DE CUENCA</a:t>
            </a:r>
            <a:endParaRPr lang="es-CO" altLang="es-CO" sz="2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>
          <a:xfrm>
            <a:off x="431801" y="1773238"/>
            <a:ext cx="4991100" cy="272415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lang="es-CO" sz="3200" b="1" dirty="0" smtClean="0"/>
              <a:t>Es </a:t>
            </a:r>
            <a:r>
              <a:rPr lang="es-CO" sz="3200" b="1" dirty="0"/>
              <a:t>la instancia consultiva y representativa de todos los actores que viven y desarrollan actividades dentro de la cuenca hidrográfica. </a:t>
            </a:r>
          </a:p>
          <a:p>
            <a:pPr marL="0" indent="0" algn="just">
              <a:buFont typeface="Arial" charset="0"/>
              <a:buNone/>
              <a:defRPr/>
            </a:pPr>
            <a:endParaRPr lang="es-CO" sz="2200" dirty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40" y="1789115"/>
            <a:ext cx="5315402" cy="278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1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633412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CO" altLang="es-CO" sz="24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INTEGRANTES DEL CONSEJO DE CUENCA</a:t>
            </a:r>
            <a:endParaRPr lang="es-CO" altLang="es-CO" sz="2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ángulo 2"/>
          <p:cNvSpPr>
            <a:spLocks noChangeArrowheads="1"/>
          </p:cNvSpPr>
          <p:nvPr/>
        </p:nvSpPr>
        <p:spPr bwMode="auto">
          <a:xfrm>
            <a:off x="431801" y="891247"/>
            <a:ext cx="11003986" cy="544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altLang="es-CO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s-CO" altLang="es-CO" sz="2000" dirty="0">
                <a:latin typeface="Times New Roman" pitchFamily="18" charset="0"/>
                <a:cs typeface="Times New Roman" pitchFamily="18" charset="0"/>
              </a:rPr>
              <a:t>Comunidades Indígenas tradicionalmente asentadas en la cuenca.</a:t>
            </a:r>
            <a:endParaRPr lang="es-CO" altLang="es-CO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altLang="es-CO" sz="2000" dirty="0">
                <a:latin typeface="Times New Roman" pitchFamily="18" charset="0"/>
                <a:cs typeface="Times New Roman" pitchFamily="18" charset="0"/>
              </a:rPr>
              <a:t>2. Comunidades negras asentadas en la cuenca hidrográfica que hayan conformado su consejo comunitario de conformidad con lo dispuesto en la Ley 70 de 1993.</a:t>
            </a:r>
            <a:endParaRPr lang="es-CO" altLang="es-CO" sz="2000" dirty="0">
              <a:latin typeface="Calibri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altLang="es-CO" sz="2000" dirty="0">
                <a:latin typeface="Times New Roman" pitchFamily="18" charset="0"/>
                <a:cs typeface="Times New Roman" pitchFamily="18" charset="0"/>
              </a:rPr>
              <a:t>3. Organizaciones que asocien o agremien campesinos.</a:t>
            </a:r>
            <a:endParaRPr lang="es-CO" altLang="es-CO" sz="2000" dirty="0">
              <a:latin typeface="Calibri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altLang="es-CO" sz="2000" dirty="0">
                <a:latin typeface="Times New Roman" pitchFamily="18" charset="0"/>
                <a:cs typeface="Times New Roman" pitchFamily="18" charset="0"/>
              </a:rPr>
              <a:t>4. Organizaciones que asocien o agremien sectores productivos.</a:t>
            </a:r>
            <a:endParaRPr lang="es-CO" altLang="es-CO" sz="2000" dirty="0">
              <a:latin typeface="Calibri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altLang="es-CO" sz="2000" dirty="0">
                <a:latin typeface="Times New Roman" pitchFamily="18" charset="0"/>
                <a:cs typeface="Times New Roman" pitchFamily="18" charset="0"/>
              </a:rPr>
              <a:t>5. Personas prestadoras de servicios de acueducto y alcantarillado.</a:t>
            </a:r>
            <a:endParaRPr lang="es-CO" altLang="es-CO" sz="2000" dirty="0">
              <a:latin typeface="Calibri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altLang="es-CO" sz="2000" dirty="0">
                <a:latin typeface="Times New Roman" pitchFamily="18" charset="0"/>
                <a:cs typeface="Times New Roman" pitchFamily="18" charset="0"/>
              </a:rPr>
              <a:t>6. Organizaciones no gubernamentales cuyo objeto exclusivo sea la protección del medio ambiente y los recursos naturales renovables.</a:t>
            </a:r>
            <a:endParaRPr lang="es-CO" altLang="es-CO" sz="2000" dirty="0">
              <a:latin typeface="Calibri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altLang="es-CO" sz="2000" dirty="0">
                <a:latin typeface="Times New Roman" pitchFamily="18" charset="0"/>
                <a:cs typeface="Times New Roman" pitchFamily="18" charset="0"/>
              </a:rPr>
              <a:t>7. Las juntas de acción comunal.</a:t>
            </a:r>
            <a:endParaRPr lang="es-CO" altLang="es-CO" sz="2000" dirty="0">
              <a:latin typeface="Calibri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altLang="es-CO" sz="2000" dirty="0">
                <a:latin typeface="Times New Roman" pitchFamily="18" charset="0"/>
                <a:cs typeface="Times New Roman" pitchFamily="18" charset="0"/>
              </a:rPr>
              <a:t>8. Instituciones de educación superior.</a:t>
            </a:r>
            <a:endParaRPr lang="es-CO" altLang="es-CO" sz="2000" dirty="0">
              <a:latin typeface="Calibri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altLang="es-CO" sz="2000" dirty="0">
                <a:latin typeface="Times New Roman" pitchFamily="18" charset="0"/>
                <a:cs typeface="Times New Roman" pitchFamily="18" charset="0"/>
              </a:rPr>
              <a:t>9. Municipios con jurisdicción en la cuenca.</a:t>
            </a:r>
            <a:endParaRPr lang="es-CO" altLang="es-CO" sz="2000" dirty="0">
              <a:latin typeface="Calibri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altLang="es-CO" sz="2000" dirty="0">
                <a:latin typeface="Times New Roman" pitchFamily="18" charset="0"/>
                <a:cs typeface="Times New Roman" pitchFamily="18" charset="0"/>
              </a:rPr>
              <a:t>10. Departamentos con jurisdicción en la cuenca.</a:t>
            </a:r>
            <a:endParaRPr lang="es-CO" altLang="es-CO" sz="2000" dirty="0">
              <a:latin typeface="Calibri" pitchFamily="34" charset="0"/>
            </a:endParaRPr>
          </a:p>
          <a:p>
            <a:r>
              <a:rPr lang="es-CO" altLang="es-CO" sz="2000" dirty="0">
                <a:latin typeface="Times New Roman" pitchFamily="18" charset="0"/>
                <a:cs typeface="Times New Roman" pitchFamily="18" charset="0"/>
              </a:rPr>
              <a:t>11. Los demás, que resulten del análisis de actores</a:t>
            </a:r>
            <a:endParaRPr lang="es-CO" altLang="es-CO" sz="2000" dirty="0"/>
          </a:p>
        </p:txBody>
      </p:sp>
    </p:spTree>
    <p:extLst>
      <p:ext uri="{BB962C8B-B14F-4D97-AF65-F5344CB8AC3E}">
        <p14:creationId xmlns:p14="http://schemas.microsoft.com/office/powerpoint/2010/main" val="80646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Título"/>
          <p:cNvSpPr>
            <a:spLocks noGrp="1"/>
          </p:cNvSpPr>
          <p:nvPr>
            <p:ph type="title"/>
          </p:nvPr>
        </p:nvSpPr>
        <p:spPr bwMode="auto">
          <a:xfrm>
            <a:off x="609600" y="706439"/>
            <a:ext cx="10972800" cy="70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s-CO" altLang="es-CO" sz="2800" b="1" i="1" dirty="0" smtClean="0">
                <a:latin typeface="Arial" charset="0"/>
              </a:rPr>
              <a:t>FUNCIONES DEL CONSEJO DE CUENCA</a:t>
            </a:r>
          </a:p>
        </p:txBody>
      </p:sp>
      <p:sp>
        <p:nvSpPr>
          <p:cNvPr id="2" name="1 Rectángulo"/>
          <p:cNvSpPr/>
          <p:nvPr/>
        </p:nvSpPr>
        <p:spPr>
          <a:xfrm>
            <a:off x="4078817" y="1628775"/>
            <a:ext cx="3266016" cy="8191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b="1" dirty="0"/>
              <a:t>Aportar información</a:t>
            </a:r>
          </a:p>
        </p:txBody>
      </p:sp>
      <p:sp>
        <p:nvSpPr>
          <p:cNvPr id="3" name="2 Rectángulo"/>
          <p:cNvSpPr/>
          <p:nvPr/>
        </p:nvSpPr>
        <p:spPr>
          <a:xfrm>
            <a:off x="7893051" y="1797051"/>
            <a:ext cx="3361267" cy="14398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Participar en las fases del Plan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367808" y="2745472"/>
            <a:ext cx="2976331" cy="10801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Servir de espacio de consulta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568606" y="5451476"/>
            <a:ext cx="3647017" cy="10080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Servir de canal de  comunicación 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31371" y="1700808"/>
            <a:ext cx="3110891" cy="14401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>
                <a:solidFill>
                  <a:schemeClr val="bg1"/>
                </a:solidFill>
              </a:rPr>
              <a:t>Divulgación</a:t>
            </a:r>
          </a:p>
          <a:p>
            <a:pPr algn="ctr">
              <a:defRPr/>
            </a:pPr>
            <a:r>
              <a:rPr lang="es-CO" dirty="0">
                <a:solidFill>
                  <a:schemeClr val="bg1"/>
                </a:solidFill>
              </a:rPr>
              <a:t>permanentemente con sus respectivas comunidades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69900" y="3825876"/>
            <a:ext cx="3073400" cy="137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Proponer mecanismos de financiación de los programas, proyectos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666318" y="4205289"/>
            <a:ext cx="2688167" cy="18875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 smtClean="0"/>
              <a:t>Acompañar </a:t>
            </a:r>
            <a:r>
              <a:rPr lang="es-CO" dirty="0"/>
              <a:t>la ejecución del Plan de Ordenación y Manejo de la Cuenca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9072034" y="3590926"/>
            <a:ext cx="2182284" cy="286861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Contribuir con alternativas de solución en los procesos de manejo de conflictos en relación  con los recursos naturales</a:t>
            </a:r>
          </a:p>
        </p:txBody>
      </p:sp>
    </p:spTree>
    <p:extLst>
      <p:ext uri="{BB962C8B-B14F-4D97-AF65-F5344CB8AC3E}">
        <p14:creationId xmlns:p14="http://schemas.microsoft.com/office/powerpoint/2010/main" val="14665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s-CO" altLang="es-CO" sz="2000" b="1" i="1" dirty="0" smtClean="0">
                <a:latin typeface="Arial" charset="0"/>
              </a:rPr>
              <a:t/>
            </a:r>
            <a:br>
              <a:rPr lang="es-CO" altLang="es-CO" sz="2000" b="1" i="1" dirty="0" smtClean="0">
                <a:latin typeface="Arial" charset="0"/>
              </a:rPr>
            </a:br>
            <a:r>
              <a:rPr lang="es-CO" altLang="es-CO" sz="2400" b="1" i="1" dirty="0" smtClean="0">
                <a:latin typeface="Arial" charset="0"/>
              </a:rPr>
              <a:t>DECLARATORIA EN ORDENACIÓN</a:t>
            </a:r>
          </a:p>
        </p:txBody>
      </p:sp>
      <p:sp>
        <p:nvSpPr>
          <p:cNvPr id="52227" name="2 Marcador de contenido"/>
          <p:cNvSpPr>
            <a:spLocks noGrp="1"/>
          </p:cNvSpPr>
          <p:nvPr>
            <p:ph idx="1"/>
          </p:nvPr>
        </p:nvSpPr>
        <p:spPr bwMode="auto">
          <a:xfrm>
            <a:off x="431801" y="1125539"/>
            <a:ext cx="10875433" cy="4556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altLang="es-CO" dirty="0" smtClean="0">
              <a:latin typeface="Arial" charset="0"/>
            </a:endParaRPr>
          </a:p>
          <a:p>
            <a:pPr algn="just"/>
            <a:r>
              <a:rPr lang="es-CO" altLang="es-CO" sz="2000" dirty="0" smtClean="0">
                <a:latin typeface="Arial" charset="0"/>
              </a:rPr>
              <a:t>Se realiza mediante resolución motivada por cada Corporación Autónoma Regional y de Desarrollo Sostenible competente, y tiene por objeto dar inicio al proceso de ordenación de la cuenca hidrográfica. </a:t>
            </a:r>
          </a:p>
          <a:p>
            <a:pPr marL="0" indent="0" algn="just">
              <a:buNone/>
            </a:pPr>
            <a:endParaRPr lang="es-CO" altLang="es-CO" sz="1100" dirty="0" smtClean="0">
              <a:latin typeface="Arial" charset="0"/>
            </a:endParaRPr>
          </a:p>
          <a:p>
            <a:pPr algn="just"/>
            <a:r>
              <a:rPr lang="es-CO" altLang="es-CO" sz="2000" dirty="0" smtClean="0">
                <a:latin typeface="Arial" charset="0"/>
              </a:rPr>
              <a:t>Dentro de los quince (15) días hábiles siguientes a la publicación del acto administrativo, se deberá poner en conocimiento de las personas naturales y jurídicas, públicas y privadas y comunidades étnicas presentes o que desarrollen actividades en la cuenca.</a:t>
            </a:r>
          </a:p>
          <a:p>
            <a:pPr algn="just"/>
            <a:endParaRPr lang="es-CO" altLang="es-CO" sz="1200" dirty="0" smtClean="0">
              <a:latin typeface="Arial" charset="0"/>
            </a:endParaRPr>
          </a:p>
          <a:p>
            <a:pPr algn="just"/>
            <a:r>
              <a:rPr lang="es-CO" altLang="es-CO" sz="2000" dirty="0" smtClean="0">
                <a:latin typeface="Arial" charset="0"/>
              </a:rPr>
              <a:t> Dicha publicación se surtirá a través de un aviso que se insertará en un diario de circulación regional o con cobertura en la cuenca en ordenación así como en la página web de la autoridad ambiental </a:t>
            </a:r>
          </a:p>
        </p:txBody>
      </p:sp>
    </p:spTree>
    <p:extLst>
      <p:ext uri="{BB962C8B-B14F-4D97-AF65-F5344CB8AC3E}">
        <p14:creationId xmlns:p14="http://schemas.microsoft.com/office/powerpoint/2010/main" val="276742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Título"/>
          <p:cNvSpPr>
            <a:spLocks noGrp="1"/>
          </p:cNvSpPr>
          <p:nvPr>
            <p:ph type="title"/>
          </p:nvPr>
        </p:nvSpPr>
        <p:spPr bwMode="auto">
          <a:xfrm>
            <a:off x="3125165" y="331788"/>
            <a:ext cx="8427602" cy="10096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s-CO" altLang="es-CO" sz="2400" b="1" i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altLang="es-CO" sz="2400" b="1" i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altLang="es-CO" sz="2400" b="1" i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 DE LA AUTORIDAD AMBIENTAL </a:t>
            </a:r>
            <a:endParaRPr lang="es-CO" altLang="es-CO" sz="2400" b="1" i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19" name="2 Marcador de contenido"/>
          <p:cNvSpPr>
            <a:spLocks noGrp="1"/>
          </p:cNvSpPr>
          <p:nvPr>
            <p:ph idx="1"/>
          </p:nvPr>
        </p:nvSpPr>
        <p:spPr bwMode="auto">
          <a:xfrm>
            <a:off x="609600" y="1052513"/>
            <a:ext cx="10972800" cy="5073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altLang="es-CO" sz="2000" smtClean="0">
              <a:latin typeface="Arial" charset="0"/>
            </a:endParaRPr>
          </a:p>
          <a:p>
            <a:pPr algn="just">
              <a:buFont typeface="Arial" charset="0"/>
              <a:buNone/>
            </a:pPr>
            <a:r>
              <a:rPr lang="es-CO" altLang="es-CO" sz="2400" smtClean="0">
                <a:latin typeface="Arial" charset="0"/>
              </a:rPr>
              <a:t>    </a:t>
            </a:r>
            <a:r>
              <a:rPr lang="es-CO" altLang="es-CO" sz="2800" smtClean="0">
                <a:latin typeface="Arial" charset="0"/>
              </a:rPr>
              <a:t>Durante el período comprendido entre la declaratoria en ordenación de la cuenca y la aprobación del Plan de Ordenación y Manejo, la Autoridad Ambiental Competente, podrá otorgar, modificar o renovar los permisos, concesiones y demás autorizaciones ambientales a que haya lugar, conforme a la normatividad vigente. </a:t>
            </a:r>
          </a:p>
          <a:p>
            <a:pPr algn="just">
              <a:buFont typeface="Arial" charset="0"/>
              <a:buNone/>
            </a:pPr>
            <a:r>
              <a:rPr lang="es-CO" altLang="es-CO" sz="2800" smtClean="0">
                <a:latin typeface="Arial" charset="0"/>
              </a:rPr>
              <a:t>    Una vez se cuente con el plan debidamente aprobado, los permisos, concesiones y demás autorizaciones ambientales otorgadas, deberán ser ajustados a lo allí dispuesto</a:t>
            </a:r>
            <a:endParaRPr lang="es-CO" altLang="es-CO" sz="2800" b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55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65113" indent="-265113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endParaRPr lang="es-CO" sz="1500" i="1" dirty="0">
              <a:solidFill>
                <a:srgbClr val="335D8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4" name="Text Box 4"/>
          <p:cNvSpPr txBox="1">
            <a:spLocks noChangeArrowheads="1"/>
          </p:cNvSpPr>
          <p:nvPr/>
        </p:nvSpPr>
        <p:spPr bwMode="auto">
          <a:xfrm>
            <a:off x="239185" y="549276"/>
            <a:ext cx="5473700" cy="3743325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1000"/>
              </a:spcAft>
              <a:defRPr/>
            </a:pPr>
            <a:r>
              <a:rPr lang="es-CO" altLang="es-CO" sz="2400" b="1" u="sng" dirty="0" smtClean="0">
                <a:solidFill>
                  <a:srgbClr val="335D8F"/>
                </a:solidFill>
                <a:latin typeface="Arial Narrow" panose="020B0606020202030204" pitchFamily="34" charset="0"/>
              </a:rPr>
              <a:t>Aprestamiento</a:t>
            </a:r>
          </a:p>
          <a:p>
            <a:pPr marL="285750" indent="-2857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Elaboración </a:t>
            </a:r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plan de trabajo.</a:t>
            </a: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Identificación, caracterización y priorización de   actores </a:t>
            </a: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Definición de la estrategia de participación</a:t>
            </a: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Recopilación y análisis de la información existente.</a:t>
            </a: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Análisis de la situación inicial de la cuenca.</a:t>
            </a: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Definición del plan operativo detallado</a:t>
            </a:r>
            <a:r>
              <a:rPr lang="es-ES" altLang="es-CO" dirty="0" smtClean="0">
                <a:solidFill>
                  <a:srgbClr val="335D8F"/>
                </a:solidFill>
                <a:latin typeface="Arial Narrow" panose="020B0606020202030204" pitchFamily="34" charset="0"/>
              </a:rPr>
              <a:t>. </a:t>
            </a:r>
            <a:endParaRPr lang="es-CO" altLang="es-CO" dirty="0">
              <a:solidFill>
                <a:srgbClr val="335D8F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endParaRPr lang="es-CO" altLang="es-CO" dirty="0" smtClean="0">
              <a:solidFill>
                <a:srgbClr val="335D8F"/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6096001" y="549276"/>
            <a:ext cx="5712884" cy="3743325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s-CO" altLang="es-CO" sz="2400" b="1" u="sng">
                <a:solidFill>
                  <a:srgbClr val="335D8F"/>
                </a:solidFill>
                <a:latin typeface="Arial Narrow" pitchFamily="34" charset="0"/>
              </a:rPr>
              <a:t>Diagnóstico</a:t>
            </a:r>
          </a:p>
          <a:p>
            <a:pPr algn="just">
              <a:spcAft>
                <a:spcPts val="1000"/>
              </a:spcAft>
              <a:buFont typeface="Arial" charset="0"/>
              <a:buChar char="•"/>
            </a:pPr>
            <a:r>
              <a:rPr lang="es-ES" altLang="es-CO" sz="1400">
                <a:latin typeface="Arial Narrow" pitchFamily="34" charset="0"/>
              </a:rPr>
              <a:t> </a:t>
            </a:r>
            <a:r>
              <a:rPr lang="es-ES" altLang="es-CO" sz="2000">
                <a:latin typeface="Arial Narrow" pitchFamily="34" charset="0"/>
              </a:rPr>
              <a:t>Se identifica y caracteriza el estado ambiental de la cuenca en lo sociocultural, económico y biofísico.</a:t>
            </a:r>
          </a:p>
          <a:p>
            <a:pPr algn="just">
              <a:spcAft>
                <a:spcPts val="1000"/>
              </a:spcAft>
              <a:buFont typeface="Arial" charset="0"/>
              <a:buChar char="•"/>
            </a:pPr>
            <a:r>
              <a:rPr lang="es-ES" altLang="es-CO" sz="2000">
                <a:latin typeface="Arial Narrow" pitchFamily="34" charset="0"/>
              </a:rPr>
              <a:t>Análisis de las amenazas y vulnerabilidad que restrinjan o  condicionen el uso y aprovechamiento de los RN. </a:t>
            </a:r>
          </a:p>
          <a:p>
            <a:pPr algn="just">
              <a:spcAft>
                <a:spcPts val="1000"/>
              </a:spcAft>
              <a:buFont typeface="Arial" charset="0"/>
              <a:buChar char="•"/>
            </a:pPr>
            <a:r>
              <a:rPr lang="es-ES" altLang="es-CO" sz="2000">
                <a:latin typeface="Arial Narrow" pitchFamily="34" charset="0"/>
              </a:rPr>
              <a:t> Análisis de la oferta y demanda  de RN con énfasis en el recurso hídrico y los conflictos.</a:t>
            </a:r>
          </a:p>
        </p:txBody>
      </p:sp>
      <p:sp>
        <p:nvSpPr>
          <p:cNvPr id="48133" name="Text Box 8"/>
          <p:cNvSpPr txBox="1">
            <a:spLocks noChangeArrowheads="1"/>
          </p:cNvSpPr>
          <p:nvPr/>
        </p:nvSpPr>
        <p:spPr bwMode="auto">
          <a:xfrm>
            <a:off x="239185" y="4508500"/>
            <a:ext cx="11569700" cy="2349500"/>
          </a:xfrm>
          <a:prstGeom prst="rect">
            <a:avLst/>
          </a:prstGeom>
          <a:solidFill>
            <a:srgbClr val="FFCC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s-CO" altLang="es-CO" sz="2800" b="1" u="sng">
                <a:solidFill>
                  <a:srgbClr val="335D8F"/>
                </a:solidFill>
                <a:latin typeface="Arial Narrow" pitchFamily="34" charset="0"/>
              </a:rPr>
              <a:t>Prospectiva</a:t>
            </a:r>
          </a:p>
          <a:p>
            <a:pPr algn="just">
              <a:spcAft>
                <a:spcPts val="1000"/>
              </a:spcAft>
              <a:buFont typeface="Arial" charset="0"/>
              <a:buChar char="•"/>
            </a:pPr>
            <a:r>
              <a:rPr lang="es-ES" altLang="es-CO" sz="2000">
                <a:solidFill>
                  <a:srgbClr val="335D8F"/>
                </a:solidFill>
                <a:latin typeface="Arial Narrow" pitchFamily="34" charset="0"/>
              </a:rPr>
              <a:t> </a:t>
            </a:r>
            <a:r>
              <a:rPr lang="es-ES" altLang="es-CO" sz="2300">
                <a:latin typeface="Arial Narrow" pitchFamily="34" charset="0"/>
              </a:rPr>
              <a:t>Diseño de escenarios futuros de ordenación y manejo de la cuenca para proyectar oferta y demanda.</a:t>
            </a:r>
          </a:p>
          <a:p>
            <a:pPr algn="just">
              <a:spcAft>
                <a:spcPts val="1000"/>
              </a:spcAft>
              <a:buFont typeface="Arial" charset="0"/>
              <a:buChar char="•"/>
            </a:pPr>
            <a:r>
              <a:rPr lang="es-ES" altLang="es-CO" sz="2300">
                <a:latin typeface="Arial Narrow" pitchFamily="34" charset="0"/>
              </a:rPr>
              <a:t> Identificación de áreas para la conservación, áreas de riesgo y las  tendencias de desarrollo socioeconómico.</a:t>
            </a:r>
            <a:endParaRPr lang="es-CO" altLang="es-CO" sz="2300" b="1">
              <a:latin typeface="Arial Narrow" pitchFamily="34" charset="0"/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3638605" y="60325"/>
            <a:ext cx="4823633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2400" b="1">
                <a:latin typeface="Arial" pitchFamily="34" charset="0"/>
                <a:cs typeface="Arial" pitchFamily="34" charset="0"/>
              </a:rPr>
              <a:t>FASES</a:t>
            </a:r>
          </a:p>
        </p:txBody>
      </p:sp>
    </p:spTree>
    <p:extLst>
      <p:ext uri="{BB962C8B-B14F-4D97-AF65-F5344CB8AC3E}">
        <p14:creationId xmlns:p14="http://schemas.microsoft.com/office/powerpoint/2010/main" val="4063745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65113" indent="-265113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endParaRPr lang="es-CO" sz="1500" i="1" dirty="0">
              <a:solidFill>
                <a:srgbClr val="335D8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Text Box 7"/>
          <p:cNvSpPr txBox="1">
            <a:spLocks noChangeArrowheads="1"/>
          </p:cNvSpPr>
          <p:nvPr/>
        </p:nvSpPr>
        <p:spPr bwMode="auto">
          <a:xfrm>
            <a:off x="114300" y="3829050"/>
            <a:ext cx="6750051" cy="2840038"/>
          </a:xfrm>
          <a:prstGeom prst="rect">
            <a:avLst/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s-CO" altLang="es-CO" sz="2000" b="1" u="sng">
                <a:latin typeface="Arial Narrow" pitchFamily="34" charset="0"/>
              </a:rPr>
              <a:t>Formulación</a:t>
            </a:r>
          </a:p>
          <a:p>
            <a:pPr algn="just">
              <a:buFont typeface="Arial" charset="0"/>
              <a:buChar char="•"/>
            </a:pPr>
            <a:r>
              <a:rPr lang="es-ES" altLang="es-CO" sz="1400">
                <a:solidFill>
                  <a:srgbClr val="335D8F"/>
                </a:solidFill>
                <a:latin typeface="Arial Narrow" pitchFamily="34" charset="0"/>
              </a:rPr>
              <a:t> </a:t>
            </a:r>
            <a:r>
              <a:rPr lang="es-ES" altLang="es-CO">
                <a:latin typeface="Arial Narrow" pitchFamily="34" charset="0"/>
              </a:rPr>
              <a:t>Definición </a:t>
            </a:r>
            <a:r>
              <a:rPr lang="es-ES" altLang="es-CO" b="1">
                <a:latin typeface="Arial Narrow" pitchFamily="34" charset="0"/>
              </a:rPr>
              <a:t>Aspectos Programáticos</a:t>
            </a:r>
            <a:r>
              <a:rPr lang="es-ES" altLang="es-CO">
                <a:latin typeface="Arial Narrow" pitchFamily="34" charset="0"/>
              </a:rPr>
              <a:t>: programas, proyectos, actividades, metas, indicadores, cronograma </a:t>
            </a:r>
          </a:p>
          <a:p>
            <a:pPr algn="just">
              <a:buFont typeface="Arial" charset="0"/>
              <a:buChar char="•"/>
            </a:pPr>
            <a:r>
              <a:rPr lang="es-CO" altLang="es-CO">
                <a:latin typeface="Arial Narrow" pitchFamily="34" charset="0"/>
              </a:rPr>
              <a:t> Definición </a:t>
            </a:r>
            <a:r>
              <a:rPr lang="es-CO" altLang="es-CO" b="1">
                <a:latin typeface="Arial Narrow" pitchFamily="34" charset="0"/>
              </a:rPr>
              <a:t>Aspectos para la planeación y administración de los recursos naturales renovables.</a:t>
            </a:r>
          </a:p>
          <a:p>
            <a:pPr algn="just">
              <a:buFont typeface="Arial" charset="0"/>
              <a:buChar char="•"/>
            </a:pPr>
            <a:r>
              <a:rPr lang="es-ES" altLang="es-CO">
                <a:latin typeface="Arial Narrow" pitchFamily="34" charset="0"/>
              </a:rPr>
              <a:t>  Definición </a:t>
            </a:r>
            <a:r>
              <a:rPr lang="es-ES" altLang="es-CO" b="1">
                <a:latin typeface="Arial Narrow" pitchFamily="34" charset="0"/>
              </a:rPr>
              <a:t>Aspectos de  la Gestión Integral del Riesgo: </a:t>
            </a:r>
            <a:r>
              <a:rPr lang="es-ES" altLang="es-CO">
                <a:latin typeface="Arial Narrow" pitchFamily="34" charset="0"/>
              </a:rPr>
              <a:t>estrategias orientadas a la identificación, prevención, mitigación e intervención de las condiciones de riesgo 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7480300" y="1412875"/>
            <a:ext cx="4184651" cy="2376488"/>
          </a:xfrm>
          <a:prstGeom prst="rect">
            <a:avLst/>
          </a:prstGeom>
          <a:solidFill>
            <a:srgbClr val="CC99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es-CO" sz="2000" b="1" u="sng" dirty="0">
                <a:latin typeface="Arial Narrow" pitchFamily="34" charset="0"/>
                <a:cs typeface="Arial" panose="020B0604020202020204" pitchFamily="34" charset="0"/>
              </a:rPr>
              <a:t>Ejecución</a:t>
            </a:r>
          </a:p>
          <a:p>
            <a:pPr marL="182563" indent="-182563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dirty="0">
                <a:latin typeface="Arial Narrow" pitchFamily="34" charset="0"/>
                <a:cs typeface="+mn-cs"/>
              </a:rPr>
              <a:t>La Autoridad ambiental será la responsable de la coordinación de la ejecución del POMCA de acuerdo al plan de acción.</a:t>
            </a:r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7535333" y="4519613"/>
            <a:ext cx="4394200" cy="1789112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s-CO" altLang="es-CO" b="1" u="sng">
                <a:latin typeface="Arial Narrow" pitchFamily="34" charset="0"/>
              </a:rPr>
              <a:t>Seguimiento y Evaluación        </a:t>
            </a:r>
          </a:p>
          <a:p>
            <a:pPr>
              <a:spcAft>
                <a:spcPts val="1000"/>
              </a:spcAft>
              <a:buFont typeface="Arial" charset="0"/>
              <a:buChar char="•"/>
            </a:pPr>
            <a:r>
              <a:rPr lang="es-ES" altLang="es-CO">
                <a:latin typeface="Arial Narrow" pitchFamily="34" charset="0"/>
              </a:rPr>
              <a:t> La Autoridad Ambiental realizará seguimiento y evaluación del POMCA con los indicadores establecidos por el MADS.  </a:t>
            </a:r>
            <a:endParaRPr lang="es-CO" altLang="es-CO">
              <a:latin typeface="Arial Narrow" pitchFamily="34" charset="0"/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3638605" y="60325"/>
            <a:ext cx="4823633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2400" b="1">
                <a:latin typeface="Arial" pitchFamily="34" charset="0"/>
                <a:cs typeface="Arial" pitchFamily="34" charset="0"/>
              </a:rPr>
              <a:t>FASES</a:t>
            </a:r>
          </a:p>
        </p:txBody>
      </p:sp>
      <p:sp>
        <p:nvSpPr>
          <p:cNvPr id="50185" name="Text Box 8"/>
          <p:cNvSpPr txBox="1">
            <a:spLocks noChangeArrowheads="1"/>
          </p:cNvSpPr>
          <p:nvPr/>
        </p:nvSpPr>
        <p:spPr bwMode="auto">
          <a:xfrm>
            <a:off x="186267" y="741364"/>
            <a:ext cx="6965951" cy="2903537"/>
          </a:xfrm>
          <a:prstGeom prst="rect">
            <a:avLst/>
          </a:prstGeom>
          <a:solidFill>
            <a:srgbClr val="FFCC66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s-CO" altLang="es-CO" sz="2000" b="1" u="sng">
                <a:latin typeface="Arial Narrow" pitchFamily="34" charset="0"/>
              </a:rPr>
              <a:t>Zonificación Ambiental</a:t>
            </a:r>
          </a:p>
          <a:p>
            <a:pPr algn="just">
              <a:spcAft>
                <a:spcPts val="1000"/>
              </a:spcAft>
              <a:buFont typeface="Arial" charset="0"/>
              <a:buChar char="•"/>
            </a:pPr>
            <a:r>
              <a:rPr lang="es-ES" altLang="es-CO" sz="2000">
                <a:solidFill>
                  <a:srgbClr val="335D8F"/>
                </a:solidFill>
                <a:latin typeface="Arial Narrow" pitchFamily="34" charset="0"/>
              </a:rPr>
              <a:t> </a:t>
            </a:r>
            <a:r>
              <a:rPr lang="es-ES" altLang="es-CO" sz="2000">
                <a:latin typeface="Arial Narrow" pitchFamily="34" charset="0"/>
              </a:rPr>
              <a:t>Sectorización de la cuenca en unidades homogéneas para el manejo ambiental, como resultado de la  síntesis espacial de la dinámica bajo un análisis multitemporal, basada en factores físicos, bióticos, sociales y económicos y en el análisis de potencialidades, limitaciones de uso, conflictos y de los riesgos naturales</a:t>
            </a:r>
            <a:endParaRPr lang="es-CO" altLang="es-CO" sz="200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129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>
              <a:latin typeface="Arial" charset="0"/>
            </a:endParaRP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75"/>
            <a:ext cx="4015317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4367214"/>
            <a:ext cx="4226984" cy="2371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1" y="1989139"/>
            <a:ext cx="3824816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60960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7214"/>
            <a:ext cx="475826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01601"/>
            <a:ext cx="5839884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67" y="4724400"/>
            <a:ext cx="306493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1" y="2454275"/>
            <a:ext cx="4030133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589867" y="260351"/>
            <a:ext cx="5192184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CO" sz="2400" dirty="0"/>
              <a:t>Diagnóstico de la cuenca</a:t>
            </a:r>
          </a:p>
        </p:txBody>
      </p:sp>
    </p:spTree>
    <p:extLst>
      <p:ext uri="{BB962C8B-B14F-4D97-AF65-F5344CB8AC3E}">
        <p14:creationId xmlns:p14="http://schemas.microsoft.com/office/powerpoint/2010/main" val="289154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corpa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134" y="5891213"/>
            <a:ext cx="205316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1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4" y="5876925"/>
            <a:ext cx="115993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6 CuadroTexto"/>
          <p:cNvSpPr txBox="1">
            <a:spLocks noChangeArrowheads="1"/>
          </p:cNvSpPr>
          <p:nvPr/>
        </p:nvSpPr>
        <p:spPr bwMode="auto">
          <a:xfrm>
            <a:off x="1426634" y="1568451"/>
            <a:ext cx="1000336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s-ES_tradnl" sz="2500" b="1" dirty="0"/>
          </a:p>
          <a:p>
            <a:pPr algn="just">
              <a:defRPr/>
            </a:pPr>
            <a:endParaRPr lang="es-ES_tradnl" dirty="0">
              <a:solidFill>
                <a:srgbClr val="FF0000"/>
              </a:solidFill>
            </a:endParaRPr>
          </a:p>
          <a:p>
            <a:pPr marL="342900" indent="-342900" algn="just">
              <a:defRPr/>
            </a:pPr>
            <a:endParaRPr lang="es-MX" b="1" dirty="0"/>
          </a:p>
          <a:p>
            <a:pPr marL="342900" indent="-342900" algn="just">
              <a:defRPr/>
            </a:pPr>
            <a:endParaRPr lang="es-ES_tradnl" dirty="0"/>
          </a:p>
          <a:p>
            <a:pPr marL="342900" indent="-342900" algn="just">
              <a:defRPr/>
            </a:pPr>
            <a:endParaRPr lang="es-MX" dirty="0"/>
          </a:p>
        </p:txBody>
      </p:sp>
      <p:sp>
        <p:nvSpPr>
          <p:cNvPr id="71685" name="1 Título"/>
          <p:cNvSpPr txBox="1">
            <a:spLocks/>
          </p:cNvSpPr>
          <p:nvPr/>
        </p:nvSpPr>
        <p:spPr bwMode="auto">
          <a:xfrm>
            <a:off x="2381251" y="188913"/>
            <a:ext cx="9201149" cy="13319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s-MX" altLang="es-CO" sz="1500" b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s-MX" altLang="es-CO" sz="2800" b="1" i="1" dirty="0" smtClean="0">
                <a:solidFill>
                  <a:schemeClr val="accent1">
                    <a:lumMod val="50000"/>
                  </a:schemeClr>
                </a:solidFill>
              </a:rPr>
              <a:t>FASE DE PROSPECTIVA</a:t>
            </a:r>
          </a:p>
        </p:txBody>
      </p:sp>
      <p:sp>
        <p:nvSpPr>
          <p:cNvPr id="54278" name="AutoShape 4" descr="data:image/jpg;base64,/9j/4AAQSkZJRgABAQAAAQABAAD/2wCEAAkGBhISEBUUEhQWFBQVFhQVFhcVGBYXGBkaFRYVFxQXFhgZHSYeFxkjGhUXIC8gIygpLCwsFR4xNTAqNSgrLSoBCQoKDgwOGg8PGiwkHyUpKTUsKikqKSosLykpKSwsKSwsKiwvKiksKSwsKSksKSosLCwpLCwpKSwsLCwpLCwpLP/AABEIAMIBBAMBIgACEQEDEQH/xAAcAAEAAgMBAQEAAAAAAAAAAAAABQYBBAcDAgj/xABFEAABAwIDBQUEBwYEBQUAAAABAAIRAyEEEjEFBkFRYRMicYGhBzKRsRRCYnLB0fAjM1KSouFTgrLxFUNEwtIWJFRjk//EABoBAQACAwEAAAAAAAAAAAAAAAADBAECBQb/xAAxEQACAQIEAwcDAwUAAAAAAAAAAQIDEQQSITFBUXEFEyIyYYGRobHRFELwFSNSosH/2gAMAwEAAhEDEQA/AO4rE3WUQBR+MxxbNjZfG8eExFXDuZhqgpVTo4gm3EAi7T1uuabW2ptbD0X0sSDkIy9t73EQA9pBBdpBk30UNSbjwN4xuXJ2+lIGMxt0J/BfdPfuhoXTztpzMz/dcq2dVzsgPGcSIkybmD4xClMFRFN+as4MIPda54HHWLunyUffwSu2bd3Ju1jrGG29SeBBIkAiRzjiLaGeg1Ugx4IkaLmNHfJjIyw46WbUcItYQAI/Wq3m+0cjgyftNePWVF+upLn8M3/Tz9PlHQkVPwu/4drTDvuPB9I/FSeF3ywzzDnGmeVRsD+YS0eZW8MdQm7KS99PuYlh6kdWidRfFOqHCQQQeIMj4r7VtO5AERFkBERAEREAREQBERAEREAREQBERAEREAREQBERAEREAUft7ZDcTh30XGA4CCLwWkOafIgKQVe312biKuHJw1V1OpTzPAb9funu+PL9Eay2MooFPdanQxDaOIbmd3iHtOUiQ4tcCbOpnK4XAcCF0PZG7mDDGuZQpzzcA8/FwXK9xKTqleo6tUeX02tyBzj9ac5aCD3QXH+ck9Ov7GeMgHTlGlo8OSrUYrf4JZs3mUGjRoHgAF8V8BTfZ7GO+81p+YXuitkJXtobh4KrrSyHnTJb6e76KDxfs6qsvQrl0aNqifDvX+QV9RV6mGpVPNFEkas4eVnKvpGJwb/2jH0ST79O7HeIu0+p8Fbdj74teB2pBHCo3T/ML5fESPBWSvh2vaWuAc02IIBB8QdVQ94tznYcur4Wcou9lzAGpF+8P6hzOioyw1TD+LDvT/F7E/exq6VFrzRfmPBAIMg3BGh8Fkrm+7e+JpuDS0lhuWAyWz9enzHMfjreMJt/D1DDajc38Lu67+V0FWqGLhVXJ8mRVKMoP05kBQ3sxlZzzh8Kx9Njy3v1Q15jjl+rMH15L1Zv8xjsuKo1MO7ST32EjhmAkeYXrtndbMXVcPWdhqhklw9y/vEjhOp4TeJuucYB7X4d9ECm6uKuTtWkkPaSQS5vK0gwOB11xOc4fIilI7Jg9oMqCWmZ9fDmtlUzcvZrqTQ1zpklwHKwDrkA3NzA15cbkFZhJtakTVmZREUhgIiIAiIgCIiAIiIAiIgCIiAxCLKIAiIgChd7toGlhX5TD3xTZzzPOW3gCT5KaVV2jT7fadFhgsoMdVIv78jJPC1io6j0tzMop+zcCKLXucZ+j4vI86dx7Gsf5dPBdC2LUguYZJabHW2k6dIVdo4TPW2gy0PrAR9+nEn/ADAfBSGwMY51KlUkyJpvBtemcjp62B81BTWV2RJLVFqREVsiCIiALBCyiApO2fZu2o5zqNTs5JcGkGATHuuaQWjpFp8FWNobs7RoD3e2YOFqoj/UPNddWCqlTB0amrRNGvOOzOL1d5KNWl2GKZXpAWPZ1C4W/ipusfAD1XvszCMcGjDV6VctPdB/Y128u6+xjo68Ke9quIH7KmGslwc55c0yW2aG5wJAJJkdFW6O6uEGC7XIxr3GA7tXtImQAGubHWVUqONO8G27IlinLxF22BtIMqNZWIovuMrxkzEaZSQAQbEAHnqrg11lyPZG6OJfSBoVw4izmPMgkDVocC0gz01W0MDtGkDT7DUW7PtAw+LWOLPUKdVqkVdRuvRkeSL42OlYjadKn772t8SJ+Gq0zvThgY7T+l//AIqk4LcbaNQTVrtoj+FkE/Boj+or3G440fiK588oF/AwNb3lHUxL1UUutxlpLdsuLN5sKf8AnMHicvzW5Qx9N/uPY77rgfkVSRuAw6Yiu20XId+S18V7PMWy9CvTqfZqtLT5ObN1nvMSt4p9GMtJ7NnRkXOaW8uNwUDF0XBkwHT2jPAPFx4GVatkb10a47rgDyJ18D+GqkhioN5ZaPkzWVKSV1qvQnEXw2qvtWU7kQREWQEREAREQBERAEREBhxVc3UoZ3V8Sda1Qhv3GEgepP8AKFvb0Y/scLUdocuUeLrW6r12Dguyw1Jh1axs+JEu9SVE9Z9Db9pCbOwoOMxwGs0XWtPcd+fovnAM7PE1aRd+8y12Dr7tQfG/ksYXFso7VrB9RoOJbTFJpmSaQyuvGUGSe7M9LhY3qPZYjD4gRla4Nfp7lSWm/Qn1UTVlfkzZO7sWvDk5ROq9VH7Nr3LeWikFZTujRhERZMBERAEREBzD2n069Ou2q2OzcxrQY90szFzT45p8jyUfhd6AcIKJeyQZIyug3m0m/wDZdG3xwIq4Gu13+G5wnmzvg/FqouDwI+i1HMAysGXQTOWRHT81we0adppRveXI6GGl4bvgT+4lJzqb3huVmYBoiJgXLeQuB/lVyboovZ1QNYxo+qGtjwED5H1UsF16FNU4KC4FKpJyldhfBpBfaKc0PNtADQL0REB81KYcCCAQbEG4PiFStvez4SauDPZv1NM+47wn3T0Nvu6q7ooqlKFRWkjaM3B3RzvYO9r6b+xrgtLTlc10y0j+Gel8vLRX3C4kPaCCCCJBHEKE3r3SZi25hDazR3X6TFw1xHCdDqD5g1fdreWph6xo1wRBhwOoI+sBzFpixkEcFz1OeFkozd4vZ8upZcVWV478jpSL4ZVBAIMg3BGl+K+g5dS6KhlERZAREQBERAYJWtUxJB/D+2vmtkhalTDE9B5E+X5n4LDBCbw1xWrYahEh787gR9VgJPlY36hWR5gGBJ5Kr7FYKu0a7x7tBoojq43efGx/mUttDenCUTFSvTa7+HNmd/K2T6KKDWsnxZtNpHJN8hSOOZUr0K+HDy99Vhg5i1gH7N+l7AkTGoXRMfhziNnNaaPYFzIbSJksAANIGwgy1tuGmqp+2d4qdbaNBz+0fhKeJ7Yk06mVobQDaeVpbJHaSSI6q9Vtu0K+XsarXwbgGHdDldBPwWuaMrq5HCUc2jRqbvbQNShSqfWyjN95vdfI8p81a2OkKi7Id2WJxFASBPbsEXh5h4HMSR8DqrFh8bl4yPwW1N6EskTSLyoYlrxYr1UxoEREAREQEbvLUDcHXJ/wqg+LSB81QKGOjDVKYAAc8EnQjQeYVg9pO2RTw3Yj36pFvstMkmOZAHx5KsPpj6PmZLnkNflgtzZYOUSNTBXD7SlLvaeXnr8l/Cxi4SuXvYlYOe4jk2Z6Tf118riCp1VTYtdstqMnI7SRcagtIOhFxHAiBawtTTIXYgylIyiIpDUIiIAiIgCpu/27Jqs+kUR+1pgZgPrN5+LZPlI5K5LBUdSmqkXFm0ZOLujkWC33e2i6i2pkeLBzge7cZosRxMTESrhsDb7XUWZqs1Mve0gmTAB0cYjQ3haG2sD/AMQxDmfs6VOi7KXuDc73S5gubxIdDRHuzOgH0zcihRqAsYYa1rbuOUw0TnbMuFuJi/S9GlTnDSMrpc/+E8pxlutfQuOCxgeP0R5HitpR2zqfEEGeNrRwPX5qRXQjsV2ERFsYCIiAKP23tmnhaJqVDAFgOLnHRoHP8iV47Y3pwuF/f1mMMSGmS4jnlbJjrC43vjvx9MxRLS4UKYPZzbRvefHMmPAAaXUFWpli7bmHpY3ae1Kop5HOflqPe8taYDnPPezZYLtBY26LyrbQ7FstYBYnuZW8tbGOtlRa+2nTbS8QfCIg3HXRe2E2kXvAc4lpHE2PH4SOGq1wOAlXqxzu8b6pnIrxnJupJ+xZsLtytJLmh86aiD1gaar4xeMqP71R2QA2IJA8APzWozHcGwT5Wj8bKL2lth7HCQ08Yt8wZ5r1H9NwuDbrKOvBFSDlN5YqxaMDvPUZWoVSXPDCaUPMyx0WzGY1Jgk3AK6ZhNotrUw9s5Zi8SDIkHW/iuJs3gFVmTI0BxERa/HjcXPBSW7O9NSjiCyq45Hw15NgHD924kRE+7w94HgvL55SqNtWu9jt0XNRSkdkpVsrg5rm/GxkcVPYXEZ2zoeIXPsDj2O7zYcLCWy4agQDMcfSVYNkbQh9s0dZj5WNlMmWmWdFhplZW5qEREBzL2lUsuMpOzA5qfuzduVzhm8Dm/pK2MBtMfRXNNSkcw93Q2HduTrMcOCjfaO6ozaDWshzqtNpGsgNJbHS4JtzK28PhsQKOQvY4Eg5Yc2/iZXmsfLJWbfKy1Onh1eCSJfdaoDSeSRmNR9p0yhjb+OXN1lXDDOJaJ1hUXYTstSoAYHdBbPHvT6ZRPIdCrzhGQwDou1hb93HoijW8zPZERWyIIsSsoAiIgCwVlfL3QEByf2k4AtxbTh5kgOrCRlBe7KwidCS5x8+pVu3MwVP6HSLO9OYvLpcc5Pf9RbjHmoLax7bCYjFx+8r0Qy3/Lp1G5Qfj8Qp3dc9nicVhiAAHCqwfZfJPS0tHkqEG89+D/iJ35ehaqYgL6WAsq8iAIiLICIiA5f7Q/Z03E1XVbuJhzmZi0khoaTTfGX3WDuOtyImFzXEbObTrdnkdltTM05cD9sEtiLSPmDf9J4nDB4g/r81X9q7pMr2qNBgEBwOVw84Mj7JkKrUpN6xZInH9yOHN3JD7tqjTi0i/CwJHkLKX2f7H8ZUbnY6i4cy51/FdEo+zlnCtlNj7gPrmHyU3g93a9IRTxUDrSB+b1DRljaU/N4fS1/sSTjh5Rso6+tzlWI9k20uVO0Xa75aKEx/s+dSOWvVax3GGucb876LulXZOMP/AFYjpRAPxzqCxW59N09pUeHGZhpBI8ZdbzUlevjaj8z98ppSpYeO6Xtc4wzY1BpEVnOcDq2kRebQTUEfBfOytnOxlRzCKhcIhwGWC42LnOMMNp14mF2fD7g4Nt4e+Rxc4Dzi62sLsBtOQxgDZmMx43NyJJNrzoIW8Izfnf2/BiSh+1FR3T3XdhiXPdmJYWAB5JjPMudHfcbgGBAJ5q/bKw2YmRHLUjynUcAvTB4RxjuHqcxjxFlNUKOUKVRNWz7Y2AvpEUhqERYKA5Pvmwv20DqGUqbY5HvPPo/1U1h64c65Exz59FC7bdm2niHcnNZPKGsHlorJhdh5sI6q73yC4eDZy/GJ814/tGFSviJKHBa+x2sO4U6KcuJoUMPme+CAQ9vKcrgJ1I4j1V/w57o/X4qk7J/fu171IG3Njvyf6K7YapLQegXe7NnmoR6fY52KjlqM9URF0isEREAREQBQW+W0DTwrg09+r+yZzl2seAlSuJ2hTp++9rbTBInyGp8lTtoY12J2mxrKbn08K3M5tmuzuykHvkad0RPNQ1X4bLibwWtzZ3qwPY7IdTEDKKUnrnaXG/Mr72g4UcbhK/CqwUH+hYf6v6VF7049hwLqYdWyOJc5z6bnODaZaO7MWFXIDOuZ0LzxGK+kYOtDXCpRNKvDu0Bae9IDajQ6zQTItBEGyiqRtdrhb6G0Xwf8udECytbZ2LFWkyoNHtDviFsq0ndXREERFkBERAFhAsrCBiFlEWQF51aLXe8AV6IgNcYFnL1K9W0gNAF9ogCIiAIiIAsFZWCgOV4u+IxEfWxDwZ+8W/ryV/2tTLMIQ0+61o8rA+i5sMVOLxjYuzEvj+c/+PqukbYrh2Ec4cWj1hedjbPiL72/J0peWl1/BWdnNy1GHq5p8Cx34tVp2fWDTHA/NVHti2szLECqyZ0vM+kqxHM3S/EDytCl7Ik/066s0xq/ufBYEXxSJLROsCfxX2u6UAiIgC+HVgLSF9FRnuuIkHj181q3YyVfa+1qlGq8VgWte97gQ0OY6k3LlIk3e0AHhB4RdVnA7Uotf2tYuFSqXVXu7NzstNziM/dBFoqkOgkZANCSrfv3Xmg2kACcRVZTFgYuCXAcCLCftKmbV2PTZtHsmkuYKVKmc+V2UPzkhpa0fVe03vdRJZplvD0XWlkXr9EQWN3ofUZVBdDHvyuhrBTdTFYSWy2SCAHSHdYKt+wcI3NUAp55dRDoAzZRRYX8YALiOIMTGpVLxWHc0tbUguovdh6oIa0CYDXd0CxLTr/iNUlsLZBLn0QKbS1juzeKYkgscaLswImSIJ5tcrVSKcVKK6lSUJU5uEuq6Mu+7O134enUovdehULS1zSRlkmQ5oLgdT9YfheMFie0pMfEZ2tdGsZgDrx1XItgYCX0Gue8U8RRZJYHkvLWtOUlwBLi2L3968rp2G2zhqbWsDxTDRkAfLYygd2XCCQItJVSjorcjae9yWRfLKgcAQQQbgi4PgV9KwaBERAYCysBZWEAiIsgIiIAiIgCIiAIiIAsFJWUBx7F0Mm1ca12j35hH2mtd/3KyU9p/wDtuz4OIMzpxiPJVvf2maW1yeFakx3HgCw+Jlg+K28NiA6mCTeSIt52XjO1M9Os3Hj9md7BpVKaT4Elsy9enN4c468qdTX0VkpxHUfoXVd3edOI42a8/EsaPQlWCsW5raGQbCxH+67HZUcuGj7/AHKOOd6zJzCulg8F7LR2XWlsTMeS3l2YnPC08RtJrTA7x6Qs7RquDe7qfl48FBtqPBvlHrHmfFGzKJb6S5/1T6qLxO0mmo1jXNBLi0vcZYMokgX7xEgcLnovejjQ8OZNwCIiLG14NvrDxaeSoe+r3UXtitntmDXC7GCGtp2gHM8GDwE8pMUpJK7EpKKuzfq7S7XaMEsc3CAwS7s2ucbZwXExexAk/s9DwrGPw+JFR9aq6mO1capNI9plEw1hNssNaGiReOqjsLi8jDJaA55ebPdGlrQANeMjyWau0atWWlwbTBa7sxmEkXaXaude8WWKEZVnlp+Zkc8cqV8k2n6H1tAds99TO6oXtAqEuDZygBtmNFwAL62C9dl4apTqCsx7u0A7gcA5obMw4GCBN+GvVeeGa1rm5w/sy6XuZBc2Q67Wx/Fl8pVnwe9FBjOxp0S4GLvp9tUcbS4HLDhpaJEaLr1cNHCU7NOTtq3e300ObRnUrO8qm212QQfiKDKJcWltB8tewktj3YcNaZy5RJt3dVfcDutWrAOrVhTpd1zW04DyNSTUaYZMj3eB1Cg9p4h2IkdjmLhlDms7Ai0Q/Me8dLQYtEKP3cx2IflpBzJLhSio4jI5gIYGugkNN7RrHNcOM0p621OlGorWbT6HV8LiqDYpMewZbBgc2RHCJW6qphd2cScja1emabHZsrGOk87udDRygW4XurWriNwiIsgwFlYCysIBERZAREQBERAEREARYJUVj968JROV9Zmb+Bpzv/lbJC1lJR3ZlJvYllgqqV/aDSE5KbzHF5bTHzJ9FF4z2iVY7rKTehL6h8BGWT0CqvG0L2Ur9NSXuKm9ir+0TaLsVtDLRaD2Gaj1LiQXGTyMgDpPFe+B2XXbTzmm8CLkRbgQoZuCxD6lSocjjVqPqFoJDmkkmOI46SVaKLdpMpBr6RNMQbkHwmL/AO/w42KSruTtdJcP5sdChJ0kknY19l4x9KsBUb3KwaxriQS1wJPeGgBBjxA5q05SSDmk8TLdRyg90EalULb2NxAp5gA19N9N7QJce69pLoNzAGnRb+zN89oP7xw9J4cAQWZ6YMHUftHD0VnA1u7o2qWVvUhxMc1Tw63Lzg6jmXDoF4Gsjn5HUn0W9/xd2nHw+d1VKO9h0rUa1I6kgCq0n7RBzR0yqQwG0KdQZqT88a5SHPHG7YlscyBb16UKsJ+V3KkoOO6J0vDjJInwK8cRSGUxJJtyBn8Oq8cNi3E5SADxJAjzPE/h4LeFN5Fg34/HgpTUpm18bXw9KrXw7RVe0AuBEmCQHP1E8Oggm91yzH7axNeuX1zkccstIymGkZcoDQDaI8Seq7i7NTfIE8dbfLr8T0VP3j9m/bP7TClsTIphwaWEmSGEjKWyJF2lswLQBBUXuMqlozk+L2m/ORJMANsLW0gxrqZ/AXldm4hzzmDgYHeLiZ4c7n/bTRWEbpY9jj2mELxzNOm/xOZoct2hsTDgxXoho0NiwjrFltQ7Sjgp5pU2yKfZ3fRtGSIGrVABJOukEnx4LyZtoUyTmPdHI+sdPyV/obpbCP1n9Qarx+K1do7qbFDTkqVJ6Pe8eEf3XTxHb9OrSlFparYq0+yZKSu/oc/qe0GuXHI7K0mwuLT5+vLijN4akZ2uhxeDcg3nMT0vlPRb792HPcewo1XtmxAqE+giFIbN9lm0KlZrgDQYIntO7wg92S52gOnSRquJFQnbLFotvCRpq10WbYvtROKeGNp1GPswmxa51/dvPA3iwgmNVcMDtSrx9fz0j+x4rO7+41LDM1L6hHeqECT0A0a37ItzlTVPZjBwnircYytqSNrgfdPF2vr0lF7hgCKWzNTIWVgLKyjAREWQEREARFhzgBJsgMryxOJbTY57yGtaC5xOgAEklaeN27RpgkuH6tr4rjm+3tBqPxT2QDTY9wbTcDl7pjMftWJmDGYARxiqTcY3irm0Y3ep8be9pb8U9zXPdSpXDabZAjh2paczjpY24RxXzsPaNNvK+hAEeigHOoYjVmU9OH68lIYLZYHu99o53/OFw8Vlqrx3TOjSTg/DYtlYZpFr8h1UPjdj1muLhebAzEC0iOpufJbuDouDRd0DhZ3wgn1ClsCO07rquUQdWXHiLc1xoznSlaFmXmozV5EVs3A4wEObSqObI0aHQbcRcKx1atWO82qNNWPPoB81KbLz0QRTrUC03hwe3zUmzalf/wCh3hUI/BdSFOjViu8un6WsUpVZQfhs16lHxDKU95r56h411tK0KmAqlwNFnZsHAuiT/EAYvz5+KsO8u06hfFR1NjRpBzcBobeqr1feGk3WoT90fjK5s241HGkrr1uXILNBSm/g3sD2+Ydo5pbxDiDboQZlem0BQHeJykaOmMsXkO1b4hVXHbwPeIoh/V1reC8//Tjq4DqtQga3JefOYA+Kx3Mk1OpLL03NlKPlir9diwbI35pfSqVDtDXY5wYS76hdoRUF3jNEh2bmCupUcGY1A8JPzXA69LBUNG9q6IMkEfE2+EqY3N9qr6VdtOoD9HJawjvOyZjAILjbwECAYEr0eDr51aztzZysRRy6projtLsE063XzS2cxpJbInX9Fab95KNw0kkfZcLzcaagXW3S2k13u97wXT0Kep5VXva7SRzsFqYv9oL5h0MnzCmS2V8dgEyi5XKWx22nTX3fwjX9XUvg9k0gAcgmNYC3TRHJegCykGzDWwICyiLYwEREAREQBECLCAREWQEREBr42q5ololVnaFVz+N/GRH4eKty+SwcgsNGblIfsyoRqNbHiO9N/wDdQm1NymVr1GwYEuESYFre6R43C6l2Y5BOzHIfBYsLnCHbj1KN6bg9txGjhGlz3Tx48F6Utn1qZzPZUDRN8joB5Oi3qu3/AENknui+thx1WWYZoMgdPLkq9TCwnuSRquJyXDVaTjGeLj3YJ8xMSrJhDg7Q+s0/xafCNFcsVsylU/eU2P8Avta75hRtTc3BnSg1v3C5n+ghc59lZXeMk+quWf1d1Zr4ZHNqU+GMdB/jaD816uLP/ksP3qTSvupuFhTp2w8K1U/6nFeB9nGGn36//wCn9lssFVW2X/b8mjrQfP6fghtsCiHz2rahjRlNrQPHhJUHicThnCCyT0t8irw32cYL6wqu8a1Qf6SF709wNnj/AKdp+86o/wD1OKhfZU5TzuSXRfkmWMjGOXLc5Ti9pU6QJYGg9Wj5uHyKjwMViTLWVHjTRxF+RMN9V2+julhWGadGmz7tNg9YngvipsTKZkZfui0z6c/wEq9TwEIbu5XliJPbQ4/Q9m+IrkdoW0mjgO8Y4mzoPS91bdhez7C4ch16jxcF4bafrNb7oPqOfBXqlshrgM+bwmPI844eS2qWzabdGjxNyrkaairIhc29yrHAtaRbMTBgX4kC/wCpv0iwbJwYa0GII+PmvZ2zQX5iTFoAtoZ/NbjWwIC3SNWzKIi2MBERAEREAREQBERAAiIsIBERZAREQBERAFgIiAyiIgCIiwwFhZRYAREQBERbAIiIAiIgCIiAIiIAiIgCIiAIiID/2Q=="/>
          <p:cNvSpPr>
            <a:spLocks noChangeAspect="1" noChangeArrowheads="1"/>
          </p:cNvSpPr>
          <p:nvPr/>
        </p:nvSpPr>
        <p:spPr bwMode="auto">
          <a:xfrm>
            <a:off x="103717" y="-706438"/>
            <a:ext cx="2616200" cy="145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s-CO" altLang="es-CO"/>
          </a:p>
        </p:txBody>
      </p:sp>
      <p:pic>
        <p:nvPicPr>
          <p:cNvPr id="5427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8" y="1882776"/>
            <a:ext cx="11635316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619766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913"/>
            <a:ext cx="6398684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6479118" y="1412875"/>
          <a:ext cx="5422900" cy="3886200"/>
        </p:xfrm>
        <a:graphic>
          <a:graphicData uri="http://schemas.openxmlformats.org/drawingml/2006/table">
            <a:tbl>
              <a:tblPr/>
              <a:tblGrid>
                <a:gridCol w="2764039"/>
                <a:gridCol w="1614476"/>
                <a:gridCol w="1044385"/>
              </a:tblGrid>
              <a:tr h="182043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Arial"/>
                        </a:rPr>
                        <a:t>CATEGORIAS DE ZONIFICACIÓN</a:t>
                      </a:r>
                      <a:endParaRPr lang="es-MX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>
                      <a:noFill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Arial"/>
                        </a:rPr>
                        <a:t>ÁREA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8204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Arial"/>
                        </a:rPr>
                        <a:t>Ha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Arial"/>
                        </a:rPr>
                        <a:t>%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</a:tr>
              <a:tr h="182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ÁREAS DE PROTECCIÓN AMBIENTAL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b">
                    <a:lnL>
                      <a:noFill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412,14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42,88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3640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Áreas protegidas Valles de San Nicolás-Acuerdo 016 de 1998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b">
                    <a:lnL>
                      <a:noFill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108,28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11,27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Para la protección del recurso hídrico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b">
                    <a:lnL>
                      <a:noFill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282,2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29,36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Para la protección de los recursos naturales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b">
                    <a:lnL>
                      <a:noFill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21,66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2,25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ÁREAS DE RECUPERACIÓN AMBIENTAL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b">
                    <a:lnL>
                      <a:noFill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24,67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2,57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82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Procesos erosivos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b">
                    <a:lnL>
                      <a:noFill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24,67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2,57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0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ÁREAS PARA EL DESARROLLO SOCIOECONÓMICO SOSTENIBLE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>
                      <a:noFill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491,66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51,15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82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Aptitud Agroforestal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b">
                    <a:lnL>
                      <a:noFill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225,80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23,49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Aptitud Forestal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b">
                    <a:lnL>
                      <a:noFill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138,87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14,45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Aptitud Silvopastoril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b">
                    <a:lnL>
                      <a:noFill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126,99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13,21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Cuerpos de agua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b">
                    <a:lnL>
                      <a:noFill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1,26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0,13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</a:tr>
              <a:tr h="182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Vías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b">
                    <a:lnL>
                      <a:noFill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31,47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3,27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</a:tr>
              <a:tr h="182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ÁREA CUENCA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b">
                    <a:lnL>
                      <a:noFill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961,20</a:t>
                      </a:r>
                      <a:endParaRPr lang="es-MX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100,00</a:t>
                      </a:r>
                      <a:endParaRPr lang="es-MX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256" marR="59256" marT="0" marB="0" anchor="ctr">
                    <a:lnL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A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sp>
        <p:nvSpPr>
          <p:cNvPr id="65606" name="16 CuadroTexto"/>
          <p:cNvSpPr txBox="1">
            <a:spLocks noChangeArrowheads="1"/>
          </p:cNvSpPr>
          <p:nvPr/>
        </p:nvSpPr>
        <p:spPr bwMode="auto">
          <a:xfrm>
            <a:off x="5615518" y="333376"/>
            <a:ext cx="3839633" cy="3693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ZONIFICACIÓN</a:t>
            </a:r>
            <a:r>
              <a:rPr lang="es-ES_trad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AMBIENTAL</a:t>
            </a:r>
            <a:endParaRPr lang="es-MX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01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4551" y="1484314"/>
            <a:ext cx="10820400" cy="5146675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es-CO" sz="29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es-CO" sz="29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Es el área de aguas superficiales o subterráneas que vierten  a una red natural con uno o varios cauces, de caudal continuo  o intermitente, que confluyen en un curso mayor, que a su vez puede desembocar en un río principal, en un depósito natural de aguas, en un pantano, o directamente en el mar</a:t>
            </a:r>
            <a:endParaRPr lang="es-CO" sz="29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11" name="3 CuadroTexto"/>
          <p:cNvSpPr txBox="1">
            <a:spLocks noChangeArrowheads="1"/>
          </p:cNvSpPr>
          <p:nvPr/>
        </p:nvSpPr>
        <p:spPr bwMode="auto">
          <a:xfrm>
            <a:off x="2604304" y="981075"/>
            <a:ext cx="797495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CO" altLang="es-CO" sz="2800" b="1" i="1" dirty="0">
                <a:solidFill>
                  <a:srgbClr val="7030A0"/>
                </a:solidFill>
              </a:rPr>
              <a:t>DEFINICIÓN DE CUENCA  HIDROGRÁFICA</a:t>
            </a:r>
          </a:p>
        </p:txBody>
      </p:sp>
    </p:spTree>
    <p:extLst>
      <p:ext uri="{BB962C8B-B14F-4D97-AF65-F5344CB8AC3E}">
        <p14:creationId xmlns:p14="http://schemas.microsoft.com/office/powerpoint/2010/main" val="77869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Título"/>
          <p:cNvSpPr>
            <a:spLocks noGrp="1"/>
          </p:cNvSpPr>
          <p:nvPr>
            <p:ph type="title"/>
          </p:nvPr>
        </p:nvSpPr>
        <p:spPr bwMode="auto">
          <a:xfrm>
            <a:off x="2351618" y="509439"/>
            <a:ext cx="9201149" cy="649287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s-CO" altLang="es-CO" sz="24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FORMULACIÓN DEL POMCA</a:t>
            </a:r>
          </a:p>
        </p:txBody>
      </p:sp>
      <p:sp>
        <p:nvSpPr>
          <p:cNvPr id="58371" name="2 Marcador de contenido"/>
          <p:cNvSpPr>
            <a:spLocks noGrp="1"/>
          </p:cNvSpPr>
          <p:nvPr>
            <p:ph idx="1"/>
          </p:nvPr>
        </p:nvSpPr>
        <p:spPr bwMode="auto">
          <a:xfrm>
            <a:off x="762000" y="908050"/>
            <a:ext cx="10820400" cy="568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altLang="es-CO" sz="2400" dirty="0" smtClean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es-CO" altLang="es-CO" sz="2400" dirty="0" smtClean="0">
                <a:latin typeface="Arial" charset="0"/>
              </a:rPr>
              <a:t> En esta fase se definirá: </a:t>
            </a:r>
          </a:p>
          <a:p>
            <a:r>
              <a:rPr lang="es-CO" altLang="es-CO" sz="2400" dirty="0" smtClean="0">
                <a:latin typeface="Arial" charset="0"/>
              </a:rPr>
              <a:t>El componente programático. </a:t>
            </a:r>
          </a:p>
          <a:p>
            <a:r>
              <a:rPr lang="es-CO" altLang="es-CO" sz="2400" dirty="0" smtClean="0">
                <a:latin typeface="Arial" charset="0"/>
              </a:rPr>
              <a:t>Las medidas para la administración de los recursos naturales renovables. </a:t>
            </a:r>
          </a:p>
          <a:p>
            <a:r>
              <a:rPr lang="es-CO" altLang="es-CO" sz="2400" dirty="0" smtClean="0">
                <a:latin typeface="Arial" charset="0"/>
              </a:rPr>
              <a:t>El componente de gestión del riesgo. </a:t>
            </a:r>
          </a:p>
          <a:p>
            <a:endParaRPr lang="es-CO" altLang="es-CO" sz="2400" dirty="0" smtClean="0">
              <a:latin typeface="Arial" charset="0"/>
            </a:endParaRPr>
          </a:p>
          <a:p>
            <a:pPr algn="just">
              <a:buFont typeface="Arial" charset="0"/>
              <a:buNone/>
            </a:pPr>
            <a:r>
              <a:rPr lang="es-CO" altLang="es-CO" sz="2400" dirty="0" smtClean="0">
                <a:latin typeface="Arial" charset="0"/>
              </a:rPr>
              <a:t>    En la fase de formulación se deberá desarrollar la consulta previa a las comunidades étnicas cuando a ello haya lugar, de acuerdo con los procedimientos establecidos para tal efecto. </a:t>
            </a:r>
          </a:p>
        </p:txBody>
      </p:sp>
    </p:spTree>
    <p:extLst>
      <p:ext uri="{BB962C8B-B14F-4D97-AF65-F5344CB8AC3E}">
        <p14:creationId xmlns:p14="http://schemas.microsoft.com/office/powerpoint/2010/main" val="198372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Título"/>
          <p:cNvSpPr>
            <a:spLocks noGrp="1"/>
          </p:cNvSpPr>
          <p:nvPr>
            <p:ph type="title"/>
          </p:nvPr>
        </p:nvSpPr>
        <p:spPr bwMode="auto">
          <a:xfrm>
            <a:off x="2986269" y="401239"/>
            <a:ext cx="6331352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s-CO" altLang="es-CO" sz="2800" b="1" i="1" dirty="0" smtClean="0">
                <a:latin typeface="Arial" charset="0"/>
              </a:rPr>
              <a:t>APROBACIÓN DEL POMCA</a:t>
            </a:r>
          </a:p>
        </p:txBody>
      </p:sp>
      <p:sp>
        <p:nvSpPr>
          <p:cNvPr id="59395" name="2 Marcador de contenido"/>
          <p:cNvSpPr>
            <a:spLocks noGrp="1"/>
          </p:cNvSpPr>
          <p:nvPr>
            <p:ph idx="1"/>
          </p:nvPr>
        </p:nvSpPr>
        <p:spPr bwMode="auto">
          <a:xfrm>
            <a:off x="609600" y="1052513"/>
            <a:ext cx="10972800" cy="5073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altLang="es-CO" sz="2000" dirty="0" smtClean="0">
              <a:latin typeface="Arial" charset="0"/>
            </a:endParaRPr>
          </a:p>
          <a:p>
            <a:pPr algn="just">
              <a:buFont typeface="Arial" charset="0"/>
              <a:buNone/>
            </a:pPr>
            <a:r>
              <a:rPr lang="es-CO" altLang="es-CO" sz="2400" b="1" dirty="0" smtClean="0">
                <a:latin typeface="Arial" charset="0"/>
              </a:rPr>
              <a:t>    </a:t>
            </a:r>
          </a:p>
          <a:p>
            <a:pPr algn="just">
              <a:buFont typeface="Arial" charset="0"/>
              <a:buNone/>
            </a:pPr>
            <a:r>
              <a:rPr lang="es-CO" altLang="es-CO" sz="2400" b="1" dirty="0" smtClean="0">
                <a:latin typeface="Arial" charset="0"/>
              </a:rPr>
              <a:t>El Plan de Ordenación y Manejo de la Cuenca Hidrográfica será aprobado mediante resolución, por la(s) Corporación(es) Autónoma(s) Regional(es) y de Desarrollo Sostenible competente(s), dentro de los dos (2) meses siguientes a la expiración de los términos previstos en el artículo 27 del decreto 1640 de 2012. </a:t>
            </a:r>
          </a:p>
          <a:p>
            <a:pPr algn="just">
              <a:buFont typeface="Arial" charset="0"/>
              <a:buNone/>
            </a:pPr>
            <a:r>
              <a:rPr lang="es-CO" altLang="es-CO" sz="2400" b="1" dirty="0" smtClean="0">
                <a:latin typeface="Arial" charset="0"/>
              </a:rPr>
              <a:t>    El acto administrativo que se expida será publicado, en la gaceta de la respectiva entidad. Adicionalmente, se deberá publicar en un diario de circulación regional y en la página web de la respectiva entidad </a:t>
            </a:r>
          </a:p>
        </p:txBody>
      </p:sp>
    </p:spTree>
    <p:extLst>
      <p:ext uri="{BB962C8B-B14F-4D97-AF65-F5344CB8AC3E}">
        <p14:creationId xmlns:p14="http://schemas.microsoft.com/office/powerpoint/2010/main" val="168775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Título"/>
          <p:cNvSpPr>
            <a:spLocks noGrp="1"/>
          </p:cNvSpPr>
          <p:nvPr>
            <p:ph type="title"/>
          </p:nvPr>
        </p:nvSpPr>
        <p:spPr bwMode="auto"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CO" altLang="es-CO" sz="24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POMCA Y POT</a:t>
            </a:r>
          </a:p>
        </p:txBody>
      </p:sp>
      <p:sp>
        <p:nvSpPr>
          <p:cNvPr id="61443" name="2 Marcador de contenido"/>
          <p:cNvSpPr>
            <a:spLocks noGrp="1"/>
          </p:cNvSpPr>
          <p:nvPr>
            <p:ph idx="1"/>
          </p:nvPr>
        </p:nvSpPr>
        <p:spPr bwMode="auto">
          <a:xfrm>
            <a:off x="609600" y="1463650"/>
            <a:ext cx="10820400" cy="4197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 algn="just">
              <a:buFont typeface="Arial" charset="0"/>
              <a:buNone/>
            </a:pPr>
            <a:r>
              <a:rPr lang="es-CO" altLang="es-CO" sz="2200" dirty="0" smtClean="0">
                <a:latin typeface="Arial" charset="0"/>
              </a:rPr>
              <a:t>El Plan de Ordenación y Manejo de la Cuenca Hidrográfica se constituye en norma de superior jerarquía y determinante ambiental para la elaboración y adopción de los planes de ordenamiento territorial, de conformidad con lo dispuesto en el artículo 10 de la Ley 388 de 1997.</a:t>
            </a:r>
          </a:p>
          <a:p>
            <a:pPr marL="0" indent="0" algn="just">
              <a:buFont typeface="Arial" charset="0"/>
              <a:buNone/>
            </a:pPr>
            <a:r>
              <a:rPr lang="es-CO" altLang="es-CO" sz="2200" dirty="0" smtClean="0">
                <a:latin typeface="Arial" charset="0"/>
              </a:rPr>
              <a:t>Una vez aprobado el Plan de Ordenación y Manejo de la Cuenca Hidrográfica en la que se localice uno o varios municipios, estos deberán tener en cuenta en sus propios ámbitos de competencia lo definido por el Plan, como norma de superior jerarquía, al momento de formular, revisar y/o adoptar el respectivo Plan de Ordenamiento Territorial, con relación a: </a:t>
            </a:r>
          </a:p>
          <a:p>
            <a:pPr marL="0" indent="0" algn="just">
              <a:buFont typeface="Arial" charset="0"/>
              <a:buNone/>
            </a:pPr>
            <a:r>
              <a:rPr lang="es-CO" altLang="es-CO" sz="2200" dirty="0" smtClean="0">
                <a:latin typeface="Arial" charset="0"/>
              </a:rPr>
              <a:t>1. La zonificación ambiental. </a:t>
            </a:r>
          </a:p>
          <a:p>
            <a:pPr marL="0" indent="0" algn="just">
              <a:buFont typeface="Arial" charset="0"/>
              <a:buNone/>
            </a:pPr>
            <a:r>
              <a:rPr lang="es-CO" altLang="es-CO" sz="2200" dirty="0" smtClean="0">
                <a:latin typeface="Arial" charset="0"/>
              </a:rPr>
              <a:t>2. El componente programático. </a:t>
            </a:r>
          </a:p>
          <a:p>
            <a:pPr marL="0" indent="0" algn="just">
              <a:buFont typeface="Arial" charset="0"/>
              <a:buNone/>
            </a:pPr>
            <a:r>
              <a:rPr lang="es-CO" altLang="es-CO" sz="2200" dirty="0" smtClean="0">
                <a:latin typeface="Arial" charset="0"/>
              </a:rPr>
              <a:t>3. El componente de gestión del riesgo. </a:t>
            </a:r>
          </a:p>
          <a:p>
            <a:pPr marL="0" indent="0" algn="just">
              <a:buFont typeface="Arial" charset="0"/>
              <a:buNone/>
            </a:pPr>
            <a:endParaRPr lang="es-CO" altLang="es-CO" sz="2200" dirty="0" smtClean="0">
              <a:latin typeface="Arial" charset="0"/>
            </a:endParaRP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840" y="3901633"/>
            <a:ext cx="2017184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1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ítulo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s-CO" altLang="es-CO" sz="2800" b="1" i="1" dirty="0" smtClean="0">
                <a:latin typeface="Arial" charset="0"/>
              </a:rPr>
              <a:t>REGLAMENTACIONES</a:t>
            </a:r>
          </a:p>
        </p:txBody>
      </p:sp>
      <p:sp>
        <p:nvSpPr>
          <p:cNvPr id="63491" name="Marcador de contenido 2"/>
          <p:cNvSpPr>
            <a:spLocks noGrp="1"/>
          </p:cNvSpPr>
          <p:nvPr>
            <p:ph idx="1"/>
          </p:nvPr>
        </p:nvSpPr>
        <p:spPr bwMode="auto">
          <a:xfrm>
            <a:off x="912285" y="1412875"/>
            <a:ext cx="5141382" cy="21630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0" indent="0" algn="ctr">
              <a:buFont typeface="Arial" charset="0"/>
              <a:buNone/>
            </a:pPr>
            <a:r>
              <a:rPr lang="es-CO" altLang="es-CO" sz="2400" b="1" dirty="0" smtClean="0">
                <a:latin typeface="Arial" charset="0"/>
              </a:rPr>
              <a:t>Resolución 509 de 2013</a:t>
            </a:r>
          </a:p>
          <a:p>
            <a:pPr marL="0" indent="0" algn="just">
              <a:buFont typeface="Arial" charset="0"/>
              <a:buNone/>
            </a:pPr>
            <a:r>
              <a:rPr lang="es-ES" altLang="es-CO" sz="2400" dirty="0" smtClean="0">
                <a:latin typeface="Arial" charset="0"/>
              </a:rPr>
              <a:t>Define los lineamientos para la conformación de los Consejos de Cuenca y su participación en las fases del Plan de Ordenación de la Cuenca.</a:t>
            </a:r>
          </a:p>
          <a:p>
            <a:pPr marL="0" indent="0" algn="just">
              <a:buFont typeface="Arial" charset="0"/>
              <a:buNone/>
            </a:pPr>
            <a:r>
              <a:rPr lang="es-ES" altLang="es-CO" sz="2400" dirty="0" smtClean="0">
                <a:latin typeface="Arial" charset="0"/>
              </a:rPr>
              <a:t> </a:t>
            </a:r>
            <a:endParaRPr lang="es-CO" altLang="es-CO" sz="2400" dirty="0" smtClean="0">
              <a:latin typeface="Arial" charset="0"/>
            </a:endParaRPr>
          </a:p>
        </p:txBody>
      </p:sp>
      <p:pic>
        <p:nvPicPr>
          <p:cNvPr id="63492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084" y="1700214"/>
            <a:ext cx="3172134" cy="375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912285" y="3655976"/>
            <a:ext cx="5566833" cy="15973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s-CO" sz="2200" b="1" dirty="0">
                <a:latin typeface="Arial" charset="0"/>
              </a:rPr>
              <a:t>Resolución 1907 de 2013</a:t>
            </a:r>
          </a:p>
          <a:p>
            <a:pPr algn="just">
              <a:defRPr/>
            </a:pPr>
            <a:endParaRPr lang="es-CO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Expide </a:t>
            </a:r>
            <a:r>
              <a:rPr lang="es-CO" sz="2200" dirty="0">
                <a:latin typeface="Arial" panose="020B0604020202020204" pitchFamily="34" charset="0"/>
                <a:cs typeface="Arial" panose="020B0604020202020204" pitchFamily="34" charset="0"/>
              </a:rPr>
              <a:t>la Guía Técnica para la Formulación de los Planes de Ordenación y Manejo de Cuencas Hidrográficas</a:t>
            </a:r>
          </a:p>
        </p:txBody>
      </p:sp>
    </p:spTree>
    <p:extLst>
      <p:ext uri="{BB962C8B-B14F-4D97-AF65-F5344CB8AC3E}">
        <p14:creationId xmlns:p14="http://schemas.microsoft.com/office/powerpoint/2010/main" val="514842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G:\FOTOS\BELMIRA\Caminata Paramo Belmira 08_09_12Todas\SDC101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17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1 Título"/>
          <p:cNvSpPr txBox="1">
            <a:spLocks/>
          </p:cNvSpPr>
          <p:nvPr/>
        </p:nvSpPr>
        <p:spPr bwMode="auto">
          <a:xfrm>
            <a:off x="2381251" y="0"/>
            <a:ext cx="92011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s-CO" altLang="es-CO" sz="3200" b="1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785785" y="4005264"/>
            <a:ext cx="698923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</a:t>
            </a:r>
          </a:p>
        </p:txBody>
      </p:sp>
      <p:sp>
        <p:nvSpPr>
          <p:cNvPr id="64517" name="2 CuadroTexto"/>
          <p:cNvSpPr txBox="1">
            <a:spLocks noChangeArrowheads="1"/>
          </p:cNvSpPr>
          <p:nvPr/>
        </p:nvSpPr>
        <p:spPr bwMode="auto">
          <a:xfrm>
            <a:off x="527051" y="981075"/>
            <a:ext cx="11055349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s-CO" altLang="es-CO" sz="3000" b="1" i="1"/>
              <a:t> "Lo que sabemos es una gota de agua; </a:t>
            </a:r>
          </a:p>
          <a:p>
            <a:pPr algn="ctr"/>
            <a:r>
              <a:rPr lang="es-CO" altLang="es-CO" sz="3000" b="1" i="1"/>
              <a:t>lo que ignoramos es el océano "</a:t>
            </a:r>
          </a:p>
          <a:p>
            <a:pPr algn="r"/>
            <a:r>
              <a:rPr lang="es-CO" altLang="es-CO" sz="2200" b="1" i="1"/>
              <a:t>Isaac Newton</a:t>
            </a:r>
          </a:p>
        </p:txBody>
      </p:sp>
      <p:sp>
        <p:nvSpPr>
          <p:cNvPr id="19458" name="16 CuadroTexto"/>
          <p:cNvSpPr txBox="1">
            <a:spLocks noChangeArrowheads="1"/>
          </p:cNvSpPr>
          <p:nvPr/>
        </p:nvSpPr>
        <p:spPr bwMode="auto">
          <a:xfrm>
            <a:off x="2734734" y="3716338"/>
            <a:ext cx="9184217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endParaRPr lang="es-MX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es-MX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es-MX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es-MX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es-MX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es-MX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es-MX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0540501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6" descr="http://elearning.semarnat.gob.mx/cte/MATERIALESAPOYO/manejo%20de%20recursos%20naturales%20y%20planeaci%C3%B3n%20ambiental/img/graficos_docs/grafico1-man_integ_cu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85" y="36513"/>
            <a:ext cx="85471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15342" y="1557338"/>
            <a:ext cx="2639484" cy="3539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CO" sz="17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CUENCA HIDROGRÁFICA</a:t>
            </a:r>
            <a:endParaRPr lang="es-ES" sz="17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16 Flecha curvada hacia abajo"/>
          <p:cNvSpPr/>
          <p:nvPr/>
        </p:nvSpPr>
        <p:spPr>
          <a:xfrm>
            <a:off x="2383368" y="-20638"/>
            <a:ext cx="4993217" cy="14398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344834" y="5732463"/>
            <a:ext cx="4222751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Definición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Divisoria de aguas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Componentes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9463" name="Picture 11" descr="C:\Users\Pavilion\Pictures\lim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933" y="2392363"/>
            <a:ext cx="5835651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 descr="2DCA4D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7" y="2439989"/>
            <a:ext cx="5317067" cy="4154487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07844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77" y="-41275"/>
            <a:ext cx="9145588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8 Grupo"/>
          <p:cNvGrpSpPr>
            <a:grpSpLocks/>
          </p:cNvGrpSpPr>
          <p:nvPr/>
        </p:nvGrpSpPr>
        <p:grpSpPr bwMode="auto">
          <a:xfrm>
            <a:off x="3363890" y="242888"/>
            <a:ext cx="6154738" cy="4492625"/>
            <a:chOff x="1651378" y="243559"/>
            <a:chExt cx="6155141" cy="4492214"/>
          </a:xfrm>
        </p:grpSpPr>
        <p:sp>
          <p:nvSpPr>
            <p:cNvPr id="4" name="3 Forma libre"/>
            <p:cNvSpPr/>
            <p:nvPr/>
          </p:nvSpPr>
          <p:spPr>
            <a:xfrm>
              <a:off x="1651378" y="243559"/>
              <a:ext cx="6155141" cy="4492214"/>
            </a:xfrm>
            <a:custGeom>
              <a:avLst/>
              <a:gdLst>
                <a:gd name="connsiteX0" fmla="*/ 1910688 w 6155141"/>
                <a:gd name="connsiteY0" fmla="*/ 97635 h 4492214"/>
                <a:gd name="connsiteX1" fmla="*/ 2156347 w 6155141"/>
                <a:gd name="connsiteY1" fmla="*/ 70340 h 4492214"/>
                <a:gd name="connsiteX2" fmla="*/ 2333768 w 6155141"/>
                <a:gd name="connsiteY2" fmla="*/ 43044 h 4492214"/>
                <a:gd name="connsiteX3" fmla="*/ 2511189 w 6155141"/>
                <a:gd name="connsiteY3" fmla="*/ 29396 h 4492214"/>
                <a:gd name="connsiteX4" fmla="*/ 2934270 w 6155141"/>
                <a:gd name="connsiteY4" fmla="*/ 29396 h 4492214"/>
                <a:gd name="connsiteX5" fmla="*/ 3002509 w 6155141"/>
                <a:gd name="connsiteY5" fmla="*/ 43044 h 4492214"/>
                <a:gd name="connsiteX6" fmla="*/ 3043452 w 6155141"/>
                <a:gd name="connsiteY6" fmla="*/ 56692 h 4492214"/>
                <a:gd name="connsiteX7" fmla="*/ 3111691 w 6155141"/>
                <a:gd name="connsiteY7" fmla="*/ 70340 h 4492214"/>
                <a:gd name="connsiteX8" fmla="*/ 3220873 w 6155141"/>
                <a:gd name="connsiteY8" fmla="*/ 111283 h 4492214"/>
                <a:gd name="connsiteX9" fmla="*/ 3398294 w 6155141"/>
                <a:gd name="connsiteY9" fmla="*/ 165874 h 4492214"/>
                <a:gd name="connsiteX10" fmla="*/ 3452885 w 6155141"/>
                <a:gd name="connsiteY10" fmla="*/ 193169 h 4492214"/>
                <a:gd name="connsiteX11" fmla="*/ 3725840 w 6155141"/>
                <a:gd name="connsiteY11" fmla="*/ 234113 h 4492214"/>
                <a:gd name="connsiteX12" fmla="*/ 3780431 w 6155141"/>
                <a:gd name="connsiteY12" fmla="*/ 247760 h 4492214"/>
                <a:gd name="connsiteX13" fmla="*/ 3862318 w 6155141"/>
                <a:gd name="connsiteY13" fmla="*/ 275056 h 4492214"/>
                <a:gd name="connsiteX14" fmla="*/ 4026091 w 6155141"/>
                <a:gd name="connsiteY14" fmla="*/ 329647 h 4492214"/>
                <a:gd name="connsiteX15" fmla="*/ 4067034 w 6155141"/>
                <a:gd name="connsiteY15" fmla="*/ 356942 h 4492214"/>
                <a:gd name="connsiteX16" fmla="*/ 4121625 w 6155141"/>
                <a:gd name="connsiteY16" fmla="*/ 384238 h 4492214"/>
                <a:gd name="connsiteX17" fmla="*/ 4217159 w 6155141"/>
                <a:gd name="connsiteY17" fmla="*/ 411534 h 4492214"/>
                <a:gd name="connsiteX18" fmla="*/ 4299046 w 6155141"/>
                <a:gd name="connsiteY18" fmla="*/ 479772 h 4492214"/>
                <a:gd name="connsiteX19" fmla="*/ 4339989 w 6155141"/>
                <a:gd name="connsiteY19" fmla="*/ 507068 h 4492214"/>
                <a:gd name="connsiteX20" fmla="*/ 4380932 w 6155141"/>
                <a:gd name="connsiteY20" fmla="*/ 548011 h 4492214"/>
                <a:gd name="connsiteX21" fmla="*/ 4421876 w 6155141"/>
                <a:gd name="connsiteY21" fmla="*/ 561659 h 4492214"/>
                <a:gd name="connsiteX22" fmla="*/ 4462819 w 6155141"/>
                <a:gd name="connsiteY22" fmla="*/ 588954 h 4492214"/>
                <a:gd name="connsiteX23" fmla="*/ 4517410 w 6155141"/>
                <a:gd name="connsiteY23" fmla="*/ 616250 h 4492214"/>
                <a:gd name="connsiteX24" fmla="*/ 4599297 w 6155141"/>
                <a:gd name="connsiteY24" fmla="*/ 643545 h 4492214"/>
                <a:gd name="connsiteX25" fmla="*/ 4694831 w 6155141"/>
                <a:gd name="connsiteY25" fmla="*/ 684489 h 4492214"/>
                <a:gd name="connsiteX26" fmla="*/ 4735774 w 6155141"/>
                <a:gd name="connsiteY26" fmla="*/ 711784 h 4492214"/>
                <a:gd name="connsiteX27" fmla="*/ 4817661 w 6155141"/>
                <a:gd name="connsiteY27" fmla="*/ 739080 h 4492214"/>
                <a:gd name="connsiteX28" fmla="*/ 4858604 w 6155141"/>
                <a:gd name="connsiteY28" fmla="*/ 766375 h 4492214"/>
                <a:gd name="connsiteX29" fmla="*/ 4899547 w 6155141"/>
                <a:gd name="connsiteY29" fmla="*/ 780023 h 4492214"/>
                <a:gd name="connsiteX30" fmla="*/ 4981434 w 6155141"/>
                <a:gd name="connsiteY30" fmla="*/ 834614 h 4492214"/>
                <a:gd name="connsiteX31" fmla="*/ 5049673 w 6155141"/>
                <a:gd name="connsiteY31" fmla="*/ 902853 h 4492214"/>
                <a:gd name="connsiteX32" fmla="*/ 5090616 w 6155141"/>
                <a:gd name="connsiteY32" fmla="*/ 943796 h 4492214"/>
                <a:gd name="connsiteX33" fmla="*/ 5227094 w 6155141"/>
                <a:gd name="connsiteY33" fmla="*/ 984740 h 4492214"/>
                <a:gd name="connsiteX34" fmla="*/ 5295332 w 6155141"/>
                <a:gd name="connsiteY34" fmla="*/ 1052978 h 4492214"/>
                <a:gd name="connsiteX35" fmla="*/ 5377219 w 6155141"/>
                <a:gd name="connsiteY35" fmla="*/ 1093922 h 4492214"/>
                <a:gd name="connsiteX36" fmla="*/ 5459106 w 6155141"/>
                <a:gd name="connsiteY36" fmla="*/ 1162160 h 4492214"/>
                <a:gd name="connsiteX37" fmla="*/ 5540992 w 6155141"/>
                <a:gd name="connsiteY37" fmla="*/ 1216751 h 4492214"/>
                <a:gd name="connsiteX38" fmla="*/ 5622879 w 6155141"/>
                <a:gd name="connsiteY38" fmla="*/ 1298638 h 4492214"/>
                <a:gd name="connsiteX39" fmla="*/ 5677470 w 6155141"/>
                <a:gd name="connsiteY39" fmla="*/ 1353229 h 4492214"/>
                <a:gd name="connsiteX40" fmla="*/ 5759356 w 6155141"/>
                <a:gd name="connsiteY40" fmla="*/ 1407820 h 4492214"/>
                <a:gd name="connsiteX41" fmla="*/ 5813947 w 6155141"/>
                <a:gd name="connsiteY41" fmla="*/ 1489707 h 4492214"/>
                <a:gd name="connsiteX42" fmla="*/ 5854891 w 6155141"/>
                <a:gd name="connsiteY42" fmla="*/ 1530650 h 4492214"/>
                <a:gd name="connsiteX43" fmla="*/ 5909482 w 6155141"/>
                <a:gd name="connsiteY43" fmla="*/ 1612537 h 4492214"/>
                <a:gd name="connsiteX44" fmla="*/ 5950425 w 6155141"/>
                <a:gd name="connsiteY44" fmla="*/ 1653480 h 4492214"/>
                <a:gd name="connsiteX45" fmla="*/ 5977721 w 6155141"/>
                <a:gd name="connsiteY45" fmla="*/ 1694423 h 4492214"/>
                <a:gd name="connsiteX46" fmla="*/ 6018664 w 6155141"/>
                <a:gd name="connsiteY46" fmla="*/ 1721719 h 4492214"/>
                <a:gd name="connsiteX47" fmla="*/ 6086903 w 6155141"/>
                <a:gd name="connsiteY47" fmla="*/ 1844548 h 4492214"/>
                <a:gd name="connsiteX48" fmla="*/ 6114198 w 6155141"/>
                <a:gd name="connsiteY48" fmla="*/ 1885492 h 4492214"/>
                <a:gd name="connsiteX49" fmla="*/ 6141494 w 6155141"/>
                <a:gd name="connsiteY49" fmla="*/ 1967378 h 4492214"/>
                <a:gd name="connsiteX50" fmla="*/ 6155141 w 6155141"/>
                <a:gd name="connsiteY50" fmla="*/ 2008322 h 4492214"/>
                <a:gd name="connsiteX51" fmla="*/ 6141494 w 6155141"/>
                <a:gd name="connsiteY51" fmla="*/ 2185742 h 4492214"/>
                <a:gd name="connsiteX52" fmla="*/ 6127846 w 6155141"/>
                <a:gd name="connsiteY52" fmla="*/ 2226686 h 4492214"/>
                <a:gd name="connsiteX53" fmla="*/ 6086903 w 6155141"/>
                <a:gd name="connsiteY53" fmla="*/ 2363163 h 4492214"/>
                <a:gd name="connsiteX54" fmla="*/ 6073255 w 6155141"/>
                <a:gd name="connsiteY54" fmla="*/ 2404107 h 4492214"/>
                <a:gd name="connsiteX55" fmla="*/ 6045959 w 6155141"/>
                <a:gd name="connsiteY55" fmla="*/ 2445050 h 4492214"/>
                <a:gd name="connsiteX56" fmla="*/ 6032312 w 6155141"/>
                <a:gd name="connsiteY56" fmla="*/ 2513289 h 4492214"/>
                <a:gd name="connsiteX57" fmla="*/ 5936777 w 6155141"/>
                <a:gd name="connsiteY57" fmla="*/ 2636119 h 4492214"/>
                <a:gd name="connsiteX58" fmla="*/ 5895834 w 6155141"/>
                <a:gd name="connsiteY58" fmla="*/ 2663414 h 4492214"/>
                <a:gd name="connsiteX59" fmla="*/ 5868538 w 6155141"/>
                <a:gd name="connsiteY59" fmla="*/ 2704357 h 4492214"/>
                <a:gd name="connsiteX60" fmla="*/ 5827595 w 6155141"/>
                <a:gd name="connsiteY60" fmla="*/ 2731653 h 4492214"/>
                <a:gd name="connsiteX61" fmla="*/ 5691118 w 6155141"/>
                <a:gd name="connsiteY61" fmla="*/ 2799892 h 4492214"/>
                <a:gd name="connsiteX62" fmla="*/ 5554640 w 6155141"/>
                <a:gd name="connsiteY62" fmla="*/ 2840835 h 4492214"/>
                <a:gd name="connsiteX63" fmla="*/ 5513697 w 6155141"/>
                <a:gd name="connsiteY63" fmla="*/ 2854483 h 4492214"/>
                <a:gd name="connsiteX64" fmla="*/ 5431810 w 6155141"/>
                <a:gd name="connsiteY64" fmla="*/ 2909074 h 4492214"/>
                <a:gd name="connsiteX65" fmla="*/ 5363571 w 6155141"/>
                <a:gd name="connsiteY65" fmla="*/ 2936369 h 4492214"/>
                <a:gd name="connsiteX66" fmla="*/ 5268037 w 6155141"/>
                <a:gd name="connsiteY66" fmla="*/ 2977313 h 4492214"/>
                <a:gd name="connsiteX67" fmla="*/ 5240741 w 6155141"/>
                <a:gd name="connsiteY67" fmla="*/ 3018256 h 4492214"/>
                <a:gd name="connsiteX68" fmla="*/ 5158855 w 6155141"/>
                <a:gd name="connsiteY68" fmla="*/ 3072847 h 4492214"/>
                <a:gd name="connsiteX69" fmla="*/ 5076968 w 6155141"/>
                <a:gd name="connsiteY69" fmla="*/ 3113790 h 4492214"/>
                <a:gd name="connsiteX70" fmla="*/ 4954138 w 6155141"/>
                <a:gd name="connsiteY70" fmla="*/ 3209325 h 4492214"/>
                <a:gd name="connsiteX71" fmla="*/ 4913195 w 6155141"/>
                <a:gd name="connsiteY71" fmla="*/ 3236620 h 4492214"/>
                <a:gd name="connsiteX72" fmla="*/ 4858604 w 6155141"/>
                <a:gd name="connsiteY72" fmla="*/ 3250268 h 4492214"/>
                <a:gd name="connsiteX73" fmla="*/ 4817661 w 6155141"/>
                <a:gd name="connsiteY73" fmla="*/ 3277563 h 4492214"/>
                <a:gd name="connsiteX74" fmla="*/ 4776718 w 6155141"/>
                <a:gd name="connsiteY74" fmla="*/ 3291211 h 4492214"/>
                <a:gd name="connsiteX75" fmla="*/ 4640240 w 6155141"/>
                <a:gd name="connsiteY75" fmla="*/ 3359450 h 4492214"/>
                <a:gd name="connsiteX76" fmla="*/ 4599297 w 6155141"/>
                <a:gd name="connsiteY76" fmla="*/ 3373098 h 4492214"/>
                <a:gd name="connsiteX77" fmla="*/ 4558353 w 6155141"/>
                <a:gd name="connsiteY77" fmla="*/ 3386745 h 4492214"/>
                <a:gd name="connsiteX78" fmla="*/ 4462819 w 6155141"/>
                <a:gd name="connsiteY78" fmla="*/ 3454984 h 4492214"/>
                <a:gd name="connsiteX79" fmla="*/ 4367285 w 6155141"/>
                <a:gd name="connsiteY79" fmla="*/ 3495928 h 4492214"/>
                <a:gd name="connsiteX80" fmla="*/ 4339989 w 6155141"/>
                <a:gd name="connsiteY80" fmla="*/ 3536871 h 4492214"/>
                <a:gd name="connsiteX81" fmla="*/ 4258103 w 6155141"/>
                <a:gd name="connsiteY81" fmla="*/ 3577814 h 4492214"/>
                <a:gd name="connsiteX82" fmla="*/ 4189864 w 6155141"/>
                <a:gd name="connsiteY82" fmla="*/ 3632405 h 4492214"/>
                <a:gd name="connsiteX83" fmla="*/ 4107977 w 6155141"/>
                <a:gd name="connsiteY83" fmla="*/ 3686996 h 4492214"/>
                <a:gd name="connsiteX84" fmla="*/ 4067034 w 6155141"/>
                <a:gd name="connsiteY84" fmla="*/ 3727940 h 4492214"/>
                <a:gd name="connsiteX85" fmla="*/ 4026091 w 6155141"/>
                <a:gd name="connsiteY85" fmla="*/ 3741587 h 4492214"/>
                <a:gd name="connsiteX86" fmla="*/ 3985147 w 6155141"/>
                <a:gd name="connsiteY86" fmla="*/ 3768883 h 4492214"/>
                <a:gd name="connsiteX87" fmla="*/ 3807726 w 6155141"/>
                <a:gd name="connsiteY87" fmla="*/ 3796178 h 4492214"/>
                <a:gd name="connsiteX88" fmla="*/ 3766783 w 6155141"/>
                <a:gd name="connsiteY88" fmla="*/ 3837122 h 4492214"/>
                <a:gd name="connsiteX89" fmla="*/ 3712192 w 6155141"/>
                <a:gd name="connsiteY89" fmla="*/ 3850769 h 4492214"/>
                <a:gd name="connsiteX90" fmla="*/ 3657601 w 6155141"/>
                <a:gd name="connsiteY90" fmla="*/ 3878065 h 4492214"/>
                <a:gd name="connsiteX91" fmla="*/ 3575715 w 6155141"/>
                <a:gd name="connsiteY91" fmla="*/ 3905360 h 4492214"/>
                <a:gd name="connsiteX92" fmla="*/ 3452885 w 6155141"/>
                <a:gd name="connsiteY92" fmla="*/ 3987247 h 4492214"/>
                <a:gd name="connsiteX93" fmla="*/ 3411941 w 6155141"/>
                <a:gd name="connsiteY93" fmla="*/ 4000895 h 4492214"/>
                <a:gd name="connsiteX94" fmla="*/ 3330055 w 6155141"/>
                <a:gd name="connsiteY94" fmla="*/ 4041838 h 4492214"/>
                <a:gd name="connsiteX95" fmla="*/ 3193577 w 6155141"/>
                <a:gd name="connsiteY95" fmla="*/ 4110077 h 4492214"/>
                <a:gd name="connsiteX96" fmla="*/ 3152634 w 6155141"/>
                <a:gd name="connsiteY96" fmla="*/ 4123725 h 4492214"/>
                <a:gd name="connsiteX97" fmla="*/ 3111691 w 6155141"/>
                <a:gd name="connsiteY97" fmla="*/ 4137372 h 4492214"/>
                <a:gd name="connsiteX98" fmla="*/ 3070747 w 6155141"/>
                <a:gd name="connsiteY98" fmla="*/ 4164668 h 4492214"/>
                <a:gd name="connsiteX99" fmla="*/ 3016156 w 6155141"/>
                <a:gd name="connsiteY99" fmla="*/ 4178316 h 4492214"/>
                <a:gd name="connsiteX100" fmla="*/ 2975213 w 6155141"/>
                <a:gd name="connsiteY100" fmla="*/ 4191963 h 4492214"/>
                <a:gd name="connsiteX101" fmla="*/ 2920622 w 6155141"/>
                <a:gd name="connsiteY101" fmla="*/ 4205611 h 4492214"/>
                <a:gd name="connsiteX102" fmla="*/ 2838735 w 6155141"/>
                <a:gd name="connsiteY102" fmla="*/ 4232907 h 4492214"/>
                <a:gd name="connsiteX103" fmla="*/ 2770497 w 6155141"/>
                <a:gd name="connsiteY103" fmla="*/ 4246554 h 4492214"/>
                <a:gd name="connsiteX104" fmla="*/ 2729553 w 6155141"/>
                <a:gd name="connsiteY104" fmla="*/ 4260202 h 4492214"/>
                <a:gd name="connsiteX105" fmla="*/ 2634019 w 6155141"/>
                <a:gd name="connsiteY105" fmla="*/ 4287498 h 4492214"/>
                <a:gd name="connsiteX106" fmla="*/ 2497541 w 6155141"/>
                <a:gd name="connsiteY106" fmla="*/ 4369384 h 4492214"/>
                <a:gd name="connsiteX107" fmla="*/ 2415655 w 6155141"/>
                <a:gd name="connsiteY107" fmla="*/ 4451271 h 4492214"/>
                <a:gd name="connsiteX108" fmla="*/ 2388359 w 6155141"/>
                <a:gd name="connsiteY108" fmla="*/ 4492214 h 4492214"/>
                <a:gd name="connsiteX109" fmla="*/ 2292825 w 6155141"/>
                <a:gd name="connsiteY109" fmla="*/ 4383032 h 4492214"/>
                <a:gd name="connsiteX110" fmla="*/ 2251882 w 6155141"/>
                <a:gd name="connsiteY110" fmla="*/ 4301145 h 4492214"/>
                <a:gd name="connsiteX111" fmla="*/ 2169995 w 6155141"/>
                <a:gd name="connsiteY111" fmla="*/ 4273850 h 4492214"/>
                <a:gd name="connsiteX112" fmla="*/ 2129052 w 6155141"/>
                <a:gd name="connsiteY112" fmla="*/ 4260202 h 4492214"/>
                <a:gd name="connsiteX113" fmla="*/ 2033518 w 6155141"/>
                <a:gd name="connsiteY113" fmla="*/ 4232907 h 4492214"/>
                <a:gd name="connsiteX114" fmla="*/ 1951631 w 6155141"/>
                <a:gd name="connsiteY114" fmla="*/ 4178316 h 4492214"/>
                <a:gd name="connsiteX115" fmla="*/ 1910688 w 6155141"/>
                <a:gd name="connsiteY115" fmla="*/ 4164668 h 4492214"/>
                <a:gd name="connsiteX116" fmla="*/ 1828801 w 6155141"/>
                <a:gd name="connsiteY116" fmla="*/ 4110077 h 4492214"/>
                <a:gd name="connsiteX117" fmla="*/ 1719619 w 6155141"/>
                <a:gd name="connsiteY117" fmla="*/ 4069134 h 4492214"/>
                <a:gd name="connsiteX118" fmla="*/ 1637732 w 6155141"/>
                <a:gd name="connsiteY118" fmla="*/ 4041838 h 4492214"/>
                <a:gd name="connsiteX119" fmla="*/ 1542198 w 6155141"/>
                <a:gd name="connsiteY119" fmla="*/ 4000895 h 4492214"/>
                <a:gd name="connsiteX120" fmla="*/ 1460312 w 6155141"/>
                <a:gd name="connsiteY120" fmla="*/ 3946304 h 4492214"/>
                <a:gd name="connsiteX121" fmla="*/ 1405721 w 6155141"/>
                <a:gd name="connsiteY121" fmla="*/ 3919008 h 4492214"/>
                <a:gd name="connsiteX122" fmla="*/ 1323834 w 6155141"/>
                <a:gd name="connsiteY122" fmla="*/ 3864417 h 4492214"/>
                <a:gd name="connsiteX123" fmla="*/ 1282891 w 6155141"/>
                <a:gd name="connsiteY123" fmla="*/ 3837122 h 4492214"/>
                <a:gd name="connsiteX124" fmla="*/ 1241947 w 6155141"/>
                <a:gd name="connsiteY124" fmla="*/ 3796178 h 4492214"/>
                <a:gd name="connsiteX125" fmla="*/ 1160061 w 6155141"/>
                <a:gd name="connsiteY125" fmla="*/ 3741587 h 4492214"/>
                <a:gd name="connsiteX126" fmla="*/ 1064526 w 6155141"/>
                <a:gd name="connsiteY126" fmla="*/ 3673348 h 4492214"/>
                <a:gd name="connsiteX127" fmla="*/ 1009935 w 6155141"/>
                <a:gd name="connsiteY127" fmla="*/ 3591462 h 4492214"/>
                <a:gd name="connsiteX128" fmla="*/ 996288 w 6155141"/>
                <a:gd name="connsiteY128" fmla="*/ 3550519 h 4492214"/>
                <a:gd name="connsiteX129" fmla="*/ 928049 w 6155141"/>
                <a:gd name="connsiteY129" fmla="*/ 3482280 h 4492214"/>
                <a:gd name="connsiteX130" fmla="*/ 900753 w 6155141"/>
                <a:gd name="connsiteY130" fmla="*/ 3441337 h 4492214"/>
                <a:gd name="connsiteX131" fmla="*/ 887106 w 6155141"/>
                <a:gd name="connsiteY131" fmla="*/ 3345802 h 4492214"/>
                <a:gd name="connsiteX132" fmla="*/ 873458 w 6155141"/>
                <a:gd name="connsiteY132" fmla="*/ 3100142 h 4492214"/>
                <a:gd name="connsiteX133" fmla="*/ 846162 w 6155141"/>
                <a:gd name="connsiteY133" fmla="*/ 2922722 h 4492214"/>
                <a:gd name="connsiteX134" fmla="*/ 805219 w 6155141"/>
                <a:gd name="connsiteY134" fmla="*/ 2813540 h 4492214"/>
                <a:gd name="connsiteX135" fmla="*/ 764276 w 6155141"/>
                <a:gd name="connsiteY135" fmla="*/ 2636119 h 4492214"/>
                <a:gd name="connsiteX136" fmla="*/ 736980 w 6155141"/>
                <a:gd name="connsiteY136" fmla="*/ 2595175 h 4492214"/>
                <a:gd name="connsiteX137" fmla="*/ 723332 w 6155141"/>
                <a:gd name="connsiteY137" fmla="*/ 2308572 h 4492214"/>
                <a:gd name="connsiteX138" fmla="*/ 709685 w 6155141"/>
                <a:gd name="connsiteY138" fmla="*/ 2253981 h 4492214"/>
                <a:gd name="connsiteX139" fmla="*/ 696037 w 6155141"/>
                <a:gd name="connsiteY139" fmla="*/ 2158447 h 4492214"/>
                <a:gd name="connsiteX140" fmla="*/ 655094 w 6155141"/>
                <a:gd name="connsiteY140" fmla="*/ 2062913 h 4492214"/>
                <a:gd name="connsiteX141" fmla="*/ 668741 w 6155141"/>
                <a:gd name="connsiteY141" fmla="*/ 1899140 h 4492214"/>
                <a:gd name="connsiteX142" fmla="*/ 750628 w 6155141"/>
                <a:gd name="connsiteY142" fmla="*/ 1803605 h 4492214"/>
                <a:gd name="connsiteX143" fmla="*/ 777923 w 6155141"/>
                <a:gd name="connsiteY143" fmla="*/ 1749014 h 4492214"/>
                <a:gd name="connsiteX144" fmla="*/ 805219 w 6155141"/>
                <a:gd name="connsiteY144" fmla="*/ 1708071 h 4492214"/>
                <a:gd name="connsiteX145" fmla="*/ 859810 w 6155141"/>
                <a:gd name="connsiteY145" fmla="*/ 1585241 h 4492214"/>
                <a:gd name="connsiteX146" fmla="*/ 846162 w 6155141"/>
                <a:gd name="connsiteY146" fmla="*/ 1339581 h 4492214"/>
                <a:gd name="connsiteX147" fmla="*/ 818867 w 6155141"/>
                <a:gd name="connsiteY147" fmla="*/ 1298638 h 4492214"/>
                <a:gd name="connsiteX148" fmla="*/ 736980 w 6155141"/>
                <a:gd name="connsiteY148" fmla="*/ 1216751 h 4492214"/>
                <a:gd name="connsiteX149" fmla="*/ 696037 w 6155141"/>
                <a:gd name="connsiteY149" fmla="*/ 1134865 h 4492214"/>
                <a:gd name="connsiteX150" fmla="*/ 682389 w 6155141"/>
                <a:gd name="connsiteY150" fmla="*/ 1093922 h 4492214"/>
                <a:gd name="connsiteX151" fmla="*/ 641446 w 6155141"/>
                <a:gd name="connsiteY151" fmla="*/ 1052978 h 4492214"/>
                <a:gd name="connsiteX152" fmla="*/ 573207 w 6155141"/>
                <a:gd name="connsiteY152" fmla="*/ 957444 h 4492214"/>
                <a:gd name="connsiteX153" fmla="*/ 532264 w 6155141"/>
                <a:gd name="connsiteY153" fmla="*/ 930148 h 4492214"/>
                <a:gd name="connsiteX154" fmla="*/ 504968 w 6155141"/>
                <a:gd name="connsiteY154" fmla="*/ 889205 h 4492214"/>
                <a:gd name="connsiteX155" fmla="*/ 409434 w 6155141"/>
                <a:gd name="connsiteY155" fmla="*/ 807319 h 4492214"/>
                <a:gd name="connsiteX156" fmla="*/ 300252 w 6155141"/>
                <a:gd name="connsiteY156" fmla="*/ 711784 h 4492214"/>
                <a:gd name="connsiteX157" fmla="*/ 259309 w 6155141"/>
                <a:gd name="connsiteY157" fmla="*/ 657193 h 4492214"/>
                <a:gd name="connsiteX158" fmla="*/ 204718 w 6155141"/>
                <a:gd name="connsiteY158" fmla="*/ 643545 h 4492214"/>
                <a:gd name="connsiteX159" fmla="*/ 122831 w 6155141"/>
                <a:gd name="connsiteY159" fmla="*/ 561659 h 4492214"/>
                <a:gd name="connsiteX160" fmla="*/ 40944 w 6155141"/>
                <a:gd name="connsiteY160" fmla="*/ 479772 h 4492214"/>
                <a:gd name="connsiteX161" fmla="*/ 1 w 6155141"/>
                <a:gd name="connsiteY161" fmla="*/ 384238 h 4492214"/>
                <a:gd name="connsiteX162" fmla="*/ 13649 w 6155141"/>
                <a:gd name="connsiteY162" fmla="*/ 261408 h 4492214"/>
                <a:gd name="connsiteX163" fmla="*/ 95535 w 6155141"/>
                <a:gd name="connsiteY163" fmla="*/ 220465 h 4492214"/>
                <a:gd name="connsiteX164" fmla="*/ 218365 w 6155141"/>
                <a:gd name="connsiteY164" fmla="*/ 193169 h 4492214"/>
                <a:gd name="connsiteX165" fmla="*/ 272956 w 6155141"/>
                <a:gd name="connsiteY165" fmla="*/ 179522 h 4492214"/>
                <a:gd name="connsiteX166" fmla="*/ 477673 w 6155141"/>
                <a:gd name="connsiteY166" fmla="*/ 193169 h 4492214"/>
                <a:gd name="connsiteX167" fmla="*/ 627798 w 6155141"/>
                <a:gd name="connsiteY167" fmla="*/ 179522 h 4492214"/>
                <a:gd name="connsiteX168" fmla="*/ 873458 w 6155141"/>
                <a:gd name="connsiteY168" fmla="*/ 193169 h 4492214"/>
                <a:gd name="connsiteX169" fmla="*/ 982640 w 6155141"/>
                <a:gd name="connsiteY169" fmla="*/ 234113 h 4492214"/>
                <a:gd name="connsiteX170" fmla="*/ 1064526 w 6155141"/>
                <a:gd name="connsiteY170" fmla="*/ 261408 h 4492214"/>
                <a:gd name="connsiteX171" fmla="*/ 1119118 w 6155141"/>
                <a:gd name="connsiteY171" fmla="*/ 288704 h 4492214"/>
                <a:gd name="connsiteX172" fmla="*/ 1201004 w 6155141"/>
                <a:gd name="connsiteY172" fmla="*/ 315999 h 4492214"/>
                <a:gd name="connsiteX173" fmla="*/ 1241947 w 6155141"/>
                <a:gd name="connsiteY173" fmla="*/ 329647 h 4492214"/>
                <a:gd name="connsiteX174" fmla="*/ 1282891 w 6155141"/>
                <a:gd name="connsiteY174" fmla="*/ 343295 h 4492214"/>
                <a:gd name="connsiteX175" fmla="*/ 1433016 w 6155141"/>
                <a:gd name="connsiteY175" fmla="*/ 329647 h 4492214"/>
                <a:gd name="connsiteX176" fmla="*/ 1555846 w 6155141"/>
                <a:gd name="connsiteY176" fmla="*/ 275056 h 4492214"/>
                <a:gd name="connsiteX177" fmla="*/ 1665028 w 6155141"/>
                <a:gd name="connsiteY177" fmla="*/ 247760 h 4492214"/>
                <a:gd name="connsiteX178" fmla="*/ 1705971 w 6155141"/>
                <a:gd name="connsiteY178" fmla="*/ 234113 h 4492214"/>
                <a:gd name="connsiteX179" fmla="*/ 1787858 w 6155141"/>
                <a:gd name="connsiteY179" fmla="*/ 193169 h 4492214"/>
                <a:gd name="connsiteX180" fmla="*/ 1828801 w 6155141"/>
                <a:gd name="connsiteY180" fmla="*/ 165874 h 4492214"/>
                <a:gd name="connsiteX181" fmla="*/ 1910688 w 6155141"/>
                <a:gd name="connsiteY181" fmla="*/ 138578 h 4492214"/>
                <a:gd name="connsiteX182" fmla="*/ 1965279 w 6155141"/>
                <a:gd name="connsiteY182" fmla="*/ 111283 h 449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6155141" h="4492214">
                  <a:moveTo>
                    <a:pt x="1910688" y="97635"/>
                  </a:moveTo>
                  <a:lnTo>
                    <a:pt x="2156347" y="70340"/>
                  </a:lnTo>
                  <a:cubicBezTo>
                    <a:pt x="2215691" y="62683"/>
                    <a:pt x="2274326" y="49903"/>
                    <a:pt x="2333768" y="43044"/>
                  </a:cubicBezTo>
                  <a:cubicBezTo>
                    <a:pt x="2392692" y="36245"/>
                    <a:pt x="2452049" y="33945"/>
                    <a:pt x="2511189" y="29396"/>
                  </a:cubicBezTo>
                  <a:cubicBezTo>
                    <a:pt x="2670224" y="-23617"/>
                    <a:pt x="2562810" y="6883"/>
                    <a:pt x="2934270" y="29396"/>
                  </a:cubicBezTo>
                  <a:cubicBezTo>
                    <a:pt x="2957424" y="30799"/>
                    <a:pt x="2980005" y="37418"/>
                    <a:pt x="3002509" y="43044"/>
                  </a:cubicBezTo>
                  <a:cubicBezTo>
                    <a:pt x="3016465" y="46533"/>
                    <a:pt x="3029496" y="53203"/>
                    <a:pt x="3043452" y="56692"/>
                  </a:cubicBezTo>
                  <a:cubicBezTo>
                    <a:pt x="3065956" y="62318"/>
                    <a:pt x="3089187" y="64714"/>
                    <a:pt x="3111691" y="70340"/>
                  </a:cubicBezTo>
                  <a:cubicBezTo>
                    <a:pt x="3150036" y="79926"/>
                    <a:pt x="3183281" y="98752"/>
                    <a:pt x="3220873" y="111283"/>
                  </a:cubicBezTo>
                  <a:cubicBezTo>
                    <a:pt x="3301666" y="138214"/>
                    <a:pt x="3321828" y="135288"/>
                    <a:pt x="3398294" y="165874"/>
                  </a:cubicBezTo>
                  <a:cubicBezTo>
                    <a:pt x="3417184" y="173430"/>
                    <a:pt x="3433323" y="187580"/>
                    <a:pt x="3452885" y="193169"/>
                  </a:cubicBezTo>
                  <a:cubicBezTo>
                    <a:pt x="3550516" y="221064"/>
                    <a:pt x="3625661" y="224095"/>
                    <a:pt x="3725840" y="234113"/>
                  </a:cubicBezTo>
                  <a:cubicBezTo>
                    <a:pt x="3744037" y="238662"/>
                    <a:pt x="3762465" y="242370"/>
                    <a:pt x="3780431" y="247760"/>
                  </a:cubicBezTo>
                  <a:cubicBezTo>
                    <a:pt x="3807990" y="256028"/>
                    <a:pt x="3835022" y="265957"/>
                    <a:pt x="3862318" y="275056"/>
                  </a:cubicBezTo>
                  <a:lnTo>
                    <a:pt x="4026091" y="329647"/>
                  </a:lnTo>
                  <a:cubicBezTo>
                    <a:pt x="4041652" y="334834"/>
                    <a:pt x="4052793" y="348804"/>
                    <a:pt x="4067034" y="356942"/>
                  </a:cubicBezTo>
                  <a:cubicBezTo>
                    <a:pt x="4084698" y="367036"/>
                    <a:pt x="4102575" y="377094"/>
                    <a:pt x="4121625" y="384238"/>
                  </a:cubicBezTo>
                  <a:cubicBezTo>
                    <a:pt x="4156613" y="397359"/>
                    <a:pt x="4184160" y="395035"/>
                    <a:pt x="4217159" y="411534"/>
                  </a:cubicBezTo>
                  <a:cubicBezTo>
                    <a:pt x="4267989" y="436949"/>
                    <a:pt x="4253769" y="442040"/>
                    <a:pt x="4299046" y="479772"/>
                  </a:cubicBezTo>
                  <a:cubicBezTo>
                    <a:pt x="4311647" y="490273"/>
                    <a:pt x="4327388" y="496567"/>
                    <a:pt x="4339989" y="507068"/>
                  </a:cubicBezTo>
                  <a:cubicBezTo>
                    <a:pt x="4354816" y="519424"/>
                    <a:pt x="4364873" y="537305"/>
                    <a:pt x="4380932" y="548011"/>
                  </a:cubicBezTo>
                  <a:cubicBezTo>
                    <a:pt x="4392902" y="555991"/>
                    <a:pt x="4409009" y="555225"/>
                    <a:pt x="4421876" y="561659"/>
                  </a:cubicBezTo>
                  <a:cubicBezTo>
                    <a:pt x="4436547" y="568994"/>
                    <a:pt x="4448578" y="580816"/>
                    <a:pt x="4462819" y="588954"/>
                  </a:cubicBezTo>
                  <a:cubicBezTo>
                    <a:pt x="4480483" y="599048"/>
                    <a:pt x="4498520" y="608694"/>
                    <a:pt x="4517410" y="616250"/>
                  </a:cubicBezTo>
                  <a:cubicBezTo>
                    <a:pt x="4544124" y="626936"/>
                    <a:pt x="4599297" y="643545"/>
                    <a:pt x="4599297" y="643545"/>
                  </a:cubicBezTo>
                  <a:cubicBezTo>
                    <a:pt x="4702082" y="712070"/>
                    <a:pt x="4571455" y="631614"/>
                    <a:pt x="4694831" y="684489"/>
                  </a:cubicBezTo>
                  <a:cubicBezTo>
                    <a:pt x="4709907" y="690950"/>
                    <a:pt x="4720785" y="705122"/>
                    <a:pt x="4735774" y="711784"/>
                  </a:cubicBezTo>
                  <a:cubicBezTo>
                    <a:pt x="4762066" y="723469"/>
                    <a:pt x="4793721" y="723120"/>
                    <a:pt x="4817661" y="739080"/>
                  </a:cubicBezTo>
                  <a:cubicBezTo>
                    <a:pt x="4831309" y="748178"/>
                    <a:pt x="4843933" y="759040"/>
                    <a:pt x="4858604" y="766375"/>
                  </a:cubicBezTo>
                  <a:cubicBezTo>
                    <a:pt x="4871471" y="772809"/>
                    <a:pt x="4886971" y="773037"/>
                    <a:pt x="4899547" y="780023"/>
                  </a:cubicBezTo>
                  <a:cubicBezTo>
                    <a:pt x="4928224" y="795955"/>
                    <a:pt x="4981434" y="834614"/>
                    <a:pt x="4981434" y="834614"/>
                  </a:cubicBezTo>
                  <a:cubicBezTo>
                    <a:pt x="5031475" y="909676"/>
                    <a:pt x="4981434" y="845987"/>
                    <a:pt x="5049673" y="902853"/>
                  </a:cubicBezTo>
                  <a:cubicBezTo>
                    <a:pt x="5064500" y="915209"/>
                    <a:pt x="5073744" y="934423"/>
                    <a:pt x="5090616" y="943796"/>
                  </a:cubicBezTo>
                  <a:cubicBezTo>
                    <a:pt x="5117802" y="958899"/>
                    <a:pt x="5191851" y="975929"/>
                    <a:pt x="5227094" y="984740"/>
                  </a:cubicBezTo>
                  <a:cubicBezTo>
                    <a:pt x="5336275" y="1057527"/>
                    <a:pt x="5204348" y="961994"/>
                    <a:pt x="5295332" y="1052978"/>
                  </a:cubicBezTo>
                  <a:cubicBezTo>
                    <a:pt x="5334444" y="1092090"/>
                    <a:pt x="5332819" y="1071722"/>
                    <a:pt x="5377219" y="1093922"/>
                  </a:cubicBezTo>
                  <a:cubicBezTo>
                    <a:pt x="5435740" y="1123182"/>
                    <a:pt x="5404777" y="1119904"/>
                    <a:pt x="5459106" y="1162160"/>
                  </a:cubicBezTo>
                  <a:cubicBezTo>
                    <a:pt x="5485001" y="1182300"/>
                    <a:pt x="5517795" y="1193554"/>
                    <a:pt x="5540992" y="1216751"/>
                  </a:cubicBezTo>
                  <a:lnTo>
                    <a:pt x="5622879" y="1298638"/>
                  </a:lnTo>
                  <a:cubicBezTo>
                    <a:pt x="5641076" y="1316835"/>
                    <a:pt x="5656058" y="1338954"/>
                    <a:pt x="5677470" y="1353229"/>
                  </a:cubicBezTo>
                  <a:lnTo>
                    <a:pt x="5759356" y="1407820"/>
                  </a:lnTo>
                  <a:cubicBezTo>
                    <a:pt x="5777553" y="1435116"/>
                    <a:pt x="5790750" y="1466510"/>
                    <a:pt x="5813947" y="1489707"/>
                  </a:cubicBezTo>
                  <a:cubicBezTo>
                    <a:pt x="5827595" y="1503355"/>
                    <a:pt x="5843041" y="1515415"/>
                    <a:pt x="5854891" y="1530650"/>
                  </a:cubicBezTo>
                  <a:cubicBezTo>
                    <a:pt x="5875032" y="1556545"/>
                    <a:pt x="5886285" y="1589340"/>
                    <a:pt x="5909482" y="1612537"/>
                  </a:cubicBezTo>
                  <a:cubicBezTo>
                    <a:pt x="5923130" y="1626185"/>
                    <a:pt x="5938069" y="1638653"/>
                    <a:pt x="5950425" y="1653480"/>
                  </a:cubicBezTo>
                  <a:cubicBezTo>
                    <a:pt x="5960926" y="1666081"/>
                    <a:pt x="5966123" y="1682825"/>
                    <a:pt x="5977721" y="1694423"/>
                  </a:cubicBezTo>
                  <a:cubicBezTo>
                    <a:pt x="5989319" y="1706021"/>
                    <a:pt x="6005016" y="1712620"/>
                    <a:pt x="6018664" y="1721719"/>
                  </a:cubicBezTo>
                  <a:cubicBezTo>
                    <a:pt x="6042686" y="1793785"/>
                    <a:pt x="6024331" y="1750690"/>
                    <a:pt x="6086903" y="1844548"/>
                  </a:cubicBezTo>
                  <a:cubicBezTo>
                    <a:pt x="6096002" y="1858196"/>
                    <a:pt x="6109011" y="1869931"/>
                    <a:pt x="6114198" y="1885492"/>
                  </a:cubicBezTo>
                  <a:lnTo>
                    <a:pt x="6141494" y="1967378"/>
                  </a:lnTo>
                  <a:lnTo>
                    <a:pt x="6155141" y="2008322"/>
                  </a:lnTo>
                  <a:cubicBezTo>
                    <a:pt x="6150592" y="2067462"/>
                    <a:pt x="6148851" y="2126885"/>
                    <a:pt x="6141494" y="2185742"/>
                  </a:cubicBezTo>
                  <a:cubicBezTo>
                    <a:pt x="6139710" y="2200017"/>
                    <a:pt x="6131798" y="2212853"/>
                    <a:pt x="6127846" y="2226686"/>
                  </a:cubicBezTo>
                  <a:cubicBezTo>
                    <a:pt x="6086593" y="2371070"/>
                    <a:pt x="6151769" y="2168563"/>
                    <a:pt x="6086903" y="2363163"/>
                  </a:cubicBezTo>
                  <a:cubicBezTo>
                    <a:pt x="6082354" y="2376811"/>
                    <a:pt x="6081235" y="2392137"/>
                    <a:pt x="6073255" y="2404107"/>
                  </a:cubicBezTo>
                  <a:lnTo>
                    <a:pt x="6045959" y="2445050"/>
                  </a:lnTo>
                  <a:cubicBezTo>
                    <a:pt x="6041410" y="2467796"/>
                    <a:pt x="6041911" y="2492171"/>
                    <a:pt x="6032312" y="2513289"/>
                  </a:cubicBezTo>
                  <a:cubicBezTo>
                    <a:pt x="6013755" y="2554115"/>
                    <a:pt x="5973417" y="2605585"/>
                    <a:pt x="5936777" y="2636119"/>
                  </a:cubicBezTo>
                  <a:cubicBezTo>
                    <a:pt x="5924176" y="2646620"/>
                    <a:pt x="5909482" y="2654316"/>
                    <a:pt x="5895834" y="2663414"/>
                  </a:cubicBezTo>
                  <a:cubicBezTo>
                    <a:pt x="5886735" y="2677062"/>
                    <a:pt x="5880136" y="2692759"/>
                    <a:pt x="5868538" y="2704357"/>
                  </a:cubicBezTo>
                  <a:cubicBezTo>
                    <a:pt x="5856940" y="2715955"/>
                    <a:pt x="5840942" y="2722119"/>
                    <a:pt x="5827595" y="2731653"/>
                  </a:cubicBezTo>
                  <a:cubicBezTo>
                    <a:pt x="5758701" y="2780863"/>
                    <a:pt x="5783560" y="2776781"/>
                    <a:pt x="5691118" y="2799892"/>
                  </a:cubicBezTo>
                  <a:cubicBezTo>
                    <a:pt x="5608616" y="2820517"/>
                    <a:pt x="5654316" y="2807610"/>
                    <a:pt x="5554640" y="2840835"/>
                  </a:cubicBezTo>
                  <a:cubicBezTo>
                    <a:pt x="5540992" y="2845384"/>
                    <a:pt x="5525667" y="2846503"/>
                    <a:pt x="5513697" y="2854483"/>
                  </a:cubicBezTo>
                  <a:lnTo>
                    <a:pt x="5431810" y="2909074"/>
                  </a:lnTo>
                  <a:cubicBezTo>
                    <a:pt x="5411426" y="2922663"/>
                    <a:pt x="5385958" y="2926419"/>
                    <a:pt x="5363571" y="2936369"/>
                  </a:cubicBezTo>
                  <a:cubicBezTo>
                    <a:pt x="5262375" y="2981345"/>
                    <a:pt x="5352137" y="2949279"/>
                    <a:pt x="5268037" y="2977313"/>
                  </a:cubicBezTo>
                  <a:cubicBezTo>
                    <a:pt x="5258938" y="2990961"/>
                    <a:pt x="5253085" y="3007455"/>
                    <a:pt x="5240741" y="3018256"/>
                  </a:cubicBezTo>
                  <a:cubicBezTo>
                    <a:pt x="5216053" y="3039858"/>
                    <a:pt x="5186150" y="3054650"/>
                    <a:pt x="5158855" y="3072847"/>
                  </a:cubicBezTo>
                  <a:cubicBezTo>
                    <a:pt x="5105943" y="3108122"/>
                    <a:pt x="5133472" y="3094955"/>
                    <a:pt x="5076968" y="3113790"/>
                  </a:cubicBezTo>
                  <a:cubicBezTo>
                    <a:pt x="5012829" y="3177931"/>
                    <a:pt x="5052084" y="3144028"/>
                    <a:pt x="4954138" y="3209325"/>
                  </a:cubicBezTo>
                  <a:cubicBezTo>
                    <a:pt x="4940490" y="3218423"/>
                    <a:pt x="4929108" y="3232642"/>
                    <a:pt x="4913195" y="3236620"/>
                  </a:cubicBezTo>
                  <a:lnTo>
                    <a:pt x="4858604" y="3250268"/>
                  </a:lnTo>
                  <a:cubicBezTo>
                    <a:pt x="4844956" y="3259366"/>
                    <a:pt x="4832332" y="3270228"/>
                    <a:pt x="4817661" y="3277563"/>
                  </a:cubicBezTo>
                  <a:cubicBezTo>
                    <a:pt x="4804794" y="3283997"/>
                    <a:pt x="4789209" y="3284074"/>
                    <a:pt x="4776718" y="3291211"/>
                  </a:cubicBezTo>
                  <a:cubicBezTo>
                    <a:pt x="4640902" y="3368819"/>
                    <a:pt x="4817329" y="3300419"/>
                    <a:pt x="4640240" y="3359450"/>
                  </a:cubicBezTo>
                  <a:lnTo>
                    <a:pt x="4599297" y="3373098"/>
                  </a:lnTo>
                  <a:lnTo>
                    <a:pt x="4558353" y="3386745"/>
                  </a:lnTo>
                  <a:cubicBezTo>
                    <a:pt x="4534913" y="3404326"/>
                    <a:pt x="4490763" y="3439016"/>
                    <a:pt x="4462819" y="3454984"/>
                  </a:cubicBezTo>
                  <a:cubicBezTo>
                    <a:pt x="4415597" y="3481968"/>
                    <a:pt x="4413220" y="3480616"/>
                    <a:pt x="4367285" y="3495928"/>
                  </a:cubicBezTo>
                  <a:cubicBezTo>
                    <a:pt x="4358186" y="3509576"/>
                    <a:pt x="4351587" y="3525273"/>
                    <a:pt x="4339989" y="3536871"/>
                  </a:cubicBezTo>
                  <a:cubicBezTo>
                    <a:pt x="4313533" y="3563327"/>
                    <a:pt x="4291402" y="3566714"/>
                    <a:pt x="4258103" y="3577814"/>
                  </a:cubicBezTo>
                  <a:cubicBezTo>
                    <a:pt x="4197056" y="3669382"/>
                    <a:pt x="4268970" y="3579667"/>
                    <a:pt x="4189864" y="3632405"/>
                  </a:cubicBezTo>
                  <a:cubicBezTo>
                    <a:pt x="4087634" y="3700559"/>
                    <a:pt x="4205331" y="3654545"/>
                    <a:pt x="4107977" y="3686996"/>
                  </a:cubicBezTo>
                  <a:cubicBezTo>
                    <a:pt x="4094329" y="3700644"/>
                    <a:pt x="4083093" y="3717234"/>
                    <a:pt x="4067034" y="3727940"/>
                  </a:cubicBezTo>
                  <a:cubicBezTo>
                    <a:pt x="4055064" y="3735920"/>
                    <a:pt x="4038958" y="3735154"/>
                    <a:pt x="4026091" y="3741587"/>
                  </a:cubicBezTo>
                  <a:cubicBezTo>
                    <a:pt x="4011420" y="3748923"/>
                    <a:pt x="4000224" y="3762422"/>
                    <a:pt x="3985147" y="3768883"/>
                  </a:cubicBezTo>
                  <a:cubicBezTo>
                    <a:pt x="3943777" y="3786613"/>
                    <a:pt x="3832388" y="3793438"/>
                    <a:pt x="3807726" y="3796178"/>
                  </a:cubicBezTo>
                  <a:cubicBezTo>
                    <a:pt x="3794078" y="3809826"/>
                    <a:pt x="3783541" y="3827546"/>
                    <a:pt x="3766783" y="3837122"/>
                  </a:cubicBezTo>
                  <a:cubicBezTo>
                    <a:pt x="3750497" y="3846428"/>
                    <a:pt x="3729755" y="3844183"/>
                    <a:pt x="3712192" y="3850769"/>
                  </a:cubicBezTo>
                  <a:cubicBezTo>
                    <a:pt x="3693142" y="3857913"/>
                    <a:pt x="3676491" y="3870509"/>
                    <a:pt x="3657601" y="3878065"/>
                  </a:cubicBezTo>
                  <a:cubicBezTo>
                    <a:pt x="3630887" y="3888751"/>
                    <a:pt x="3575715" y="3905360"/>
                    <a:pt x="3575715" y="3905360"/>
                  </a:cubicBezTo>
                  <a:lnTo>
                    <a:pt x="3452885" y="3987247"/>
                  </a:lnTo>
                  <a:cubicBezTo>
                    <a:pt x="3440915" y="3995227"/>
                    <a:pt x="3424808" y="3994461"/>
                    <a:pt x="3411941" y="4000895"/>
                  </a:cubicBezTo>
                  <a:cubicBezTo>
                    <a:pt x="3306111" y="4053809"/>
                    <a:pt x="3432970" y="4007532"/>
                    <a:pt x="3330055" y="4041838"/>
                  </a:cubicBezTo>
                  <a:cubicBezTo>
                    <a:pt x="3252446" y="4100044"/>
                    <a:pt x="3297043" y="4075588"/>
                    <a:pt x="3193577" y="4110077"/>
                  </a:cubicBezTo>
                  <a:lnTo>
                    <a:pt x="3152634" y="4123725"/>
                  </a:lnTo>
                  <a:lnTo>
                    <a:pt x="3111691" y="4137372"/>
                  </a:lnTo>
                  <a:cubicBezTo>
                    <a:pt x="3098043" y="4146471"/>
                    <a:pt x="3085824" y="4158207"/>
                    <a:pt x="3070747" y="4164668"/>
                  </a:cubicBezTo>
                  <a:cubicBezTo>
                    <a:pt x="3053507" y="4172057"/>
                    <a:pt x="3034191" y="4173163"/>
                    <a:pt x="3016156" y="4178316"/>
                  </a:cubicBezTo>
                  <a:cubicBezTo>
                    <a:pt x="3002324" y="4182268"/>
                    <a:pt x="2989045" y="4188011"/>
                    <a:pt x="2975213" y="4191963"/>
                  </a:cubicBezTo>
                  <a:cubicBezTo>
                    <a:pt x="2957178" y="4197116"/>
                    <a:pt x="2938588" y="4200221"/>
                    <a:pt x="2920622" y="4205611"/>
                  </a:cubicBezTo>
                  <a:cubicBezTo>
                    <a:pt x="2893063" y="4213879"/>
                    <a:pt x="2866031" y="4223808"/>
                    <a:pt x="2838735" y="4232907"/>
                  </a:cubicBezTo>
                  <a:cubicBezTo>
                    <a:pt x="2816729" y="4240242"/>
                    <a:pt x="2793001" y="4240928"/>
                    <a:pt x="2770497" y="4246554"/>
                  </a:cubicBezTo>
                  <a:cubicBezTo>
                    <a:pt x="2756540" y="4250043"/>
                    <a:pt x="2743386" y="4256250"/>
                    <a:pt x="2729553" y="4260202"/>
                  </a:cubicBezTo>
                  <a:cubicBezTo>
                    <a:pt x="2694922" y="4270097"/>
                    <a:pt x="2666744" y="4273473"/>
                    <a:pt x="2634019" y="4287498"/>
                  </a:cubicBezTo>
                  <a:cubicBezTo>
                    <a:pt x="2596325" y="4303653"/>
                    <a:pt x="2521797" y="4345127"/>
                    <a:pt x="2497541" y="4369384"/>
                  </a:cubicBezTo>
                  <a:lnTo>
                    <a:pt x="2415655" y="4451271"/>
                  </a:lnTo>
                  <a:cubicBezTo>
                    <a:pt x="2404057" y="4462869"/>
                    <a:pt x="2397458" y="4478566"/>
                    <a:pt x="2388359" y="4492214"/>
                  </a:cubicBezTo>
                  <a:cubicBezTo>
                    <a:pt x="2340591" y="4460369"/>
                    <a:pt x="2315572" y="4451272"/>
                    <a:pt x="2292825" y="4383032"/>
                  </a:cubicBezTo>
                  <a:cubicBezTo>
                    <a:pt x="2285389" y="4360725"/>
                    <a:pt x="2274160" y="4315069"/>
                    <a:pt x="2251882" y="4301145"/>
                  </a:cubicBezTo>
                  <a:cubicBezTo>
                    <a:pt x="2227483" y="4285896"/>
                    <a:pt x="2197291" y="4282948"/>
                    <a:pt x="2169995" y="4273850"/>
                  </a:cubicBezTo>
                  <a:cubicBezTo>
                    <a:pt x="2156347" y="4269301"/>
                    <a:pt x="2143008" y="4263691"/>
                    <a:pt x="2129052" y="4260202"/>
                  </a:cubicBezTo>
                  <a:cubicBezTo>
                    <a:pt x="2060505" y="4243065"/>
                    <a:pt x="2092256" y="4252485"/>
                    <a:pt x="2033518" y="4232907"/>
                  </a:cubicBezTo>
                  <a:cubicBezTo>
                    <a:pt x="2006222" y="4214710"/>
                    <a:pt x="1982753" y="4188690"/>
                    <a:pt x="1951631" y="4178316"/>
                  </a:cubicBezTo>
                  <a:cubicBezTo>
                    <a:pt x="1937983" y="4173767"/>
                    <a:pt x="1923264" y="4171654"/>
                    <a:pt x="1910688" y="4164668"/>
                  </a:cubicBezTo>
                  <a:cubicBezTo>
                    <a:pt x="1882011" y="4148736"/>
                    <a:pt x="1860627" y="4118034"/>
                    <a:pt x="1828801" y="4110077"/>
                  </a:cubicBezTo>
                  <a:cubicBezTo>
                    <a:pt x="1710609" y="4080528"/>
                    <a:pt x="1838564" y="4116712"/>
                    <a:pt x="1719619" y="4069134"/>
                  </a:cubicBezTo>
                  <a:cubicBezTo>
                    <a:pt x="1692905" y="4058448"/>
                    <a:pt x="1663467" y="4054706"/>
                    <a:pt x="1637732" y="4041838"/>
                  </a:cubicBezTo>
                  <a:cubicBezTo>
                    <a:pt x="1570274" y="4008108"/>
                    <a:pt x="1602442" y="4020975"/>
                    <a:pt x="1542198" y="4000895"/>
                  </a:cubicBezTo>
                  <a:cubicBezTo>
                    <a:pt x="1514903" y="3982698"/>
                    <a:pt x="1489654" y="3960975"/>
                    <a:pt x="1460312" y="3946304"/>
                  </a:cubicBezTo>
                  <a:cubicBezTo>
                    <a:pt x="1442115" y="3937205"/>
                    <a:pt x="1423167" y="3929475"/>
                    <a:pt x="1405721" y="3919008"/>
                  </a:cubicBezTo>
                  <a:cubicBezTo>
                    <a:pt x="1377591" y="3902130"/>
                    <a:pt x="1351130" y="3882614"/>
                    <a:pt x="1323834" y="3864417"/>
                  </a:cubicBezTo>
                  <a:lnTo>
                    <a:pt x="1282891" y="3837122"/>
                  </a:lnTo>
                  <a:cubicBezTo>
                    <a:pt x="1266831" y="3826416"/>
                    <a:pt x="1257182" y="3808028"/>
                    <a:pt x="1241947" y="3796178"/>
                  </a:cubicBezTo>
                  <a:cubicBezTo>
                    <a:pt x="1216052" y="3776038"/>
                    <a:pt x="1187356" y="3759784"/>
                    <a:pt x="1160061" y="3741587"/>
                  </a:cubicBezTo>
                  <a:cubicBezTo>
                    <a:pt x="994077" y="3630931"/>
                    <a:pt x="1253024" y="3767597"/>
                    <a:pt x="1064526" y="3673348"/>
                  </a:cubicBezTo>
                  <a:lnTo>
                    <a:pt x="1009935" y="3591462"/>
                  </a:lnTo>
                  <a:cubicBezTo>
                    <a:pt x="1001955" y="3579492"/>
                    <a:pt x="1002721" y="3563386"/>
                    <a:pt x="996288" y="3550519"/>
                  </a:cubicBezTo>
                  <a:cubicBezTo>
                    <a:pt x="973542" y="3505026"/>
                    <a:pt x="968992" y="3509575"/>
                    <a:pt x="928049" y="3482280"/>
                  </a:cubicBezTo>
                  <a:cubicBezTo>
                    <a:pt x="918950" y="3468632"/>
                    <a:pt x="905466" y="3457048"/>
                    <a:pt x="900753" y="3441337"/>
                  </a:cubicBezTo>
                  <a:cubicBezTo>
                    <a:pt x="891510" y="3410525"/>
                    <a:pt x="889671" y="3377868"/>
                    <a:pt x="887106" y="3345802"/>
                  </a:cubicBezTo>
                  <a:cubicBezTo>
                    <a:pt x="880566" y="3264050"/>
                    <a:pt x="879998" y="3181894"/>
                    <a:pt x="873458" y="3100142"/>
                  </a:cubicBezTo>
                  <a:cubicBezTo>
                    <a:pt x="872097" y="3083134"/>
                    <a:pt x="851162" y="2945223"/>
                    <a:pt x="846162" y="2922722"/>
                  </a:cubicBezTo>
                  <a:cubicBezTo>
                    <a:pt x="840811" y="2898642"/>
                    <a:pt x="810539" y="2826840"/>
                    <a:pt x="805219" y="2813540"/>
                  </a:cubicBezTo>
                  <a:cubicBezTo>
                    <a:pt x="787502" y="2689522"/>
                    <a:pt x="801743" y="2748523"/>
                    <a:pt x="764276" y="2636119"/>
                  </a:cubicBezTo>
                  <a:cubicBezTo>
                    <a:pt x="759089" y="2620558"/>
                    <a:pt x="746079" y="2608823"/>
                    <a:pt x="736980" y="2595175"/>
                  </a:cubicBezTo>
                  <a:cubicBezTo>
                    <a:pt x="732431" y="2499641"/>
                    <a:pt x="730959" y="2403910"/>
                    <a:pt x="723332" y="2308572"/>
                  </a:cubicBezTo>
                  <a:cubicBezTo>
                    <a:pt x="721836" y="2289875"/>
                    <a:pt x="713040" y="2272435"/>
                    <a:pt x="709685" y="2253981"/>
                  </a:cubicBezTo>
                  <a:cubicBezTo>
                    <a:pt x="703931" y="2222332"/>
                    <a:pt x="702346" y="2189990"/>
                    <a:pt x="696037" y="2158447"/>
                  </a:cubicBezTo>
                  <a:cubicBezTo>
                    <a:pt x="689343" y="2124980"/>
                    <a:pt x="669889" y="2092503"/>
                    <a:pt x="655094" y="2062913"/>
                  </a:cubicBezTo>
                  <a:cubicBezTo>
                    <a:pt x="659643" y="2008322"/>
                    <a:pt x="655455" y="1952285"/>
                    <a:pt x="668741" y="1899140"/>
                  </a:cubicBezTo>
                  <a:cubicBezTo>
                    <a:pt x="674577" y="1875796"/>
                    <a:pt x="733216" y="1821017"/>
                    <a:pt x="750628" y="1803605"/>
                  </a:cubicBezTo>
                  <a:cubicBezTo>
                    <a:pt x="759726" y="1785408"/>
                    <a:pt x="767829" y="1766678"/>
                    <a:pt x="777923" y="1749014"/>
                  </a:cubicBezTo>
                  <a:cubicBezTo>
                    <a:pt x="786061" y="1734773"/>
                    <a:pt x="798557" y="1723060"/>
                    <a:pt x="805219" y="1708071"/>
                  </a:cubicBezTo>
                  <a:cubicBezTo>
                    <a:pt x="870187" y="1561895"/>
                    <a:pt x="798036" y="1677903"/>
                    <a:pt x="859810" y="1585241"/>
                  </a:cubicBezTo>
                  <a:cubicBezTo>
                    <a:pt x="855261" y="1503354"/>
                    <a:pt x="857760" y="1420770"/>
                    <a:pt x="846162" y="1339581"/>
                  </a:cubicBezTo>
                  <a:cubicBezTo>
                    <a:pt x="843842" y="1323343"/>
                    <a:pt x="829764" y="1310897"/>
                    <a:pt x="818867" y="1298638"/>
                  </a:cubicBezTo>
                  <a:cubicBezTo>
                    <a:pt x="793221" y="1269787"/>
                    <a:pt x="736980" y="1216751"/>
                    <a:pt x="736980" y="1216751"/>
                  </a:cubicBezTo>
                  <a:cubicBezTo>
                    <a:pt x="702675" y="1113839"/>
                    <a:pt x="748950" y="1240691"/>
                    <a:pt x="696037" y="1134865"/>
                  </a:cubicBezTo>
                  <a:cubicBezTo>
                    <a:pt x="689603" y="1121998"/>
                    <a:pt x="690369" y="1105892"/>
                    <a:pt x="682389" y="1093922"/>
                  </a:cubicBezTo>
                  <a:cubicBezTo>
                    <a:pt x="671683" y="1077863"/>
                    <a:pt x="653802" y="1067805"/>
                    <a:pt x="641446" y="1052978"/>
                  </a:cubicBezTo>
                  <a:cubicBezTo>
                    <a:pt x="602705" y="1006489"/>
                    <a:pt x="622366" y="1006603"/>
                    <a:pt x="573207" y="957444"/>
                  </a:cubicBezTo>
                  <a:cubicBezTo>
                    <a:pt x="561609" y="945846"/>
                    <a:pt x="545912" y="939247"/>
                    <a:pt x="532264" y="930148"/>
                  </a:cubicBezTo>
                  <a:cubicBezTo>
                    <a:pt x="523165" y="916500"/>
                    <a:pt x="515469" y="901806"/>
                    <a:pt x="504968" y="889205"/>
                  </a:cubicBezTo>
                  <a:cubicBezTo>
                    <a:pt x="473285" y="851186"/>
                    <a:pt x="449597" y="837441"/>
                    <a:pt x="409434" y="807319"/>
                  </a:cubicBezTo>
                  <a:cubicBezTo>
                    <a:pt x="363941" y="739080"/>
                    <a:pt x="395786" y="775474"/>
                    <a:pt x="300252" y="711784"/>
                  </a:cubicBezTo>
                  <a:cubicBezTo>
                    <a:pt x="281326" y="699167"/>
                    <a:pt x="277818" y="670414"/>
                    <a:pt x="259309" y="657193"/>
                  </a:cubicBezTo>
                  <a:cubicBezTo>
                    <a:pt x="244046" y="646291"/>
                    <a:pt x="222915" y="648094"/>
                    <a:pt x="204718" y="643545"/>
                  </a:cubicBezTo>
                  <a:cubicBezTo>
                    <a:pt x="112417" y="520479"/>
                    <a:pt x="212637" y="641487"/>
                    <a:pt x="122831" y="561659"/>
                  </a:cubicBezTo>
                  <a:cubicBezTo>
                    <a:pt x="93980" y="536013"/>
                    <a:pt x="40944" y="479772"/>
                    <a:pt x="40944" y="479772"/>
                  </a:cubicBezTo>
                  <a:cubicBezTo>
                    <a:pt x="35615" y="469115"/>
                    <a:pt x="1" y="404318"/>
                    <a:pt x="1" y="384238"/>
                  </a:cubicBezTo>
                  <a:cubicBezTo>
                    <a:pt x="1" y="343043"/>
                    <a:pt x="-429" y="300123"/>
                    <a:pt x="13649" y="261408"/>
                  </a:cubicBezTo>
                  <a:cubicBezTo>
                    <a:pt x="20584" y="242338"/>
                    <a:pt x="79357" y="225087"/>
                    <a:pt x="95535" y="220465"/>
                  </a:cubicBezTo>
                  <a:cubicBezTo>
                    <a:pt x="153775" y="203825"/>
                    <a:pt x="155051" y="207238"/>
                    <a:pt x="218365" y="193169"/>
                  </a:cubicBezTo>
                  <a:cubicBezTo>
                    <a:pt x="236675" y="189100"/>
                    <a:pt x="254759" y="184071"/>
                    <a:pt x="272956" y="179522"/>
                  </a:cubicBezTo>
                  <a:cubicBezTo>
                    <a:pt x="341195" y="184071"/>
                    <a:pt x="409283" y="193169"/>
                    <a:pt x="477673" y="193169"/>
                  </a:cubicBezTo>
                  <a:cubicBezTo>
                    <a:pt x="527921" y="193169"/>
                    <a:pt x="577550" y="179522"/>
                    <a:pt x="627798" y="179522"/>
                  </a:cubicBezTo>
                  <a:cubicBezTo>
                    <a:pt x="709811" y="179522"/>
                    <a:pt x="791571" y="188620"/>
                    <a:pt x="873458" y="193169"/>
                  </a:cubicBezTo>
                  <a:cubicBezTo>
                    <a:pt x="991656" y="222719"/>
                    <a:pt x="863689" y="186532"/>
                    <a:pt x="982640" y="234113"/>
                  </a:cubicBezTo>
                  <a:cubicBezTo>
                    <a:pt x="1009354" y="244799"/>
                    <a:pt x="1038792" y="248541"/>
                    <a:pt x="1064526" y="261408"/>
                  </a:cubicBezTo>
                  <a:cubicBezTo>
                    <a:pt x="1082723" y="270507"/>
                    <a:pt x="1100228" y="281148"/>
                    <a:pt x="1119118" y="288704"/>
                  </a:cubicBezTo>
                  <a:cubicBezTo>
                    <a:pt x="1145832" y="299390"/>
                    <a:pt x="1173709" y="306901"/>
                    <a:pt x="1201004" y="315999"/>
                  </a:cubicBezTo>
                  <a:lnTo>
                    <a:pt x="1241947" y="329647"/>
                  </a:lnTo>
                  <a:lnTo>
                    <a:pt x="1282891" y="343295"/>
                  </a:lnTo>
                  <a:cubicBezTo>
                    <a:pt x="1332933" y="338746"/>
                    <a:pt x="1383533" y="338380"/>
                    <a:pt x="1433016" y="329647"/>
                  </a:cubicBezTo>
                  <a:cubicBezTo>
                    <a:pt x="1633059" y="294345"/>
                    <a:pt x="1432475" y="319918"/>
                    <a:pt x="1555846" y="275056"/>
                  </a:cubicBezTo>
                  <a:cubicBezTo>
                    <a:pt x="1591102" y="262236"/>
                    <a:pt x="1628634" y="256859"/>
                    <a:pt x="1665028" y="247760"/>
                  </a:cubicBezTo>
                  <a:cubicBezTo>
                    <a:pt x="1678984" y="244271"/>
                    <a:pt x="1692323" y="238662"/>
                    <a:pt x="1705971" y="234113"/>
                  </a:cubicBezTo>
                  <a:cubicBezTo>
                    <a:pt x="1823308" y="155889"/>
                    <a:pt x="1674853" y="249672"/>
                    <a:pt x="1787858" y="193169"/>
                  </a:cubicBezTo>
                  <a:cubicBezTo>
                    <a:pt x="1802529" y="185834"/>
                    <a:pt x="1813812" y="172536"/>
                    <a:pt x="1828801" y="165874"/>
                  </a:cubicBezTo>
                  <a:cubicBezTo>
                    <a:pt x="1855093" y="154189"/>
                    <a:pt x="1883392" y="147677"/>
                    <a:pt x="1910688" y="138578"/>
                  </a:cubicBezTo>
                  <a:cubicBezTo>
                    <a:pt x="1929989" y="132144"/>
                    <a:pt x="1965279" y="111283"/>
                    <a:pt x="1965279" y="111283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5" name="6 Forma libre"/>
            <p:cNvSpPr/>
            <p:nvPr/>
          </p:nvSpPr>
          <p:spPr>
            <a:xfrm>
              <a:off x="3670810" y="859453"/>
              <a:ext cx="1073220" cy="3808064"/>
            </a:xfrm>
            <a:custGeom>
              <a:avLst/>
              <a:gdLst>
                <a:gd name="connsiteX0" fmla="*/ 0 w 1072492"/>
                <a:gd name="connsiteY0" fmla="*/ 0 h 3807725"/>
                <a:gd name="connsiteX1" fmla="*/ 122830 w 1072492"/>
                <a:gd name="connsiteY1" fmla="*/ 68239 h 3807725"/>
                <a:gd name="connsiteX2" fmla="*/ 163773 w 1072492"/>
                <a:gd name="connsiteY2" fmla="*/ 191069 h 3807725"/>
                <a:gd name="connsiteX3" fmla="*/ 177421 w 1072492"/>
                <a:gd name="connsiteY3" fmla="*/ 232012 h 3807725"/>
                <a:gd name="connsiteX4" fmla="*/ 232012 w 1072492"/>
                <a:gd name="connsiteY4" fmla="*/ 313898 h 3807725"/>
                <a:gd name="connsiteX5" fmla="*/ 245659 w 1072492"/>
                <a:gd name="connsiteY5" fmla="*/ 368490 h 3807725"/>
                <a:gd name="connsiteX6" fmla="*/ 259307 w 1072492"/>
                <a:gd name="connsiteY6" fmla="*/ 409433 h 3807725"/>
                <a:gd name="connsiteX7" fmla="*/ 300251 w 1072492"/>
                <a:gd name="connsiteY7" fmla="*/ 559558 h 3807725"/>
                <a:gd name="connsiteX8" fmla="*/ 327546 w 1072492"/>
                <a:gd name="connsiteY8" fmla="*/ 600501 h 3807725"/>
                <a:gd name="connsiteX9" fmla="*/ 313898 w 1072492"/>
                <a:gd name="connsiteY9" fmla="*/ 818866 h 3807725"/>
                <a:gd name="connsiteX10" fmla="*/ 300251 w 1072492"/>
                <a:gd name="connsiteY10" fmla="*/ 859809 h 3807725"/>
                <a:gd name="connsiteX11" fmla="*/ 259307 w 1072492"/>
                <a:gd name="connsiteY11" fmla="*/ 900752 h 3807725"/>
                <a:gd name="connsiteX12" fmla="*/ 245659 w 1072492"/>
                <a:gd name="connsiteY12" fmla="*/ 941695 h 3807725"/>
                <a:gd name="connsiteX13" fmla="*/ 163773 w 1072492"/>
                <a:gd name="connsiteY13" fmla="*/ 1037230 h 3807725"/>
                <a:gd name="connsiteX14" fmla="*/ 136477 w 1072492"/>
                <a:gd name="connsiteY14" fmla="*/ 1119116 h 3807725"/>
                <a:gd name="connsiteX15" fmla="*/ 122830 w 1072492"/>
                <a:gd name="connsiteY15" fmla="*/ 1310185 h 3807725"/>
                <a:gd name="connsiteX16" fmla="*/ 109182 w 1072492"/>
                <a:gd name="connsiteY16" fmla="*/ 1351128 h 3807725"/>
                <a:gd name="connsiteX17" fmla="*/ 122830 w 1072492"/>
                <a:gd name="connsiteY17" fmla="*/ 1624084 h 3807725"/>
                <a:gd name="connsiteX18" fmla="*/ 136477 w 1072492"/>
                <a:gd name="connsiteY18" fmla="*/ 1665027 h 3807725"/>
                <a:gd name="connsiteX19" fmla="*/ 191068 w 1072492"/>
                <a:gd name="connsiteY19" fmla="*/ 1774209 h 3807725"/>
                <a:gd name="connsiteX20" fmla="*/ 245659 w 1072492"/>
                <a:gd name="connsiteY20" fmla="*/ 1801504 h 3807725"/>
                <a:gd name="connsiteX21" fmla="*/ 272955 w 1072492"/>
                <a:gd name="connsiteY21" fmla="*/ 1842448 h 3807725"/>
                <a:gd name="connsiteX22" fmla="*/ 368489 w 1072492"/>
                <a:gd name="connsiteY22" fmla="*/ 1924334 h 3807725"/>
                <a:gd name="connsiteX23" fmla="*/ 450376 w 1072492"/>
                <a:gd name="connsiteY23" fmla="*/ 1978925 h 3807725"/>
                <a:gd name="connsiteX24" fmla="*/ 518615 w 1072492"/>
                <a:gd name="connsiteY24" fmla="*/ 2060812 h 3807725"/>
                <a:gd name="connsiteX25" fmla="*/ 600501 w 1072492"/>
                <a:gd name="connsiteY25" fmla="*/ 2101755 h 3807725"/>
                <a:gd name="connsiteX26" fmla="*/ 641445 w 1072492"/>
                <a:gd name="connsiteY26" fmla="*/ 2129051 h 3807725"/>
                <a:gd name="connsiteX27" fmla="*/ 723331 w 1072492"/>
                <a:gd name="connsiteY27" fmla="*/ 2197290 h 3807725"/>
                <a:gd name="connsiteX28" fmla="*/ 764274 w 1072492"/>
                <a:gd name="connsiteY28" fmla="*/ 2210937 h 3807725"/>
                <a:gd name="connsiteX29" fmla="*/ 818865 w 1072492"/>
                <a:gd name="connsiteY29" fmla="*/ 2238233 h 3807725"/>
                <a:gd name="connsiteX30" fmla="*/ 900752 w 1072492"/>
                <a:gd name="connsiteY30" fmla="*/ 2306472 h 3807725"/>
                <a:gd name="connsiteX31" fmla="*/ 955343 w 1072492"/>
                <a:gd name="connsiteY31" fmla="*/ 2333767 h 3807725"/>
                <a:gd name="connsiteX32" fmla="*/ 968991 w 1072492"/>
                <a:gd name="connsiteY32" fmla="*/ 2374710 h 3807725"/>
                <a:gd name="connsiteX33" fmla="*/ 1009934 w 1072492"/>
                <a:gd name="connsiteY33" fmla="*/ 2402006 h 3807725"/>
                <a:gd name="connsiteX34" fmla="*/ 1037230 w 1072492"/>
                <a:gd name="connsiteY34" fmla="*/ 2442949 h 3807725"/>
                <a:gd name="connsiteX35" fmla="*/ 1050877 w 1072492"/>
                <a:gd name="connsiteY35" fmla="*/ 2674961 h 3807725"/>
                <a:gd name="connsiteX36" fmla="*/ 968991 w 1072492"/>
                <a:gd name="connsiteY36" fmla="*/ 2756848 h 3807725"/>
                <a:gd name="connsiteX37" fmla="*/ 887104 w 1072492"/>
                <a:gd name="connsiteY37" fmla="*/ 2811439 h 3807725"/>
                <a:gd name="connsiteX38" fmla="*/ 859809 w 1072492"/>
                <a:gd name="connsiteY38" fmla="*/ 2852382 h 3807725"/>
                <a:gd name="connsiteX39" fmla="*/ 791570 w 1072492"/>
                <a:gd name="connsiteY39" fmla="*/ 2920621 h 3807725"/>
                <a:gd name="connsiteX40" fmla="*/ 777922 w 1072492"/>
                <a:gd name="connsiteY40" fmla="*/ 2961564 h 3807725"/>
                <a:gd name="connsiteX41" fmla="*/ 750627 w 1072492"/>
                <a:gd name="connsiteY41" fmla="*/ 3002507 h 3807725"/>
                <a:gd name="connsiteX42" fmla="*/ 736979 w 1072492"/>
                <a:gd name="connsiteY42" fmla="*/ 3043451 h 3807725"/>
                <a:gd name="connsiteX43" fmla="*/ 696036 w 1072492"/>
                <a:gd name="connsiteY43" fmla="*/ 3084394 h 3807725"/>
                <a:gd name="connsiteX44" fmla="*/ 641445 w 1072492"/>
                <a:gd name="connsiteY44" fmla="*/ 3166281 h 3807725"/>
                <a:gd name="connsiteX45" fmla="*/ 614149 w 1072492"/>
                <a:gd name="connsiteY45" fmla="*/ 3248167 h 3807725"/>
                <a:gd name="connsiteX46" fmla="*/ 586853 w 1072492"/>
                <a:gd name="connsiteY46" fmla="*/ 3302758 h 3807725"/>
                <a:gd name="connsiteX47" fmla="*/ 559558 w 1072492"/>
                <a:gd name="connsiteY47" fmla="*/ 3384645 h 3807725"/>
                <a:gd name="connsiteX48" fmla="*/ 518615 w 1072492"/>
                <a:gd name="connsiteY48" fmla="*/ 3425588 h 3807725"/>
                <a:gd name="connsiteX49" fmla="*/ 464024 w 1072492"/>
                <a:gd name="connsiteY49" fmla="*/ 3548418 h 3807725"/>
                <a:gd name="connsiteX50" fmla="*/ 423080 w 1072492"/>
                <a:gd name="connsiteY50" fmla="*/ 3575713 h 3807725"/>
                <a:gd name="connsiteX51" fmla="*/ 368489 w 1072492"/>
                <a:gd name="connsiteY51" fmla="*/ 3698543 h 3807725"/>
                <a:gd name="connsiteX52" fmla="*/ 354842 w 1072492"/>
                <a:gd name="connsiteY52" fmla="*/ 3739487 h 3807725"/>
                <a:gd name="connsiteX53" fmla="*/ 341194 w 1072492"/>
                <a:gd name="connsiteY53" fmla="*/ 3807725 h 380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72492" h="3807725">
                  <a:moveTo>
                    <a:pt x="0" y="0"/>
                  </a:moveTo>
                  <a:cubicBezTo>
                    <a:pt x="30734" y="12293"/>
                    <a:pt x="103072" y="34368"/>
                    <a:pt x="122830" y="68239"/>
                  </a:cubicBezTo>
                  <a:cubicBezTo>
                    <a:pt x="144576" y="105518"/>
                    <a:pt x="150125" y="150126"/>
                    <a:pt x="163773" y="191069"/>
                  </a:cubicBezTo>
                  <a:cubicBezTo>
                    <a:pt x="168322" y="204717"/>
                    <a:pt x="169441" y="220042"/>
                    <a:pt x="177421" y="232012"/>
                  </a:cubicBezTo>
                  <a:lnTo>
                    <a:pt x="232012" y="313898"/>
                  </a:lnTo>
                  <a:cubicBezTo>
                    <a:pt x="236561" y="332095"/>
                    <a:pt x="240506" y="350454"/>
                    <a:pt x="245659" y="368490"/>
                  </a:cubicBezTo>
                  <a:cubicBezTo>
                    <a:pt x="249611" y="382322"/>
                    <a:pt x="255818" y="395477"/>
                    <a:pt x="259307" y="409433"/>
                  </a:cubicBezTo>
                  <a:cubicBezTo>
                    <a:pt x="269562" y="450452"/>
                    <a:pt x="276827" y="524421"/>
                    <a:pt x="300251" y="559558"/>
                  </a:cubicBezTo>
                  <a:lnTo>
                    <a:pt x="327546" y="600501"/>
                  </a:lnTo>
                  <a:cubicBezTo>
                    <a:pt x="322997" y="673289"/>
                    <a:pt x="321533" y="746336"/>
                    <a:pt x="313898" y="818866"/>
                  </a:cubicBezTo>
                  <a:cubicBezTo>
                    <a:pt x="312392" y="833173"/>
                    <a:pt x="308231" y="847839"/>
                    <a:pt x="300251" y="859809"/>
                  </a:cubicBezTo>
                  <a:cubicBezTo>
                    <a:pt x="289545" y="875868"/>
                    <a:pt x="272955" y="887104"/>
                    <a:pt x="259307" y="900752"/>
                  </a:cubicBezTo>
                  <a:cubicBezTo>
                    <a:pt x="254758" y="914400"/>
                    <a:pt x="254021" y="929989"/>
                    <a:pt x="245659" y="941695"/>
                  </a:cubicBezTo>
                  <a:cubicBezTo>
                    <a:pt x="205870" y="997401"/>
                    <a:pt x="188517" y="981557"/>
                    <a:pt x="163773" y="1037230"/>
                  </a:cubicBezTo>
                  <a:cubicBezTo>
                    <a:pt x="152088" y="1063522"/>
                    <a:pt x="136477" y="1119116"/>
                    <a:pt x="136477" y="1119116"/>
                  </a:cubicBezTo>
                  <a:cubicBezTo>
                    <a:pt x="131928" y="1182806"/>
                    <a:pt x="130290" y="1246770"/>
                    <a:pt x="122830" y="1310185"/>
                  </a:cubicBezTo>
                  <a:cubicBezTo>
                    <a:pt x="121149" y="1324472"/>
                    <a:pt x="109182" y="1336742"/>
                    <a:pt x="109182" y="1351128"/>
                  </a:cubicBezTo>
                  <a:cubicBezTo>
                    <a:pt x="109182" y="1442227"/>
                    <a:pt x="114938" y="1533327"/>
                    <a:pt x="122830" y="1624084"/>
                  </a:cubicBezTo>
                  <a:cubicBezTo>
                    <a:pt x="124076" y="1638416"/>
                    <a:pt x="132525" y="1651195"/>
                    <a:pt x="136477" y="1665027"/>
                  </a:cubicBezTo>
                  <a:cubicBezTo>
                    <a:pt x="151511" y="1717647"/>
                    <a:pt x="143880" y="1733762"/>
                    <a:pt x="191068" y="1774209"/>
                  </a:cubicBezTo>
                  <a:cubicBezTo>
                    <a:pt x="206515" y="1787449"/>
                    <a:pt x="227462" y="1792406"/>
                    <a:pt x="245659" y="1801504"/>
                  </a:cubicBezTo>
                  <a:cubicBezTo>
                    <a:pt x="254758" y="1815152"/>
                    <a:pt x="262454" y="1829847"/>
                    <a:pt x="272955" y="1842448"/>
                  </a:cubicBezTo>
                  <a:cubicBezTo>
                    <a:pt x="301229" y="1876377"/>
                    <a:pt x="332343" y="1899032"/>
                    <a:pt x="368489" y="1924334"/>
                  </a:cubicBezTo>
                  <a:cubicBezTo>
                    <a:pt x="395364" y="1943146"/>
                    <a:pt x="423080" y="1960728"/>
                    <a:pt x="450376" y="1978925"/>
                  </a:cubicBezTo>
                  <a:cubicBezTo>
                    <a:pt x="517445" y="2023638"/>
                    <a:pt x="468266" y="2010464"/>
                    <a:pt x="518615" y="2060812"/>
                  </a:cubicBezTo>
                  <a:cubicBezTo>
                    <a:pt x="557727" y="2099923"/>
                    <a:pt x="556102" y="2079555"/>
                    <a:pt x="600501" y="2101755"/>
                  </a:cubicBezTo>
                  <a:cubicBezTo>
                    <a:pt x="615172" y="2109091"/>
                    <a:pt x="628844" y="2118550"/>
                    <a:pt x="641445" y="2129051"/>
                  </a:cubicBezTo>
                  <a:cubicBezTo>
                    <a:pt x="686717" y="2166778"/>
                    <a:pt x="672507" y="2171878"/>
                    <a:pt x="723331" y="2197290"/>
                  </a:cubicBezTo>
                  <a:cubicBezTo>
                    <a:pt x="736198" y="2203724"/>
                    <a:pt x="751051" y="2205270"/>
                    <a:pt x="764274" y="2210937"/>
                  </a:cubicBezTo>
                  <a:cubicBezTo>
                    <a:pt x="782974" y="2218951"/>
                    <a:pt x="801201" y="2228139"/>
                    <a:pt x="818865" y="2238233"/>
                  </a:cubicBezTo>
                  <a:cubicBezTo>
                    <a:pt x="927180" y="2300127"/>
                    <a:pt x="787832" y="2225815"/>
                    <a:pt x="900752" y="2306472"/>
                  </a:cubicBezTo>
                  <a:cubicBezTo>
                    <a:pt x="917307" y="2318297"/>
                    <a:pt x="937146" y="2324669"/>
                    <a:pt x="955343" y="2333767"/>
                  </a:cubicBezTo>
                  <a:cubicBezTo>
                    <a:pt x="959892" y="2347415"/>
                    <a:pt x="960004" y="2363476"/>
                    <a:pt x="968991" y="2374710"/>
                  </a:cubicBezTo>
                  <a:cubicBezTo>
                    <a:pt x="979238" y="2387518"/>
                    <a:pt x="998336" y="2390408"/>
                    <a:pt x="1009934" y="2402006"/>
                  </a:cubicBezTo>
                  <a:cubicBezTo>
                    <a:pt x="1021532" y="2413604"/>
                    <a:pt x="1028131" y="2429301"/>
                    <a:pt x="1037230" y="2442949"/>
                  </a:cubicBezTo>
                  <a:cubicBezTo>
                    <a:pt x="1065721" y="2528423"/>
                    <a:pt x="1092791" y="2573168"/>
                    <a:pt x="1050877" y="2674961"/>
                  </a:cubicBezTo>
                  <a:cubicBezTo>
                    <a:pt x="1036179" y="2710655"/>
                    <a:pt x="1001110" y="2735436"/>
                    <a:pt x="968991" y="2756848"/>
                  </a:cubicBezTo>
                  <a:lnTo>
                    <a:pt x="887104" y="2811439"/>
                  </a:lnTo>
                  <a:cubicBezTo>
                    <a:pt x="878006" y="2825087"/>
                    <a:pt x="871407" y="2840784"/>
                    <a:pt x="859809" y="2852382"/>
                  </a:cubicBezTo>
                  <a:cubicBezTo>
                    <a:pt x="805217" y="2906974"/>
                    <a:pt x="827964" y="2847833"/>
                    <a:pt x="791570" y="2920621"/>
                  </a:cubicBezTo>
                  <a:cubicBezTo>
                    <a:pt x="785136" y="2933488"/>
                    <a:pt x="784356" y="2948697"/>
                    <a:pt x="777922" y="2961564"/>
                  </a:cubicBezTo>
                  <a:cubicBezTo>
                    <a:pt x="770587" y="2976235"/>
                    <a:pt x="757962" y="2987836"/>
                    <a:pt x="750627" y="3002507"/>
                  </a:cubicBezTo>
                  <a:cubicBezTo>
                    <a:pt x="744193" y="3015374"/>
                    <a:pt x="744959" y="3031481"/>
                    <a:pt x="736979" y="3043451"/>
                  </a:cubicBezTo>
                  <a:cubicBezTo>
                    <a:pt x="726273" y="3059510"/>
                    <a:pt x="709684" y="3070746"/>
                    <a:pt x="696036" y="3084394"/>
                  </a:cubicBezTo>
                  <a:cubicBezTo>
                    <a:pt x="650885" y="3219845"/>
                    <a:pt x="726638" y="3012934"/>
                    <a:pt x="641445" y="3166281"/>
                  </a:cubicBezTo>
                  <a:cubicBezTo>
                    <a:pt x="627472" y="3191432"/>
                    <a:pt x="623248" y="3220872"/>
                    <a:pt x="614149" y="3248167"/>
                  </a:cubicBezTo>
                  <a:cubicBezTo>
                    <a:pt x="607715" y="3267468"/>
                    <a:pt x="594409" y="3283868"/>
                    <a:pt x="586853" y="3302758"/>
                  </a:cubicBezTo>
                  <a:cubicBezTo>
                    <a:pt x="576167" y="3329472"/>
                    <a:pt x="579903" y="3364300"/>
                    <a:pt x="559558" y="3384645"/>
                  </a:cubicBezTo>
                  <a:lnTo>
                    <a:pt x="518615" y="3425588"/>
                  </a:lnTo>
                  <a:cubicBezTo>
                    <a:pt x="505102" y="3466126"/>
                    <a:pt x="496464" y="3515978"/>
                    <a:pt x="464024" y="3548418"/>
                  </a:cubicBezTo>
                  <a:cubicBezTo>
                    <a:pt x="452425" y="3560016"/>
                    <a:pt x="436728" y="3566615"/>
                    <a:pt x="423080" y="3575713"/>
                  </a:cubicBezTo>
                  <a:cubicBezTo>
                    <a:pt x="379827" y="3640595"/>
                    <a:pt x="400970" y="3601099"/>
                    <a:pt x="368489" y="3698543"/>
                  </a:cubicBezTo>
                  <a:cubicBezTo>
                    <a:pt x="363940" y="3712191"/>
                    <a:pt x="357663" y="3725380"/>
                    <a:pt x="354842" y="3739487"/>
                  </a:cubicBezTo>
                  <a:lnTo>
                    <a:pt x="341194" y="3807725"/>
                  </a:lnTo>
                </a:path>
              </a:pathLst>
            </a:cu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6" name="7 Forma libre"/>
            <p:cNvSpPr/>
            <p:nvPr/>
          </p:nvSpPr>
          <p:spPr>
            <a:xfrm>
              <a:off x="2675383" y="1200733"/>
              <a:ext cx="1131961" cy="1350839"/>
            </a:xfrm>
            <a:custGeom>
              <a:avLst/>
              <a:gdLst>
                <a:gd name="connsiteX0" fmla="*/ 0 w 1132764"/>
                <a:gd name="connsiteY0" fmla="*/ 0 h 1351139"/>
                <a:gd name="connsiteX1" fmla="*/ 68239 w 1132764"/>
                <a:gd name="connsiteY1" fmla="*/ 40943 h 1351139"/>
                <a:gd name="connsiteX2" fmla="*/ 163773 w 1132764"/>
                <a:gd name="connsiteY2" fmla="*/ 109182 h 1351139"/>
                <a:gd name="connsiteX3" fmla="*/ 177421 w 1132764"/>
                <a:gd name="connsiteY3" fmla="*/ 150125 h 1351139"/>
                <a:gd name="connsiteX4" fmla="*/ 259308 w 1132764"/>
                <a:gd name="connsiteY4" fmla="*/ 286603 h 1351139"/>
                <a:gd name="connsiteX5" fmla="*/ 286603 w 1132764"/>
                <a:gd name="connsiteY5" fmla="*/ 368490 h 1351139"/>
                <a:gd name="connsiteX6" fmla="*/ 313899 w 1132764"/>
                <a:gd name="connsiteY6" fmla="*/ 409433 h 1351139"/>
                <a:gd name="connsiteX7" fmla="*/ 341194 w 1132764"/>
                <a:gd name="connsiteY7" fmla="*/ 464024 h 1351139"/>
                <a:gd name="connsiteX8" fmla="*/ 382138 w 1132764"/>
                <a:gd name="connsiteY8" fmla="*/ 586854 h 1351139"/>
                <a:gd name="connsiteX9" fmla="*/ 477672 w 1132764"/>
                <a:gd name="connsiteY9" fmla="*/ 723331 h 1351139"/>
                <a:gd name="connsiteX10" fmla="*/ 532263 w 1132764"/>
                <a:gd name="connsiteY10" fmla="*/ 791570 h 1351139"/>
                <a:gd name="connsiteX11" fmla="*/ 573206 w 1132764"/>
                <a:gd name="connsiteY11" fmla="*/ 887104 h 1351139"/>
                <a:gd name="connsiteX12" fmla="*/ 614149 w 1132764"/>
                <a:gd name="connsiteY12" fmla="*/ 928048 h 1351139"/>
                <a:gd name="connsiteX13" fmla="*/ 668740 w 1132764"/>
                <a:gd name="connsiteY13" fmla="*/ 1009934 h 1351139"/>
                <a:gd name="connsiteX14" fmla="*/ 709684 w 1132764"/>
                <a:gd name="connsiteY14" fmla="*/ 1050878 h 1351139"/>
                <a:gd name="connsiteX15" fmla="*/ 736979 w 1132764"/>
                <a:gd name="connsiteY15" fmla="*/ 1091821 h 1351139"/>
                <a:gd name="connsiteX16" fmla="*/ 777923 w 1132764"/>
                <a:gd name="connsiteY16" fmla="*/ 1132764 h 1351139"/>
                <a:gd name="connsiteX17" fmla="*/ 805218 w 1132764"/>
                <a:gd name="connsiteY17" fmla="*/ 1173707 h 1351139"/>
                <a:gd name="connsiteX18" fmla="*/ 887105 w 1132764"/>
                <a:gd name="connsiteY18" fmla="*/ 1255594 h 1351139"/>
                <a:gd name="connsiteX19" fmla="*/ 941696 w 1132764"/>
                <a:gd name="connsiteY19" fmla="*/ 1269242 h 1351139"/>
                <a:gd name="connsiteX20" fmla="*/ 1037230 w 1132764"/>
                <a:gd name="connsiteY20" fmla="*/ 1323833 h 1351139"/>
                <a:gd name="connsiteX21" fmla="*/ 1132764 w 1132764"/>
                <a:gd name="connsiteY21" fmla="*/ 1351128 h 135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32764" h="1351139">
                  <a:moveTo>
                    <a:pt x="0" y="0"/>
                  </a:moveTo>
                  <a:cubicBezTo>
                    <a:pt x="22746" y="13648"/>
                    <a:pt x="47300" y="24657"/>
                    <a:pt x="68239" y="40943"/>
                  </a:cubicBezTo>
                  <a:cubicBezTo>
                    <a:pt x="165385" y="116501"/>
                    <a:pt x="80314" y="81362"/>
                    <a:pt x="163773" y="109182"/>
                  </a:cubicBezTo>
                  <a:cubicBezTo>
                    <a:pt x="168322" y="122830"/>
                    <a:pt x="170435" y="137549"/>
                    <a:pt x="177421" y="150125"/>
                  </a:cubicBezTo>
                  <a:cubicBezTo>
                    <a:pt x="223189" y="232507"/>
                    <a:pt x="229811" y="212861"/>
                    <a:pt x="259308" y="286603"/>
                  </a:cubicBezTo>
                  <a:cubicBezTo>
                    <a:pt x="269994" y="313317"/>
                    <a:pt x="277505" y="341194"/>
                    <a:pt x="286603" y="368490"/>
                  </a:cubicBezTo>
                  <a:cubicBezTo>
                    <a:pt x="291790" y="384051"/>
                    <a:pt x="305761" y="395192"/>
                    <a:pt x="313899" y="409433"/>
                  </a:cubicBezTo>
                  <a:cubicBezTo>
                    <a:pt x="323993" y="427097"/>
                    <a:pt x="333638" y="445134"/>
                    <a:pt x="341194" y="464024"/>
                  </a:cubicBezTo>
                  <a:cubicBezTo>
                    <a:pt x="341199" y="464036"/>
                    <a:pt x="375312" y="566377"/>
                    <a:pt x="382138" y="586854"/>
                  </a:cubicBezTo>
                  <a:cubicBezTo>
                    <a:pt x="388858" y="607015"/>
                    <a:pt x="458987" y="698418"/>
                    <a:pt x="477672" y="723331"/>
                  </a:cubicBezTo>
                  <a:cubicBezTo>
                    <a:pt x="522290" y="857184"/>
                    <a:pt x="449954" y="668107"/>
                    <a:pt x="532263" y="791570"/>
                  </a:cubicBezTo>
                  <a:cubicBezTo>
                    <a:pt x="653670" y="973679"/>
                    <a:pt x="444754" y="732959"/>
                    <a:pt x="573206" y="887104"/>
                  </a:cubicBezTo>
                  <a:cubicBezTo>
                    <a:pt x="585562" y="901932"/>
                    <a:pt x="602299" y="912813"/>
                    <a:pt x="614149" y="928048"/>
                  </a:cubicBezTo>
                  <a:cubicBezTo>
                    <a:pt x="634289" y="953943"/>
                    <a:pt x="650543" y="982639"/>
                    <a:pt x="668740" y="1009934"/>
                  </a:cubicBezTo>
                  <a:cubicBezTo>
                    <a:pt x="679446" y="1025994"/>
                    <a:pt x="697328" y="1036050"/>
                    <a:pt x="709684" y="1050878"/>
                  </a:cubicBezTo>
                  <a:cubicBezTo>
                    <a:pt x="720185" y="1063479"/>
                    <a:pt x="726478" y="1079220"/>
                    <a:pt x="736979" y="1091821"/>
                  </a:cubicBezTo>
                  <a:cubicBezTo>
                    <a:pt x="749335" y="1106648"/>
                    <a:pt x="765567" y="1117937"/>
                    <a:pt x="777923" y="1132764"/>
                  </a:cubicBezTo>
                  <a:cubicBezTo>
                    <a:pt x="788424" y="1145365"/>
                    <a:pt x="794321" y="1161448"/>
                    <a:pt x="805218" y="1173707"/>
                  </a:cubicBezTo>
                  <a:cubicBezTo>
                    <a:pt x="830864" y="1202558"/>
                    <a:pt x="859809" y="1228298"/>
                    <a:pt x="887105" y="1255594"/>
                  </a:cubicBezTo>
                  <a:cubicBezTo>
                    <a:pt x="900368" y="1268857"/>
                    <a:pt x="923499" y="1264693"/>
                    <a:pt x="941696" y="1269242"/>
                  </a:cubicBezTo>
                  <a:cubicBezTo>
                    <a:pt x="978624" y="1293861"/>
                    <a:pt x="993945" y="1306519"/>
                    <a:pt x="1037230" y="1323833"/>
                  </a:cubicBezTo>
                  <a:cubicBezTo>
                    <a:pt x="1109064" y="1352566"/>
                    <a:pt x="1092617" y="1351128"/>
                    <a:pt x="1132764" y="1351128"/>
                  </a:cubicBezTo>
                </a:path>
              </a:pathLst>
            </a:cu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</p:grpSp>
      <p:sp>
        <p:nvSpPr>
          <p:cNvPr id="7" name="16 Forma libre"/>
          <p:cNvSpPr/>
          <p:nvPr/>
        </p:nvSpPr>
        <p:spPr>
          <a:xfrm>
            <a:off x="4756128" y="2538413"/>
            <a:ext cx="1692275" cy="846137"/>
          </a:xfrm>
          <a:custGeom>
            <a:avLst/>
            <a:gdLst>
              <a:gd name="connsiteX0" fmla="*/ 0 w 1692322"/>
              <a:gd name="connsiteY0" fmla="*/ 0 h 846161"/>
              <a:gd name="connsiteX1" fmla="*/ 150125 w 1692322"/>
              <a:gd name="connsiteY1" fmla="*/ 27295 h 846161"/>
              <a:gd name="connsiteX2" fmla="*/ 272955 w 1692322"/>
              <a:gd name="connsiteY2" fmla="*/ 68238 h 846161"/>
              <a:gd name="connsiteX3" fmla="*/ 313898 w 1692322"/>
              <a:gd name="connsiteY3" fmla="*/ 95534 h 846161"/>
              <a:gd name="connsiteX4" fmla="*/ 341194 w 1692322"/>
              <a:gd name="connsiteY4" fmla="*/ 136477 h 846161"/>
              <a:gd name="connsiteX5" fmla="*/ 382137 w 1692322"/>
              <a:gd name="connsiteY5" fmla="*/ 177420 h 846161"/>
              <a:gd name="connsiteX6" fmla="*/ 395785 w 1692322"/>
              <a:gd name="connsiteY6" fmla="*/ 218364 h 846161"/>
              <a:gd name="connsiteX7" fmla="*/ 450376 w 1692322"/>
              <a:gd name="connsiteY7" fmla="*/ 300250 h 846161"/>
              <a:gd name="connsiteX8" fmla="*/ 477671 w 1692322"/>
              <a:gd name="connsiteY8" fmla="*/ 341194 h 846161"/>
              <a:gd name="connsiteX9" fmla="*/ 600501 w 1692322"/>
              <a:gd name="connsiteY9" fmla="*/ 464023 h 846161"/>
              <a:gd name="connsiteX10" fmla="*/ 641445 w 1692322"/>
              <a:gd name="connsiteY10" fmla="*/ 477671 h 846161"/>
              <a:gd name="connsiteX11" fmla="*/ 805218 w 1692322"/>
              <a:gd name="connsiteY11" fmla="*/ 559558 h 846161"/>
              <a:gd name="connsiteX12" fmla="*/ 846161 w 1692322"/>
              <a:gd name="connsiteY12" fmla="*/ 586853 h 846161"/>
              <a:gd name="connsiteX13" fmla="*/ 982639 w 1692322"/>
              <a:gd name="connsiteY13" fmla="*/ 641444 h 846161"/>
              <a:gd name="connsiteX14" fmla="*/ 1064525 w 1692322"/>
              <a:gd name="connsiteY14" fmla="*/ 668740 h 846161"/>
              <a:gd name="connsiteX15" fmla="*/ 1105468 w 1692322"/>
              <a:gd name="connsiteY15" fmla="*/ 682388 h 846161"/>
              <a:gd name="connsiteX16" fmla="*/ 1146412 w 1692322"/>
              <a:gd name="connsiteY16" fmla="*/ 696035 h 846161"/>
              <a:gd name="connsiteX17" fmla="*/ 1187355 w 1692322"/>
              <a:gd name="connsiteY17" fmla="*/ 723331 h 846161"/>
              <a:gd name="connsiteX18" fmla="*/ 1392071 w 1692322"/>
              <a:gd name="connsiteY18" fmla="*/ 764274 h 846161"/>
              <a:gd name="connsiteX19" fmla="*/ 1433015 w 1692322"/>
              <a:gd name="connsiteY19" fmla="*/ 777922 h 846161"/>
              <a:gd name="connsiteX20" fmla="*/ 1596788 w 1692322"/>
              <a:gd name="connsiteY20" fmla="*/ 805217 h 846161"/>
              <a:gd name="connsiteX21" fmla="*/ 1692322 w 1692322"/>
              <a:gd name="connsiteY21" fmla="*/ 846161 h 84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92322" h="846161">
                <a:moveTo>
                  <a:pt x="0" y="0"/>
                </a:moveTo>
                <a:cubicBezTo>
                  <a:pt x="50042" y="9098"/>
                  <a:pt x="100782" y="14959"/>
                  <a:pt x="150125" y="27295"/>
                </a:cubicBezTo>
                <a:cubicBezTo>
                  <a:pt x="191994" y="37762"/>
                  <a:pt x="272955" y="68238"/>
                  <a:pt x="272955" y="68238"/>
                </a:cubicBezTo>
                <a:cubicBezTo>
                  <a:pt x="286603" y="77337"/>
                  <a:pt x="302300" y="83936"/>
                  <a:pt x="313898" y="95534"/>
                </a:cubicBezTo>
                <a:cubicBezTo>
                  <a:pt x="325496" y="107132"/>
                  <a:pt x="330693" y="123876"/>
                  <a:pt x="341194" y="136477"/>
                </a:cubicBezTo>
                <a:cubicBezTo>
                  <a:pt x="353550" y="151304"/>
                  <a:pt x="368489" y="163772"/>
                  <a:pt x="382137" y="177420"/>
                </a:cubicBezTo>
                <a:cubicBezTo>
                  <a:pt x="386686" y="191068"/>
                  <a:pt x="388798" y="205788"/>
                  <a:pt x="395785" y="218364"/>
                </a:cubicBezTo>
                <a:cubicBezTo>
                  <a:pt x="411717" y="247041"/>
                  <a:pt x="432179" y="272955"/>
                  <a:pt x="450376" y="300250"/>
                </a:cubicBezTo>
                <a:cubicBezTo>
                  <a:pt x="459475" y="313898"/>
                  <a:pt x="466072" y="329596"/>
                  <a:pt x="477671" y="341194"/>
                </a:cubicBezTo>
                <a:lnTo>
                  <a:pt x="600501" y="464023"/>
                </a:lnTo>
                <a:cubicBezTo>
                  <a:pt x="610674" y="474196"/>
                  <a:pt x="628348" y="471718"/>
                  <a:pt x="641445" y="477671"/>
                </a:cubicBezTo>
                <a:cubicBezTo>
                  <a:pt x="641471" y="477683"/>
                  <a:pt x="777910" y="545904"/>
                  <a:pt x="805218" y="559558"/>
                </a:cubicBezTo>
                <a:cubicBezTo>
                  <a:pt x="819889" y="566893"/>
                  <a:pt x="831920" y="578715"/>
                  <a:pt x="846161" y="586853"/>
                </a:cubicBezTo>
                <a:cubicBezTo>
                  <a:pt x="902393" y="618986"/>
                  <a:pt x="915524" y="619072"/>
                  <a:pt x="982639" y="641444"/>
                </a:cubicBezTo>
                <a:lnTo>
                  <a:pt x="1064525" y="668740"/>
                </a:lnTo>
                <a:lnTo>
                  <a:pt x="1105468" y="682388"/>
                </a:lnTo>
                <a:lnTo>
                  <a:pt x="1146412" y="696035"/>
                </a:lnTo>
                <a:cubicBezTo>
                  <a:pt x="1160060" y="705134"/>
                  <a:pt x="1172366" y="716669"/>
                  <a:pt x="1187355" y="723331"/>
                </a:cubicBezTo>
                <a:cubicBezTo>
                  <a:pt x="1267997" y="759172"/>
                  <a:pt x="1298383" y="753864"/>
                  <a:pt x="1392071" y="764274"/>
                </a:cubicBezTo>
                <a:cubicBezTo>
                  <a:pt x="1405719" y="768823"/>
                  <a:pt x="1418861" y="775348"/>
                  <a:pt x="1433015" y="777922"/>
                </a:cubicBezTo>
                <a:cubicBezTo>
                  <a:pt x="1547630" y="798761"/>
                  <a:pt x="1513354" y="780187"/>
                  <a:pt x="1596788" y="805217"/>
                </a:cubicBezTo>
                <a:cubicBezTo>
                  <a:pt x="1680586" y="830356"/>
                  <a:pt x="1659266" y="813105"/>
                  <a:pt x="1692322" y="846161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grpSp>
        <p:nvGrpSpPr>
          <p:cNvPr id="8" name="8 Grupo"/>
          <p:cNvGrpSpPr>
            <a:grpSpLocks/>
          </p:cNvGrpSpPr>
          <p:nvPr/>
        </p:nvGrpSpPr>
        <p:grpSpPr bwMode="auto">
          <a:xfrm>
            <a:off x="3342157" y="231105"/>
            <a:ext cx="6154738" cy="4492625"/>
            <a:chOff x="1651378" y="243559"/>
            <a:chExt cx="6155141" cy="4492214"/>
          </a:xfrm>
        </p:grpSpPr>
        <p:sp>
          <p:nvSpPr>
            <p:cNvPr id="9" name="3 Forma libre"/>
            <p:cNvSpPr/>
            <p:nvPr/>
          </p:nvSpPr>
          <p:spPr>
            <a:xfrm>
              <a:off x="1651378" y="243559"/>
              <a:ext cx="6155141" cy="4492214"/>
            </a:xfrm>
            <a:custGeom>
              <a:avLst/>
              <a:gdLst>
                <a:gd name="connsiteX0" fmla="*/ 1910688 w 6155141"/>
                <a:gd name="connsiteY0" fmla="*/ 97635 h 4492214"/>
                <a:gd name="connsiteX1" fmla="*/ 2156347 w 6155141"/>
                <a:gd name="connsiteY1" fmla="*/ 70340 h 4492214"/>
                <a:gd name="connsiteX2" fmla="*/ 2333768 w 6155141"/>
                <a:gd name="connsiteY2" fmla="*/ 43044 h 4492214"/>
                <a:gd name="connsiteX3" fmla="*/ 2511189 w 6155141"/>
                <a:gd name="connsiteY3" fmla="*/ 29396 h 4492214"/>
                <a:gd name="connsiteX4" fmla="*/ 2934270 w 6155141"/>
                <a:gd name="connsiteY4" fmla="*/ 29396 h 4492214"/>
                <a:gd name="connsiteX5" fmla="*/ 3002509 w 6155141"/>
                <a:gd name="connsiteY5" fmla="*/ 43044 h 4492214"/>
                <a:gd name="connsiteX6" fmla="*/ 3043452 w 6155141"/>
                <a:gd name="connsiteY6" fmla="*/ 56692 h 4492214"/>
                <a:gd name="connsiteX7" fmla="*/ 3111691 w 6155141"/>
                <a:gd name="connsiteY7" fmla="*/ 70340 h 4492214"/>
                <a:gd name="connsiteX8" fmla="*/ 3220873 w 6155141"/>
                <a:gd name="connsiteY8" fmla="*/ 111283 h 4492214"/>
                <a:gd name="connsiteX9" fmla="*/ 3398294 w 6155141"/>
                <a:gd name="connsiteY9" fmla="*/ 165874 h 4492214"/>
                <a:gd name="connsiteX10" fmla="*/ 3452885 w 6155141"/>
                <a:gd name="connsiteY10" fmla="*/ 193169 h 4492214"/>
                <a:gd name="connsiteX11" fmla="*/ 3725840 w 6155141"/>
                <a:gd name="connsiteY11" fmla="*/ 234113 h 4492214"/>
                <a:gd name="connsiteX12" fmla="*/ 3780431 w 6155141"/>
                <a:gd name="connsiteY12" fmla="*/ 247760 h 4492214"/>
                <a:gd name="connsiteX13" fmla="*/ 3862318 w 6155141"/>
                <a:gd name="connsiteY13" fmla="*/ 275056 h 4492214"/>
                <a:gd name="connsiteX14" fmla="*/ 4026091 w 6155141"/>
                <a:gd name="connsiteY14" fmla="*/ 329647 h 4492214"/>
                <a:gd name="connsiteX15" fmla="*/ 4067034 w 6155141"/>
                <a:gd name="connsiteY15" fmla="*/ 356942 h 4492214"/>
                <a:gd name="connsiteX16" fmla="*/ 4121625 w 6155141"/>
                <a:gd name="connsiteY16" fmla="*/ 384238 h 4492214"/>
                <a:gd name="connsiteX17" fmla="*/ 4217159 w 6155141"/>
                <a:gd name="connsiteY17" fmla="*/ 411534 h 4492214"/>
                <a:gd name="connsiteX18" fmla="*/ 4299046 w 6155141"/>
                <a:gd name="connsiteY18" fmla="*/ 479772 h 4492214"/>
                <a:gd name="connsiteX19" fmla="*/ 4339989 w 6155141"/>
                <a:gd name="connsiteY19" fmla="*/ 507068 h 4492214"/>
                <a:gd name="connsiteX20" fmla="*/ 4380932 w 6155141"/>
                <a:gd name="connsiteY20" fmla="*/ 548011 h 4492214"/>
                <a:gd name="connsiteX21" fmla="*/ 4421876 w 6155141"/>
                <a:gd name="connsiteY21" fmla="*/ 561659 h 4492214"/>
                <a:gd name="connsiteX22" fmla="*/ 4462819 w 6155141"/>
                <a:gd name="connsiteY22" fmla="*/ 588954 h 4492214"/>
                <a:gd name="connsiteX23" fmla="*/ 4517410 w 6155141"/>
                <a:gd name="connsiteY23" fmla="*/ 616250 h 4492214"/>
                <a:gd name="connsiteX24" fmla="*/ 4599297 w 6155141"/>
                <a:gd name="connsiteY24" fmla="*/ 643545 h 4492214"/>
                <a:gd name="connsiteX25" fmla="*/ 4694831 w 6155141"/>
                <a:gd name="connsiteY25" fmla="*/ 684489 h 4492214"/>
                <a:gd name="connsiteX26" fmla="*/ 4735774 w 6155141"/>
                <a:gd name="connsiteY26" fmla="*/ 711784 h 4492214"/>
                <a:gd name="connsiteX27" fmla="*/ 4817661 w 6155141"/>
                <a:gd name="connsiteY27" fmla="*/ 739080 h 4492214"/>
                <a:gd name="connsiteX28" fmla="*/ 4858604 w 6155141"/>
                <a:gd name="connsiteY28" fmla="*/ 766375 h 4492214"/>
                <a:gd name="connsiteX29" fmla="*/ 4899547 w 6155141"/>
                <a:gd name="connsiteY29" fmla="*/ 780023 h 4492214"/>
                <a:gd name="connsiteX30" fmla="*/ 4981434 w 6155141"/>
                <a:gd name="connsiteY30" fmla="*/ 834614 h 4492214"/>
                <a:gd name="connsiteX31" fmla="*/ 5049673 w 6155141"/>
                <a:gd name="connsiteY31" fmla="*/ 902853 h 4492214"/>
                <a:gd name="connsiteX32" fmla="*/ 5090616 w 6155141"/>
                <a:gd name="connsiteY32" fmla="*/ 943796 h 4492214"/>
                <a:gd name="connsiteX33" fmla="*/ 5227094 w 6155141"/>
                <a:gd name="connsiteY33" fmla="*/ 984740 h 4492214"/>
                <a:gd name="connsiteX34" fmla="*/ 5295332 w 6155141"/>
                <a:gd name="connsiteY34" fmla="*/ 1052978 h 4492214"/>
                <a:gd name="connsiteX35" fmla="*/ 5377219 w 6155141"/>
                <a:gd name="connsiteY35" fmla="*/ 1093922 h 4492214"/>
                <a:gd name="connsiteX36" fmla="*/ 5459106 w 6155141"/>
                <a:gd name="connsiteY36" fmla="*/ 1162160 h 4492214"/>
                <a:gd name="connsiteX37" fmla="*/ 5540992 w 6155141"/>
                <a:gd name="connsiteY37" fmla="*/ 1216751 h 4492214"/>
                <a:gd name="connsiteX38" fmla="*/ 5622879 w 6155141"/>
                <a:gd name="connsiteY38" fmla="*/ 1298638 h 4492214"/>
                <a:gd name="connsiteX39" fmla="*/ 5677470 w 6155141"/>
                <a:gd name="connsiteY39" fmla="*/ 1353229 h 4492214"/>
                <a:gd name="connsiteX40" fmla="*/ 5759356 w 6155141"/>
                <a:gd name="connsiteY40" fmla="*/ 1407820 h 4492214"/>
                <a:gd name="connsiteX41" fmla="*/ 5813947 w 6155141"/>
                <a:gd name="connsiteY41" fmla="*/ 1489707 h 4492214"/>
                <a:gd name="connsiteX42" fmla="*/ 5854891 w 6155141"/>
                <a:gd name="connsiteY42" fmla="*/ 1530650 h 4492214"/>
                <a:gd name="connsiteX43" fmla="*/ 5909482 w 6155141"/>
                <a:gd name="connsiteY43" fmla="*/ 1612537 h 4492214"/>
                <a:gd name="connsiteX44" fmla="*/ 5950425 w 6155141"/>
                <a:gd name="connsiteY44" fmla="*/ 1653480 h 4492214"/>
                <a:gd name="connsiteX45" fmla="*/ 5977721 w 6155141"/>
                <a:gd name="connsiteY45" fmla="*/ 1694423 h 4492214"/>
                <a:gd name="connsiteX46" fmla="*/ 6018664 w 6155141"/>
                <a:gd name="connsiteY46" fmla="*/ 1721719 h 4492214"/>
                <a:gd name="connsiteX47" fmla="*/ 6086903 w 6155141"/>
                <a:gd name="connsiteY47" fmla="*/ 1844548 h 4492214"/>
                <a:gd name="connsiteX48" fmla="*/ 6114198 w 6155141"/>
                <a:gd name="connsiteY48" fmla="*/ 1885492 h 4492214"/>
                <a:gd name="connsiteX49" fmla="*/ 6141494 w 6155141"/>
                <a:gd name="connsiteY49" fmla="*/ 1967378 h 4492214"/>
                <a:gd name="connsiteX50" fmla="*/ 6155141 w 6155141"/>
                <a:gd name="connsiteY50" fmla="*/ 2008322 h 4492214"/>
                <a:gd name="connsiteX51" fmla="*/ 6141494 w 6155141"/>
                <a:gd name="connsiteY51" fmla="*/ 2185742 h 4492214"/>
                <a:gd name="connsiteX52" fmla="*/ 6127846 w 6155141"/>
                <a:gd name="connsiteY52" fmla="*/ 2226686 h 4492214"/>
                <a:gd name="connsiteX53" fmla="*/ 6086903 w 6155141"/>
                <a:gd name="connsiteY53" fmla="*/ 2363163 h 4492214"/>
                <a:gd name="connsiteX54" fmla="*/ 6073255 w 6155141"/>
                <a:gd name="connsiteY54" fmla="*/ 2404107 h 4492214"/>
                <a:gd name="connsiteX55" fmla="*/ 6045959 w 6155141"/>
                <a:gd name="connsiteY55" fmla="*/ 2445050 h 4492214"/>
                <a:gd name="connsiteX56" fmla="*/ 6032312 w 6155141"/>
                <a:gd name="connsiteY56" fmla="*/ 2513289 h 4492214"/>
                <a:gd name="connsiteX57" fmla="*/ 5936777 w 6155141"/>
                <a:gd name="connsiteY57" fmla="*/ 2636119 h 4492214"/>
                <a:gd name="connsiteX58" fmla="*/ 5895834 w 6155141"/>
                <a:gd name="connsiteY58" fmla="*/ 2663414 h 4492214"/>
                <a:gd name="connsiteX59" fmla="*/ 5868538 w 6155141"/>
                <a:gd name="connsiteY59" fmla="*/ 2704357 h 4492214"/>
                <a:gd name="connsiteX60" fmla="*/ 5827595 w 6155141"/>
                <a:gd name="connsiteY60" fmla="*/ 2731653 h 4492214"/>
                <a:gd name="connsiteX61" fmla="*/ 5691118 w 6155141"/>
                <a:gd name="connsiteY61" fmla="*/ 2799892 h 4492214"/>
                <a:gd name="connsiteX62" fmla="*/ 5554640 w 6155141"/>
                <a:gd name="connsiteY62" fmla="*/ 2840835 h 4492214"/>
                <a:gd name="connsiteX63" fmla="*/ 5513697 w 6155141"/>
                <a:gd name="connsiteY63" fmla="*/ 2854483 h 4492214"/>
                <a:gd name="connsiteX64" fmla="*/ 5431810 w 6155141"/>
                <a:gd name="connsiteY64" fmla="*/ 2909074 h 4492214"/>
                <a:gd name="connsiteX65" fmla="*/ 5363571 w 6155141"/>
                <a:gd name="connsiteY65" fmla="*/ 2936369 h 4492214"/>
                <a:gd name="connsiteX66" fmla="*/ 5268037 w 6155141"/>
                <a:gd name="connsiteY66" fmla="*/ 2977313 h 4492214"/>
                <a:gd name="connsiteX67" fmla="*/ 5240741 w 6155141"/>
                <a:gd name="connsiteY67" fmla="*/ 3018256 h 4492214"/>
                <a:gd name="connsiteX68" fmla="*/ 5158855 w 6155141"/>
                <a:gd name="connsiteY68" fmla="*/ 3072847 h 4492214"/>
                <a:gd name="connsiteX69" fmla="*/ 5076968 w 6155141"/>
                <a:gd name="connsiteY69" fmla="*/ 3113790 h 4492214"/>
                <a:gd name="connsiteX70" fmla="*/ 4954138 w 6155141"/>
                <a:gd name="connsiteY70" fmla="*/ 3209325 h 4492214"/>
                <a:gd name="connsiteX71" fmla="*/ 4913195 w 6155141"/>
                <a:gd name="connsiteY71" fmla="*/ 3236620 h 4492214"/>
                <a:gd name="connsiteX72" fmla="*/ 4858604 w 6155141"/>
                <a:gd name="connsiteY72" fmla="*/ 3250268 h 4492214"/>
                <a:gd name="connsiteX73" fmla="*/ 4817661 w 6155141"/>
                <a:gd name="connsiteY73" fmla="*/ 3277563 h 4492214"/>
                <a:gd name="connsiteX74" fmla="*/ 4776718 w 6155141"/>
                <a:gd name="connsiteY74" fmla="*/ 3291211 h 4492214"/>
                <a:gd name="connsiteX75" fmla="*/ 4640240 w 6155141"/>
                <a:gd name="connsiteY75" fmla="*/ 3359450 h 4492214"/>
                <a:gd name="connsiteX76" fmla="*/ 4599297 w 6155141"/>
                <a:gd name="connsiteY76" fmla="*/ 3373098 h 4492214"/>
                <a:gd name="connsiteX77" fmla="*/ 4558353 w 6155141"/>
                <a:gd name="connsiteY77" fmla="*/ 3386745 h 4492214"/>
                <a:gd name="connsiteX78" fmla="*/ 4462819 w 6155141"/>
                <a:gd name="connsiteY78" fmla="*/ 3454984 h 4492214"/>
                <a:gd name="connsiteX79" fmla="*/ 4367285 w 6155141"/>
                <a:gd name="connsiteY79" fmla="*/ 3495928 h 4492214"/>
                <a:gd name="connsiteX80" fmla="*/ 4339989 w 6155141"/>
                <a:gd name="connsiteY80" fmla="*/ 3536871 h 4492214"/>
                <a:gd name="connsiteX81" fmla="*/ 4258103 w 6155141"/>
                <a:gd name="connsiteY81" fmla="*/ 3577814 h 4492214"/>
                <a:gd name="connsiteX82" fmla="*/ 4189864 w 6155141"/>
                <a:gd name="connsiteY82" fmla="*/ 3632405 h 4492214"/>
                <a:gd name="connsiteX83" fmla="*/ 4107977 w 6155141"/>
                <a:gd name="connsiteY83" fmla="*/ 3686996 h 4492214"/>
                <a:gd name="connsiteX84" fmla="*/ 4067034 w 6155141"/>
                <a:gd name="connsiteY84" fmla="*/ 3727940 h 4492214"/>
                <a:gd name="connsiteX85" fmla="*/ 4026091 w 6155141"/>
                <a:gd name="connsiteY85" fmla="*/ 3741587 h 4492214"/>
                <a:gd name="connsiteX86" fmla="*/ 3985147 w 6155141"/>
                <a:gd name="connsiteY86" fmla="*/ 3768883 h 4492214"/>
                <a:gd name="connsiteX87" fmla="*/ 3807726 w 6155141"/>
                <a:gd name="connsiteY87" fmla="*/ 3796178 h 4492214"/>
                <a:gd name="connsiteX88" fmla="*/ 3766783 w 6155141"/>
                <a:gd name="connsiteY88" fmla="*/ 3837122 h 4492214"/>
                <a:gd name="connsiteX89" fmla="*/ 3712192 w 6155141"/>
                <a:gd name="connsiteY89" fmla="*/ 3850769 h 4492214"/>
                <a:gd name="connsiteX90" fmla="*/ 3657601 w 6155141"/>
                <a:gd name="connsiteY90" fmla="*/ 3878065 h 4492214"/>
                <a:gd name="connsiteX91" fmla="*/ 3575715 w 6155141"/>
                <a:gd name="connsiteY91" fmla="*/ 3905360 h 4492214"/>
                <a:gd name="connsiteX92" fmla="*/ 3452885 w 6155141"/>
                <a:gd name="connsiteY92" fmla="*/ 3987247 h 4492214"/>
                <a:gd name="connsiteX93" fmla="*/ 3411941 w 6155141"/>
                <a:gd name="connsiteY93" fmla="*/ 4000895 h 4492214"/>
                <a:gd name="connsiteX94" fmla="*/ 3330055 w 6155141"/>
                <a:gd name="connsiteY94" fmla="*/ 4041838 h 4492214"/>
                <a:gd name="connsiteX95" fmla="*/ 3193577 w 6155141"/>
                <a:gd name="connsiteY95" fmla="*/ 4110077 h 4492214"/>
                <a:gd name="connsiteX96" fmla="*/ 3152634 w 6155141"/>
                <a:gd name="connsiteY96" fmla="*/ 4123725 h 4492214"/>
                <a:gd name="connsiteX97" fmla="*/ 3111691 w 6155141"/>
                <a:gd name="connsiteY97" fmla="*/ 4137372 h 4492214"/>
                <a:gd name="connsiteX98" fmla="*/ 3070747 w 6155141"/>
                <a:gd name="connsiteY98" fmla="*/ 4164668 h 4492214"/>
                <a:gd name="connsiteX99" fmla="*/ 3016156 w 6155141"/>
                <a:gd name="connsiteY99" fmla="*/ 4178316 h 4492214"/>
                <a:gd name="connsiteX100" fmla="*/ 2975213 w 6155141"/>
                <a:gd name="connsiteY100" fmla="*/ 4191963 h 4492214"/>
                <a:gd name="connsiteX101" fmla="*/ 2920622 w 6155141"/>
                <a:gd name="connsiteY101" fmla="*/ 4205611 h 4492214"/>
                <a:gd name="connsiteX102" fmla="*/ 2838735 w 6155141"/>
                <a:gd name="connsiteY102" fmla="*/ 4232907 h 4492214"/>
                <a:gd name="connsiteX103" fmla="*/ 2770497 w 6155141"/>
                <a:gd name="connsiteY103" fmla="*/ 4246554 h 4492214"/>
                <a:gd name="connsiteX104" fmla="*/ 2729553 w 6155141"/>
                <a:gd name="connsiteY104" fmla="*/ 4260202 h 4492214"/>
                <a:gd name="connsiteX105" fmla="*/ 2634019 w 6155141"/>
                <a:gd name="connsiteY105" fmla="*/ 4287498 h 4492214"/>
                <a:gd name="connsiteX106" fmla="*/ 2497541 w 6155141"/>
                <a:gd name="connsiteY106" fmla="*/ 4369384 h 4492214"/>
                <a:gd name="connsiteX107" fmla="*/ 2415655 w 6155141"/>
                <a:gd name="connsiteY107" fmla="*/ 4451271 h 4492214"/>
                <a:gd name="connsiteX108" fmla="*/ 2388359 w 6155141"/>
                <a:gd name="connsiteY108" fmla="*/ 4492214 h 4492214"/>
                <a:gd name="connsiteX109" fmla="*/ 2292825 w 6155141"/>
                <a:gd name="connsiteY109" fmla="*/ 4383032 h 4492214"/>
                <a:gd name="connsiteX110" fmla="*/ 2251882 w 6155141"/>
                <a:gd name="connsiteY110" fmla="*/ 4301145 h 4492214"/>
                <a:gd name="connsiteX111" fmla="*/ 2169995 w 6155141"/>
                <a:gd name="connsiteY111" fmla="*/ 4273850 h 4492214"/>
                <a:gd name="connsiteX112" fmla="*/ 2129052 w 6155141"/>
                <a:gd name="connsiteY112" fmla="*/ 4260202 h 4492214"/>
                <a:gd name="connsiteX113" fmla="*/ 2033518 w 6155141"/>
                <a:gd name="connsiteY113" fmla="*/ 4232907 h 4492214"/>
                <a:gd name="connsiteX114" fmla="*/ 1951631 w 6155141"/>
                <a:gd name="connsiteY114" fmla="*/ 4178316 h 4492214"/>
                <a:gd name="connsiteX115" fmla="*/ 1910688 w 6155141"/>
                <a:gd name="connsiteY115" fmla="*/ 4164668 h 4492214"/>
                <a:gd name="connsiteX116" fmla="*/ 1828801 w 6155141"/>
                <a:gd name="connsiteY116" fmla="*/ 4110077 h 4492214"/>
                <a:gd name="connsiteX117" fmla="*/ 1719619 w 6155141"/>
                <a:gd name="connsiteY117" fmla="*/ 4069134 h 4492214"/>
                <a:gd name="connsiteX118" fmla="*/ 1637732 w 6155141"/>
                <a:gd name="connsiteY118" fmla="*/ 4041838 h 4492214"/>
                <a:gd name="connsiteX119" fmla="*/ 1542198 w 6155141"/>
                <a:gd name="connsiteY119" fmla="*/ 4000895 h 4492214"/>
                <a:gd name="connsiteX120" fmla="*/ 1460312 w 6155141"/>
                <a:gd name="connsiteY120" fmla="*/ 3946304 h 4492214"/>
                <a:gd name="connsiteX121" fmla="*/ 1405721 w 6155141"/>
                <a:gd name="connsiteY121" fmla="*/ 3919008 h 4492214"/>
                <a:gd name="connsiteX122" fmla="*/ 1323834 w 6155141"/>
                <a:gd name="connsiteY122" fmla="*/ 3864417 h 4492214"/>
                <a:gd name="connsiteX123" fmla="*/ 1282891 w 6155141"/>
                <a:gd name="connsiteY123" fmla="*/ 3837122 h 4492214"/>
                <a:gd name="connsiteX124" fmla="*/ 1241947 w 6155141"/>
                <a:gd name="connsiteY124" fmla="*/ 3796178 h 4492214"/>
                <a:gd name="connsiteX125" fmla="*/ 1160061 w 6155141"/>
                <a:gd name="connsiteY125" fmla="*/ 3741587 h 4492214"/>
                <a:gd name="connsiteX126" fmla="*/ 1064526 w 6155141"/>
                <a:gd name="connsiteY126" fmla="*/ 3673348 h 4492214"/>
                <a:gd name="connsiteX127" fmla="*/ 1009935 w 6155141"/>
                <a:gd name="connsiteY127" fmla="*/ 3591462 h 4492214"/>
                <a:gd name="connsiteX128" fmla="*/ 996288 w 6155141"/>
                <a:gd name="connsiteY128" fmla="*/ 3550519 h 4492214"/>
                <a:gd name="connsiteX129" fmla="*/ 928049 w 6155141"/>
                <a:gd name="connsiteY129" fmla="*/ 3482280 h 4492214"/>
                <a:gd name="connsiteX130" fmla="*/ 900753 w 6155141"/>
                <a:gd name="connsiteY130" fmla="*/ 3441337 h 4492214"/>
                <a:gd name="connsiteX131" fmla="*/ 887106 w 6155141"/>
                <a:gd name="connsiteY131" fmla="*/ 3345802 h 4492214"/>
                <a:gd name="connsiteX132" fmla="*/ 873458 w 6155141"/>
                <a:gd name="connsiteY132" fmla="*/ 3100142 h 4492214"/>
                <a:gd name="connsiteX133" fmla="*/ 846162 w 6155141"/>
                <a:gd name="connsiteY133" fmla="*/ 2922722 h 4492214"/>
                <a:gd name="connsiteX134" fmla="*/ 805219 w 6155141"/>
                <a:gd name="connsiteY134" fmla="*/ 2813540 h 4492214"/>
                <a:gd name="connsiteX135" fmla="*/ 764276 w 6155141"/>
                <a:gd name="connsiteY135" fmla="*/ 2636119 h 4492214"/>
                <a:gd name="connsiteX136" fmla="*/ 736980 w 6155141"/>
                <a:gd name="connsiteY136" fmla="*/ 2595175 h 4492214"/>
                <a:gd name="connsiteX137" fmla="*/ 723332 w 6155141"/>
                <a:gd name="connsiteY137" fmla="*/ 2308572 h 4492214"/>
                <a:gd name="connsiteX138" fmla="*/ 709685 w 6155141"/>
                <a:gd name="connsiteY138" fmla="*/ 2253981 h 4492214"/>
                <a:gd name="connsiteX139" fmla="*/ 696037 w 6155141"/>
                <a:gd name="connsiteY139" fmla="*/ 2158447 h 4492214"/>
                <a:gd name="connsiteX140" fmla="*/ 655094 w 6155141"/>
                <a:gd name="connsiteY140" fmla="*/ 2062913 h 4492214"/>
                <a:gd name="connsiteX141" fmla="*/ 668741 w 6155141"/>
                <a:gd name="connsiteY141" fmla="*/ 1899140 h 4492214"/>
                <a:gd name="connsiteX142" fmla="*/ 750628 w 6155141"/>
                <a:gd name="connsiteY142" fmla="*/ 1803605 h 4492214"/>
                <a:gd name="connsiteX143" fmla="*/ 777923 w 6155141"/>
                <a:gd name="connsiteY143" fmla="*/ 1749014 h 4492214"/>
                <a:gd name="connsiteX144" fmla="*/ 805219 w 6155141"/>
                <a:gd name="connsiteY144" fmla="*/ 1708071 h 4492214"/>
                <a:gd name="connsiteX145" fmla="*/ 859810 w 6155141"/>
                <a:gd name="connsiteY145" fmla="*/ 1585241 h 4492214"/>
                <a:gd name="connsiteX146" fmla="*/ 846162 w 6155141"/>
                <a:gd name="connsiteY146" fmla="*/ 1339581 h 4492214"/>
                <a:gd name="connsiteX147" fmla="*/ 818867 w 6155141"/>
                <a:gd name="connsiteY147" fmla="*/ 1298638 h 4492214"/>
                <a:gd name="connsiteX148" fmla="*/ 736980 w 6155141"/>
                <a:gd name="connsiteY148" fmla="*/ 1216751 h 4492214"/>
                <a:gd name="connsiteX149" fmla="*/ 696037 w 6155141"/>
                <a:gd name="connsiteY149" fmla="*/ 1134865 h 4492214"/>
                <a:gd name="connsiteX150" fmla="*/ 682389 w 6155141"/>
                <a:gd name="connsiteY150" fmla="*/ 1093922 h 4492214"/>
                <a:gd name="connsiteX151" fmla="*/ 641446 w 6155141"/>
                <a:gd name="connsiteY151" fmla="*/ 1052978 h 4492214"/>
                <a:gd name="connsiteX152" fmla="*/ 573207 w 6155141"/>
                <a:gd name="connsiteY152" fmla="*/ 957444 h 4492214"/>
                <a:gd name="connsiteX153" fmla="*/ 532264 w 6155141"/>
                <a:gd name="connsiteY153" fmla="*/ 930148 h 4492214"/>
                <a:gd name="connsiteX154" fmla="*/ 504968 w 6155141"/>
                <a:gd name="connsiteY154" fmla="*/ 889205 h 4492214"/>
                <a:gd name="connsiteX155" fmla="*/ 409434 w 6155141"/>
                <a:gd name="connsiteY155" fmla="*/ 807319 h 4492214"/>
                <a:gd name="connsiteX156" fmla="*/ 300252 w 6155141"/>
                <a:gd name="connsiteY156" fmla="*/ 711784 h 4492214"/>
                <a:gd name="connsiteX157" fmla="*/ 259309 w 6155141"/>
                <a:gd name="connsiteY157" fmla="*/ 657193 h 4492214"/>
                <a:gd name="connsiteX158" fmla="*/ 204718 w 6155141"/>
                <a:gd name="connsiteY158" fmla="*/ 643545 h 4492214"/>
                <a:gd name="connsiteX159" fmla="*/ 122831 w 6155141"/>
                <a:gd name="connsiteY159" fmla="*/ 561659 h 4492214"/>
                <a:gd name="connsiteX160" fmla="*/ 40944 w 6155141"/>
                <a:gd name="connsiteY160" fmla="*/ 479772 h 4492214"/>
                <a:gd name="connsiteX161" fmla="*/ 1 w 6155141"/>
                <a:gd name="connsiteY161" fmla="*/ 384238 h 4492214"/>
                <a:gd name="connsiteX162" fmla="*/ 13649 w 6155141"/>
                <a:gd name="connsiteY162" fmla="*/ 261408 h 4492214"/>
                <a:gd name="connsiteX163" fmla="*/ 95535 w 6155141"/>
                <a:gd name="connsiteY163" fmla="*/ 220465 h 4492214"/>
                <a:gd name="connsiteX164" fmla="*/ 218365 w 6155141"/>
                <a:gd name="connsiteY164" fmla="*/ 193169 h 4492214"/>
                <a:gd name="connsiteX165" fmla="*/ 272956 w 6155141"/>
                <a:gd name="connsiteY165" fmla="*/ 179522 h 4492214"/>
                <a:gd name="connsiteX166" fmla="*/ 477673 w 6155141"/>
                <a:gd name="connsiteY166" fmla="*/ 193169 h 4492214"/>
                <a:gd name="connsiteX167" fmla="*/ 627798 w 6155141"/>
                <a:gd name="connsiteY167" fmla="*/ 179522 h 4492214"/>
                <a:gd name="connsiteX168" fmla="*/ 873458 w 6155141"/>
                <a:gd name="connsiteY168" fmla="*/ 193169 h 4492214"/>
                <a:gd name="connsiteX169" fmla="*/ 982640 w 6155141"/>
                <a:gd name="connsiteY169" fmla="*/ 234113 h 4492214"/>
                <a:gd name="connsiteX170" fmla="*/ 1064526 w 6155141"/>
                <a:gd name="connsiteY170" fmla="*/ 261408 h 4492214"/>
                <a:gd name="connsiteX171" fmla="*/ 1119118 w 6155141"/>
                <a:gd name="connsiteY171" fmla="*/ 288704 h 4492214"/>
                <a:gd name="connsiteX172" fmla="*/ 1201004 w 6155141"/>
                <a:gd name="connsiteY172" fmla="*/ 315999 h 4492214"/>
                <a:gd name="connsiteX173" fmla="*/ 1241947 w 6155141"/>
                <a:gd name="connsiteY173" fmla="*/ 329647 h 4492214"/>
                <a:gd name="connsiteX174" fmla="*/ 1282891 w 6155141"/>
                <a:gd name="connsiteY174" fmla="*/ 343295 h 4492214"/>
                <a:gd name="connsiteX175" fmla="*/ 1433016 w 6155141"/>
                <a:gd name="connsiteY175" fmla="*/ 329647 h 4492214"/>
                <a:gd name="connsiteX176" fmla="*/ 1555846 w 6155141"/>
                <a:gd name="connsiteY176" fmla="*/ 275056 h 4492214"/>
                <a:gd name="connsiteX177" fmla="*/ 1665028 w 6155141"/>
                <a:gd name="connsiteY177" fmla="*/ 247760 h 4492214"/>
                <a:gd name="connsiteX178" fmla="*/ 1705971 w 6155141"/>
                <a:gd name="connsiteY178" fmla="*/ 234113 h 4492214"/>
                <a:gd name="connsiteX179" fmla="*/ 1787858 w 6155141"/>
                <a:gd name="connsiteY179" fmla="*/ 193169 h 4492214"/>
                <a:gd name="connsiteX180" fmla="*/ 1828801 w 6155141"/>
                <a:gd name="connsiteY180" fmla="*/ 165874 h 4492214"/>
                <a:gd name="connsiteX181" fmla="*/ 1910688 w 6155141"/>
                <a:gd name="connsiteY181" fmla="*/ 138578 h 4492214"/>
                <a:gd name="connsiteX182" fmla="*/ 1965279 w 6155141"/>
                <a:gd name="connsiteY182" fmla="*/ 111283 h 449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6155141" h="4492214">
                  <a:moveTo>
                    <a:pt x="1910688" y="97635"/>
                  </a:moveTo>
                  <a:lnTo>
                    <a:pt x="2156347" y="70340"/>
                  </a:lnTo>
                  <a:cubicBezTo>
                    <a:pt x="2215691" y="62683"/>
                    <a:pt x="2274326" y="49903"/>
                    <a:pt x="2333768" y="43044"/>
                  </a:cubicBezTo>
                  <a:cubicBezTo>
                    <a:pt x="2392692" y="36245"/>
                    <a:pt x="2452049" y="33945"/>
                    <a:pt x="2511189" y="29396"/>
                  </a:cubicBezTo>
                  <a:cubicBezTo>
                    <a:pt x="2670224" y="-23617"/>
                    <a:pt x="2562810" y="6883"/>
                    <a:pt x="2934270" y="29396"/>
                  </a:cubicBezTo>
                  <a:cubicBezTo>
                    <a:pt x="2957424" y="30799"/>
                    <a:pt x="2980005" y="37418"/>
                    <a:pt x="3002509" y="43044"/>
                  </a:cubicBezTo>
                  <a:cubicBezTo>
                    <a:pt x="3016465" y="46533"/>
                    <a:pt x="3029496" y="53203"/>
                    <a:pt x="3043452" y="56692"/>
                  </a:cubicBezTo>
                  <a:cubicBezTo>
                    <a:pt x="3065956" y="62318"/>
                    <a:pt x="3089187" y="64714"/>
                    <a:pt x="3111691" y="70340"/>
                  </a:cubicBezTo>
                  <a:cubicBezTo>
                    <a:pt x="3150036" y="79926"/>
                    <a:pt x="3183281" y="98752"/>
                    <a:pt x="3220873" y="111283"/>
                  </a:cubicBezTo>
                  <a:cubicBezTo>
                    <a:pt x="3301666" y="138214"/>
                    <a:pt x="3321828" y="135288"/>
                    <a:pt x="3398294" y="165874"/>
                  </a:cubicBezTo>
                  <a:cubicBezTo>
                    <a:pt x="3417184" y="173430"/>
                    <a:pt x="3433323" y="187580"/>
                    <a:pt x="3452885" y="193169"/>
                  </a:cubicBezTo>
                  <a:cubicBezTo>
                    <a:pt x="3550516" y="221064"/>
                    <a:pt x="3625661" y="224095"/>
                    <a:pt x="3725840" y="234113"/>
                  </a:cubicBezTo>
                  <a:cubicBezTo>
                    <a:pt x="3744037" y="238662"/>
                    <a:pt x="3762465" y="242370"/>
                    <a:pt x="3780431" y="247760"/>
                  </a:cubicBezTo>
                  <a:cubicBezTo>
                    <a:pt x="3807990" y="256028"/>
                    <a:pt x="3835022" y="265957"/>
                    <a:pt x="3862318" y="275056"/>
                  </a:cubicBezTo>
                  <a:lnTo>
                    <a:pt x="4026091" y="329647"/>
                  </a:lnTo>
                  <a:cubicBezTo>
                    <a:pt x="4041652" y="334834"/>
                    <a:pt x="4052793" y="348804"/>
                    <a:pt x="4067034" y="356942"/>
                  </a:cubicBezTo>
                  <a:cubicBezTo>
                    <a:pt x="4084698" y="367036"/>
                    <a:pt x="4102575" y="377094"/>
                    <a:pt x="4121625" y="384238"/>
                  </a:cubicBezTo>
                  <a:cubicBezTo>
                    <a:pt x="4156613" y="397359"/>
                    <a:pt x="4184160" y="395035"/>
                    <a:pt x="4217159" y="411534"/>
                  </a:cubicBezTo>
                  <a:cubicBezTo>
                    <a:pt x="4267989" y="436949"/>
                    <a:pt x="4253769" y="442040"/>
                    <a:pt x="4299046" y="479772"/>
                  </a:cubicBezTo>
                  <a:cubicBezTo>
                    <a:pt x="4311647" y="490273"/>
                    <a:pt x="4327388" y="496567"/>
                    <a:pt x="4339989" y="507068"/>
                  </a:cubicBezTo>
                  <a:cubicBezTo>
                    <a:pt x="4354816" y="519424"/>
                    <a:pt x="4364873" y="537305"/>
                    <a:pt x="4380932" y="548011"/>
                  </a:cubicBezTo>
                  <a:cubicBezTo>
                    <a:pt x="4392902" y="555991"/>
                    <a:pt x="4409009" y="555225"/>
                    <a:pt x="4421876" y="561659"/>
                  </a:cubicBezTo>
                  <a:cubicBezTo>
                    <a:pt x="4436547" y="568994"/>
                    <a:pt x="4448578" y="580816"/>
                    <a:pt x="4462819" y="588954"/>
                  </a:cubicBezTo>
                  <a:cubicBezTo>
                    <a:pt x="4480483" y="599048"/>
                    <a:pt x="4498520" y="608694"/>
                    <a:pt x="4517410" y="616250"/>
                  </a:cubicBezTo>
                  <a:cubicBezTo>
                    <a:pt x="4544124" y="626936"/>
                    <a:pt x="4599297" y="643545"/>
                    <a:pt x="4599297" y="643545"/>
                  </a:cubicBezTo>
                  <a:cubicBezTo>
                    <a:pt x="4702082" y="712070"/>
                    <a:pt x="4571455" y="631614"/>
                    <a:pt x="4694831" y="684489"/>
                  </a:cubicBezTo>
                  <a:cubicBezTo>
                    <a:pt x="4709907" y="690950"/>
                    <a:pt x="4720785" y="705122"/>
                    <a:pt x="4735774" y="711784"/>
                  </a:cubicBezTo>
                  <a:cubicBezTo>
                    <a:pt x="4762066" y="723469"/>
                    <a:pt x="4793721" y="723120"/>
                    <a:pt x="4817661" y="739080"/>
                  </a:cubicBezTo>
                  <a:cubicBezTo>
                    <a:pt x="4831309" y="748178"/>
                    <a:pt x="4843933" y="759040"/>
                    <a:pt x="4858604" y="766375"/>
                  </a:cubicBezTo>
                  <a:cubicBezTo>
                    <a:pt x="4871471" y="772809"/>
                    <a:pt x="4886971" y="773037"/>
                    <a:pt x="4899547" y="780023"/>
                  </a:cubicBezTo>
                  <a:cubicBezTo>
                    <a:pt x="4928224" y="795955"/>
                    <a:pt x="4981434" y="834614"/>
                    <a:pt x="4981434" y="834614"/>
                  </a:cubicBezTo>
                  <a:cubicBezTo>
                    <a:pt x="5031475" y="909676"/>
                    <a:pt x="4981434" y="845987"/>
                    <a:pt x="5049673" y="902853"/>
                  </a:cubicBezTo>
                  <a:cubicBezTo>
                    <a:pt x="5064500" y="915209"/>
                    <a:pt x="5073744" y="934423"/>
                    <a:pt x="5090616" y="943796"/>
                  </a:cubicBezTo>
                  <a:cubicBezTo>
                    <a:pt x="5117802" y="958899"/>
                    <a:pt x="5191851" y="975929"/>
                    <a:pt x="5227094" y="984740"/>
                  </a:cubicBezTo>
                  <a:cubicBezTo>
                    <a:pt x="5336275" y="1057527"/>
                    <a:pt x="5204348" y="961994"/>
                    <a:pt x="5295332" y="1052978"/>
                  </a:cubicBezTo>
                  <a:cubicBezTo>
                    <a:pt x="5334444" y="1092090"/>
                    <a:pt x="5332819" y="1071722"/>
                    <a:pt x="5377219" y="1093922"/>
                  </a:cubicBezTo>
                  <a:cubicBezTo>
                    <a:pt x="5435740" y="1123182"/>
                    <a:pt x="5404777" y="1119904"/>
                    <a:pt x="5459106" y="1162160"/>
                  </a:cubicBezTo>
                  <a:cubicBezTo>
                    <a:pt x="5485001" y="1182300"/>
                    <a:pt x="5517795" y="1193554"/>
                    <a:pt x="5540992" y="1216751"/>
                  </a:cubicBezTo>
                  <a:lnTo>
                    <a:pt x="5622879" y="1298638"/>
                  </a:lnTo>
                  <a:cubicBezTo>
                    <a:pt x="5641076" y="1316835"/>
                    <a:pt x="5656058" y="1338954"/>
                    <a:pt x="5677470" y="1353229"/>
                  </a:cubicBezTo>
                  <a:lnTo>
                    <a:pt x="5759356" y="1407820"/>
                  </a:lnTo>
                  <a:cubicBezTo>
                    <a:pt x="5777553" y="1435116"/>
                    <a:pt x="5790750" y="1466510"/>
                    <a:pt x="5813947" y="1489707"/>
                  </a:cubicBezTo>
                  <a:cubicBezTo>
                    <a:pt x="5827595" y="1503355"/>
                    <a:pt x="5843041" y="1515415"/>
                    <a:pt x="5854891" y="1530650"/>
                  </a:cubicBezTo>
                  <a:cubicBezTo>
                    <a:pt x="5875032" y="1556545"/>
                    <a:pt x="5886285" y="1589340"/>
                    <a:pt x="5909482" y="1612537"/>
                  </a:cubicBezTo>
                  <a:cubicBezTo>
                    <a:pt x="5923130" y="1626185"/>
                    <a:pt x="5938069" y="1638653"/>
                    <a:pt x="5950425" y="1653480"/>
                  </a:cubicBezTo>
                  <a:cubicBezTo>
                    <a:pt x="5960926" y="1666081"/>
                    <a:pt x="5966123" y="1682825"/>
                    <a:pt x="5977721" y="1694423"/>
                  </a:cubicBezTo>
                  <a:cubicBezTo>
                    <a:pt x="5989319" y="1706021"/>
                    <a:pt x="6005016" y="1712620"/>
                    <a:pt x="6018664" y="1721719"/>
                  </a:cubicBezTo>
                  <a:cubicBezTo>
                    <a:pt x="6042686" y="1793785"/>
                    <a:pt x="6024331" y="1750690"/>
                    <a:pt x="6086903" y="1844548"/>
                  </a:cubicBezTo>
                  <a:cubicBezTo>
                    <a:pt x="6096002" y="1858196"/>
                    <a:pt x="6109011" y="1869931"/>
                    <a:pt x="6114198" y="1885492"/>
                  </a:cubicBezTo>
                  <a:lnTo>
                    <a:pt x="6141494" y="1967378"/>
                  </a:lnTo>
                  <a:lnTo>
                    <a:pt x="6155141" y="2008322"/>
                  </a:lnTo>
                  <a:cubicBezTo>
                    <a:pt x="6150592" y="2067462"/>
                    <a:pt x="6148851" y="2126885"/>
                    <a:pt x="6141494" y="2185742"/>
                  </a:cubicBezTo>
                  <a:cubicBezTo>
                    <a:pt x="6139710" y="2200017"/>
                    <a:pt x="6131798" y="2212853"/>
                    <a:pt x="6127846" y="2226686"/>
                  </a:cubicBezTo>
                  <a:cubicBezTo>
                    <a:pt x="6086593" y="2371070"/>
                    <a:pt x="6151769" y="2168563"/>
                    <a:pt x="6086903" y="2363163"/>
                  </a:cubicBezTo>
                  <a:cubicBezTo>
                    <a:pt x="6082354" y="2376811"/>
                    <a:pt x="6081235" y="2392137"/>
                    <a:pt x="6073255" y="2404107"/>
                  </a:cubicBezTo>
                  <a:lnTo>
                    <a:pt x="6045959" y="2445050"/>
                  </a:lnTo>
                  <a:cubicBezTo>
                    <a:pt x="6041410" y="2467796"/>
                    <a:pt x="6041911" y="2492171"/>
                    <a:pt x="6032312" y="2513289"/>
                  </a:cubicBezTo>
                  <a:cubicBezTo>
                    <a:pt x="6013755" y="2554115"/>
                    <a:pt x="5973417" y="2605585"/>
                    <a:pt x="5936777" y="2636119"/>
                  </a:cubicBezTo>
                  <a:cubicBezTo>
                    <a:pt x="5924176" y="2646620"/>
                    <a:pt x="5909482" y="2654316"/>
                    <a:pt x="5895834" y="2663414"/>
                  </a:cubicBezTo>
                  <a:cubicBezTo>
                    <a:pt x="5886735" y="2677062"/>
                    <a:pt x="5880136" y="2692759"/>
                    <a:pt x="5868538" y="2704357"/>
                  </a:cubicBezTo>
                  <a:cubicBezTo>
                    <a:pt x="5856940" y="2715955"/>
                    <a:pt x="5840942" y="2722119"/>
                    <a:pt x="5827595" y="2731653"/>
                  </a:cubicBezTo>
                  <a:cubicBezTo>
                    <a:pt x="5758701" y="2780863"/>
                    <a:pt x="5783560" y="2776781"/>
                    <a:pt x="5691118" y="2799892"/>
                  </a:cubicBezTo>
                  <a:cubicBezTo>
                    <a:pt x="5608616" y="2820517"/>
                    <a:pt x="5654316" y="2807610"/>
                    <a:pt x="5554640" y="2840835"/>
                  </a:cubicBezTo>
                  <a:cubicBezTo>
                    <a:pt x="5540992" y="2845384"/>
                    <a:pt x="5525667" y="2846503"/>
                    <a:pt x="5513697" y="2854483"/>
                  </a:cubicBezTo>
                  <a:lnTo>
                    <a:pt x="5431810" y="2909074"/>
                  </a:lnTo>
                  <a:cubicBezTo>
                    <a:pt x="5411426" y="2922663"/>
                    <a:pt x="5385958" y="2926419"/>
                    <a:pt x="5363571" y="2936369"/>
                  </a:cubicBezTo>
                  <a:cubicBezTo>
                    <a:pt x="5262375" y="2981345"/>
                    <a:pt x="5352137" y="2949279"/>
                    <a:pt x="5268037" y="2977313"/>
                  </a:cubicBezTo>
                  <a:cubicBezTo>
                    <a:pt x="5258938" y="2990961"/>
                    <a:pt x="5253085" y="3007455"/>
                    <a:pt x="5240741" y="3018256"/>
                  </a:cubicBezTo>
                  <a:cubicBezTo>
                    <a:pt x="5216053" y="3039858"/>
                    <a:pt x="5186150" y="3054650"/>
                    <a:pt x="5158855" y="3072847"/>
                  </a:cubicBezTo>
                  <a:cubicBezTo>
                    <a:pt x="5105943" y="3108122"/>
                    <a:pt x="5133472" y="3094955"/>
                    <a:pt x="5076968" y="3113790"/>
                  </a:cubicBezTo>
                  <a:cubicBezTo>
                    <a:pt x="5012829" y="3177931"/>
                    <a:pt x="5052084" y="3144028"/>
                    <a:pt x="4954138" y="3209325"/>
                  </a:cubicBezTo>
                  <a:cubicBezTo>
                    <a:pt x="4940490" y="3218423"/>
                    <a:pt x="4929108" y="3232642"/>
                    <a:pt x="4913195" y="3236620"/>
                  </a:cubicBezTo>
                  <a:lnTo>
                    <a:pt x="4858604" y="3250268"/>
                  </a:lnTo>
                  <a:cubicBezTo>
                    <a:pt x="4844956" y="3259366"/>
                    <a:pt x="4832332" y="3270228"/>
                    <a:pt x="4817661" y="3277563"/>
                  </a:cubicBezTo>
                  <a:cubicBezTo>
                    <a:pt x="4804794" y="3283997"/>
                    <a:pt x="4789209" y="3284074"/>
                    <a:pt x="4776718" y="3291211"/>
                  </a:cubicBezTo>
                  <a:cubicBezTo>
                    <a:pt x="4640902" y="3368819"/>
                    <a:pt x="4817329" y="3300419"/>
                    <a:pt x="4640240" y="3359450"/>
                  </a:cubicBezTo>
                  <a:lnTo>
                    <a:pt x="4599297" y="3373098"/>
                  </a:lnTo>
                  <a:lnTo>
                    <a:pt x="4558353" y="3386745"/>
                  </a:lnTo>
                  <a:cubicBezTo>
                    <a:pt x="4534913" y="3404326"/>
                    <a:pt x="4490763" y="3439016"/>
                    <a:pt x="4462819" y="3454984"/>
                  </a:cubicBezTo>
                  <a:cubicBezTo>
                    <a:pt x="4415597" y="3481968"/>
                    <a:pt x="4413220" y="3480616"/>
                    <a:pt x="4367285" y="3495928"/>
                  </a:cubicBezTo>
                  <a:cubicBezTo>
                    <a:pt x="4358186" y="3509576"/>
                    <a:pt x="4351587" y="3525273"/>
                    <a:pt x="4339989" y="3536871"/>
                  </a:cubicBezTo>
                  <a:cubicBezTo>
                    <a:pt x="4313533" y="3563327"/>
                    <a:pt x="4291402" y="3566714"/>
                    <a:pt x="4258103" y="3577814"/>
                  </a:cubicBezTo>
                  <a:cubicBezTo>
                    <a:pt x="4197056" y="3669382"/>
                    <a:pt x="4268970" y="3579667"/>
                    <a:pt x="4189864" y="3632405"/>
                  </a:cubicBezTo>
                  <a:cubicBezTo>
                    <a:pt x="4087634" y="3700559"/>
                    <a:pt x="4205331" y="3654545"/>
                    <a:pt x="4107977" y="3686996"/>
                  </a:cubicBezTo>
                  <a:cubicBezTo>
                    <a:pt x="4094329" y="3700644"/>
                    <a:pt x="4083093" y="3717234"/>
                    <a:pt x="4067034" y="3727940"/>
                  </a:cubicBezTo>
                  <a:cubicBezTo>
                    <a:pt x="4055064" y="3735920"/>
                    <a:pt x="4038958" y="3735154"/>
                    <a:pt x="4026091" y="3741587"/>
                  </a:cubicBezTo>
                  <a:cubicBezTo>
                    <a:pt x="4011420" y="3748923"/>
                    <a:pt x="4000224" y="3762422"/>
                    <a:pt x="3985147" y="3768883"/>
                  </a:cubicBezTo>
                  <a:cubicBezTo>
                    <a:pt x="3943777" y="3786613"/>
                    <a:pt x="3832388" y="3793438"/>
                    <a:pt x="3807726" y="3796178"/>
                  </a:cubicBezTo>
                  <a:cubicBezTo>
                    <a:pt x="3794078" y="3809826"/>
                    <a:pt x="3783541" y="3827546"/>
                    <a:pt x="3766783" y="3837122"/>
                  </a:cubicBezTo>
                  <a:cubicBezTo>
                    <a:pt x="3750497" y="3846428"/>
                    <a:pt x="3729755" y="3844183"/>
                    <a:pt x="3712192" y="3850769"/>
                  </a:cubicBezTo>
                  <a:cubicBezTo>
                    <a:pt x="3693142" y="3857913"/>
                    <a:pt x="3676491" y="3870509"/>
                    <a:pt x="3657601" y="3878065"/>
                  </a:cubicBezTo>
                  <a:cubicBezTo>
                    <a:pt x="3630887" y="3888751"/>
                    <a:pt x="3575715" y="3905360"/>
                    <a:pt x="3575715" y="3905360"/>
                  </a:cubicBezTo>
                  <a:lnTo>
                    <a:pt x="3452885" y="3987247"/>
                  </a:lnTo>
                  <a:cubicBezTo>
                    <a:pt x="3440915" y="3995227"/>
                    <a:pt x="3424808" y="3994461"/>
                    <a:pt x="3411941" y="4000895"/>
                  </a:cubicBezTo>
                  <a:cubicBezTo>
                    <a:pt x="3306111" y="4053809"/>
                    <a:pt x="3432970" y="4007532"/>
                    <a:pt x="3330055" y="4041838"/>
                  </a:cubicBezTo>
                  <a:cubicBezTo>
                    <a:pt x="3252446" y="4100044"/>
                    <a:pt x="3297043" y="4075588"/>
                    <a:pt x="3193577" y="4110077"/>
                  </a:cubicBezTo>
                  <a:lnTo>
                    <a:pt x="3152634" y="4123725"/>
                  </a:lnTo>
                  <a:lnTo>
                    <a:pt x="3111691" y="4137372"/>
                  </a:lnTo>
                  <a:cubicBezTo>
                    <a:pt x="3098043" y="4146471"/>
                    <a:pt x="3085824" y="4158207"/>
                    <a:pt x="3070747" y="4164668"/>
                  </a:cubicBezTo>
                  <a:cubicBezTo>
                    <a:pt x="3053507" y="4172057"/>
                    <a:pt x="3034191" y="4173163"/>
                    <a:pt x="3016156" y="4178316"/>
                  </a:cubicBezTo>
                  <a:cubicBezTo>
                    <a:pt x="3002324" y="4182268"/>
                    <a:pt x="2989045" y="4188011"/>
                    <a:pt x="2975213" y="4191963"/>
                  </a:cubicBezTo>
                  <a:cubicBezTo>
                    <a:pt x="2957178" y="4197116"/>
                    <a:pt x="2938588" y="4200221"/>
                    <a:pt x="2920622" y="4205611"/>
                  </a:cubicBezTo>
                  <a:cubicBezTo>
                    <a:pt x="2893063" y="4213879"/>
                    <a:pt x="2866031" y="4223808"/>
                    <a:pt x="2838735" y="4232907"/>
                  </a:cubicBezTo>
                  <a:cubicBezTo>
                    <a:pt x="2816729" y="4240242"/>
                    <a:pt x="2793001" y="4240928"/>
                    <a:pt x="2770497" y="4246554"/>
                  </a:cubicBezTo>
                  <a:cubicBezTo>
                    <a:pt x="2756540" y="4250043"/>
                    <a:pt x="2743386" y="4256250"/>
                    <a:pt x="2729553" y="4260202"/>
                  </a:cubicBezTo>
                  <a:cubicBezTo>
                    <a:pt x="2694922" y="4270097"/>
                    <a:pt x="2666744" y="4273473"/>
                    <a:pt x="2634019" y="4287498"/>
                  </a:cubicBezTo>
                  <a:cubicBezTo>
                    <a:pt x="2596325" y="4303653"/>
                    <a:pt x="2521797" y="4345127"/>
                    <a:pt x="2497541" y="4369384"/>
                  </a:cubicBezTo>
                  <a:lnTo>
                    <a:pt x="2415655" y="4451271"/>
                  </a:lnTo>
                  <a:cubicBezTo>
                    <a:pt x="2404057" y="4462869"/>
                    <a:pt x="2397458" y="4478566"/>
                    <a:pt x="2388359" y="4492214"/>
                  </a:cubicBezTo>
                  <a:cubicBezTo>
                    <a:pt x="2340591" y="4460369"/>
                    <a:pt x="2315572" y="4451272"/>
                    <a:pt x="2292825" y="4383032"/>
                  </a:cubicBezTo>
                  <a:cubicBezTo>
                    <a:pt x="2285389" y="4360725"/>
                    <a:pt x="2274160" y="4315069"/>
                    <a:pt x="2251882" y="4301145"/>
                  </a:cubicBezTo>
                  <a:cubicBezTo>
                    <a:pt x="2227483" y="4285896"/>
                    <a:pt x="2197291" y="4282948"/>
                    <a:pt x="2169995" y="4273850"/>
                  </a:cubicBezTo>
                  <a:cubicBezTo>
                    <a:pt x="2156347" y="4269301"/>
                    <a:pt x="2143008" y="4263691"/>
                    <a:pt x="2129052" y="4260202"/>
                  </a:cubicBezTo>
                  <a:cubicBezTo>
                    <a:pt x="2060505" y="4243065"/>
                    <a:pt x="2092256" y="4252485"/>
                    <a:pt x="2033518" y="4232907"/>
                  </a:cubicBezTo>
                  <a:cubicBezTo>
                    <a:pt x="2006222" y="4214710"/>
                    <a:pt x="1982753" y="4188690"/>
                    <a:pt x="1951631" y="4178316"/>
                  </a:cubicBezTo>
                  <a:cubicBezTo>
                    <a:pt x="1937983" y="4173767"/>
                    <a:pt x="1923264" y="4171654"/>
                    <a:pt x="1910688" y="4164668"/>
                  </a:cubicBezTo>
                  <a:cubicBezTo>
                    <a:pt x="1882011" y="4148736"/>
                    <a:pt x="1860627" y="4118034"/>
                    <a:pt x="1828801" y="4110077"/>
                  </a:cubicBezTo>
                  <a:cubicBezTo>
                    <a:pt x="1710609" y="4080528"/>
                    <a:pt x="1838564" y="4116712"/>
                    <a:pt x="1719619" y="4069134"/>
                  </a:cubicBezTo>
                  <a:cubicBezTo>
                    <a:pt x="1692905" y="4058448"/>
                    <a:pt x="1663467" y="4054706"/>
                    <a:pt x="1637732" y="4041838"/>
                  </a:cubicBezTo>
                  <a:cubicBezTo>
                    <a:pt x="1570274" y="4008108"/>
                    <a:pt x="1602442" y="4020975"/>
                    <a:pt x="1542198" y="4000895"/>
                  </a:cubicBezTo>
                  <a:cubicBezTo>
                    <a:pt x="1514903" y="3982698"/>
                    <a:pt x="1489654" y="3960975"/>
                    <a:pt x="1460312" y="3946304"/>
                  </a:cubicBezTo>
                  <a:cubicBezTo>
                    <a:pt x="1442115" y="3937205"/>
                    <a:pt x="1423167" y="3929475"/>
                    <a:pt x="1405721" y="3919008"/>
                  </a:cubicBezTo>
                  <a:cubicBezTo>
                    <a:pt x="1377591" y="3902130"/>
                    <a:pt x="1351130" y="3882614"/>
                    <a:pt x="1323834" y="3864417"/>
                  </a:cubicBezTo>
                  <a:lnTo>
                    <a:pt x="1282891" y="3837122"/>
                  </a:lnTo>
                  <a:cubicBezTo>
                    <a:pt x="1266831" y="3826416"/>
                    <a:pt x="1257182" y="3808028"/>
                    <a:pt x="1241947" y="3796178"/>
                  </a:cubicBezTo>
                  <a:cubicBezTo>
                    <a:pt x="1216052" y="3776038"/>
                    <a:pt x="1187356" y="3759784"/>
                    <a:pt x="1160061" y="3741587"/>
                  </a:cubicBezTo>
                  <a:cubicBezTo>
                    <a:pt x="994077" y="3630931"/>
                    <a:pt x="1253024" y="3767597"/>
                    <a:pt x="1064526" y="3673348"/>
                  </a:cubicBezTo>
                  <a:lnTo>
                    <a:pt x="1009935" y="3591462"/>
                  </a:lnTo>
                  <a:cubicBezTo>
                    <a:pt x="1001955" y="3579492"/>
                    <a:pt x="1002721" y="3563386"/>
                    <a:pt x="996288" y="3550519"/>
                  </a:cubicBezTo>
                  <a:cubicBezTo>
                    <a:pt x="973542" y="3505026"/>
                    <a:pt x="968992" y="3509575"/>
                    <a:pt x="928049" y="3482280"/>
                  </a:cubicBezTo>
                  <a:cubicBezTo>
                    <a:pt x="918950" y="3468632"/>
                    <a:pt x="905466" y="3457048"/>
                    <a:pt x="900753" y="3441337"/>
                  </a:cubicBezTo>
                  <a:cubicBezTo>
                    <a:pt x="891510" y="3410525"/>
                    <a:pt x="889671" y="3377868"/>
                    <a:pt x="887106" y="3345802"/>
                  </a:cubicBezTo>
                  <a:cubicBezTo>
                    <a:pt x="880566" y="3264050"/>
                    <a:pt x="879998" y="3181894"/>
                    <a:pt x="873458" y="3100142"/>
                  </a:cubicBezTo>
                  <a:cubicBezTo>
                    <a:pt x="872097" y="3083134"/>
                    <a:pt x="851162" y="2945223"/>
                    <a:pt x="846162" y="2922722"/>
                  </a:cubicBezTo>
                  <a:cubicBezTo>
                    <a:pt x="840811" y="2898642"/>
                    <a:pt x="810539" y="2826840"/>
                    <a:pt x="805219" y="2813540"/>
                  </a:cubicBezTo>
                  <a:cubicBezTo>
                    <a:pt x="787502" y="2689522"/>
                    <a:pt x="801743" y="2748523"/>
                    <a:pt x="764276" y="2636119"/>
                  </a:cubicBezTo>
                  <a:cubicBezTo>
                    <a:pt x="759089" y="2620558"/>
                    <a:pt x="746079" y="2608823"/>
                    <a:pt x="736980" y="2595175"/>
                  </a:cubicBezTo>
                  <a:cubicBezTo>
                    <a:pt x="732431" y="2499641"/>
                    <a:pt x="730959" y="2403910"/>
                    <a:pt x="723332" y="2308572"/>
                  </a:cubicBezTo>
                  <a:cubicBezTo>
                    <a:pt x="721836" y="2289875"/>
                    <a:pt x="713040" y="2272435"/>
                    <a:pt x="709685" y="2253981"/>
                  </a:cubicBezTo>
                  <a:cubicBezTo>
                    <a:pt x="703931" y="2222332"/>
                    <a:pt x="702346" y="2189990"/>
                    <a:pt x="696037" y="2158447"/>
                  </a:cubicBezTo>
                  <a:cubicBezTo>
                    <a:pt x="689343" y="2124980"/>
                    <a:pt x="669889" y="2092503"/>
                    <a:pt x="655094" y="2062913"/>
                  </a:cubicBezTo>
                  <a:cubicBezTo>
                    <a:pt x="659643" y="2008322"/>
                    <a:pt x="655455" y="1952285"/>
                    <a:pt x="668741" y="1899140"/>
                  </a:cubicBezTo>
                  <a:cubicBezTo>
                    <a:pt x="674577" y="1875796"/>
                    <a:pt x="733216" y="1821017"/>
                    <a:pt x="750628" y="1803605"/>
                  </a:cubicBezTo>
                  <a:cubicBezTo>
                    <a:pt x="759726" y="1785408"/>
                    <a:pt x="767829" y="1766678"/>
                    <a:pt x="777923" y="1749014"/>
                  </a:cubicBezTo>
                  <a:cubicBezTo>
                    <a:pt x="786061" y="1734773"/>
                    <a:pt x="798557" y="1723060"/>
                    <a:pt x="805219" y="1708071"/>
                  </a:cubicBezTo>
                  <a:cubicBezTo>
                    <a:pt x="870187" y="1561895"/>
                    <a:pt x="798036" y="1677903"/>
                    <a:pt x="859810" y="1585241"/>
                  </a:cubicBezTo>
                  <a:cubicBezTo>
                    <a:pt x="855261" y="1503354"/>
                    <a:pt x="857760" y="1420770"/>
                    <a:pt x="846162" y="1339581"/>
                  </a:cubicBezTo>
                  <a:cubicBezTo>
                    <a:pt x="843842" y="1323343"/>
                    <a:pt x="829764" y="1310897"/>
                    <a:pt x="818867" y="1298638"/>
                  </a:cubicBezTo>
                  <a:cubicBezTo>
                    <a:pt x="793221" y="1269787"/>
                    <a:pt x="736980" y="1216751"/>
                    <a:pt x="736980" y="1216751"/>
                  </a:cubicBezTo>
                  <a:cubicBezTo>
                    <a:pt x="702675" y="1113839"/>
                    <a:pt x="748950" y="1240691"/>
                    <a:pt x="696037" y="1134865"/>
                  </a:cubicBezTo>
                  <a:cubicBezTo>
                    <a:pt x="689603" y="1121998"/>
                    <a:pt x="690369" y="1105892"/>
                    <a:pt x="682389" y="1093922"/>
                  </a:cubicBezTo>
                  <a:cubicBezTo>
                    <a:pt x="671683" y="1077863"/>
                    <a:pt x="653802" y="1067805"/>
                    <a:pt x="641446" y="1052978"/>
                  </a:cubicBezTo>
                  <a:cubicBezTo>
                    <a:pt x="602705" y="1006489"/>
                    <a:pt x="622366" y="1006603"/>
                    <a:pt x="573207" y="957444"/>
                  </a:cubicBezTo>
                  <a:cubicBezTo>
                    <a:pt x="561609" y="945846"/>
                    <a:pt x="545912" y="939247"/>
                    <a:pt x="532264" y="930148"/>
                  </a:cubicBezTo>
                  <a:cubicBezTo>
                    <a:pt x="523165" y="916500"/>
                    <a:pt x="515469" y="901806"/>
                    <a:pt x="504968" y="889205"/>
                  </a:cubicBezTo>
                  <a:cubicBezTo>
                    <a:pt x="473285" y="851186"/>
                    <a:pt x="449597" y="837441"/>
                    <a:pt x="409434" y="807319"/>
                  </a:cubicBezTo>
                  <a:cubicBezTo>
                    <a:pt x="363941" y="739080"/>
                    <a:pt x="395786" y="775474"/>
                    <a:pt x="300252" y="711784"/>
                  </a:cubicBezTo>
                  <a:cubicBezTo>
                    <a:pt x="281326" y="699167"/>
                    <a:pt x="277818" y="670414"/>
                    <a:pt x="259309" y="657193"/>
                  </a:cubicBezTo>
                  <a:cubicBezTo>
                    <a:pt x="244046" y="646291"/>
                    <a:pt x="222915" y="648094"/>
                    <a:pt x="204718" y="643545"/>
                  </a:cubicBezTo>
                  <a:cubicBezTo>
                    <a:pt x="112417" y="520479"/>
                    <a:pt x="212637" y="641487"/>
                    <a:pt x="122831" y="561659"/>
                  </a:cubicBezTo>
                  <a:cubicBezTo>
                    <a:pt x="93980" y="536013"/>
                    <a:pt x="40944" y="479772"/>
                    <a:pt x="40944" y="479772"/>
                  </a:cubicBezTo>
                  <a:cubicBezTo>
                    <a:pt x="35615" y="469115"/>
                    <a:pt x="1" y="404318"/>
                    <a:pt x="1" y="384238"/>
                  </a:cubicBezTo>
                  <a:cubicBezTo>
                    <a:pt x="1" y="343043"/>
                    <a:pt x="-429" y="300123"/>
                    <a:pt x="13649" y="261408"/>
                  </a:cubicBezTo>
                  <a:cubicBezTo>
                    <a:pt x="20584" y="242338"/>
                    <a:pt x="79357" y="225087"/>
                    <a:pt x="95535" y="220465"/>
                  </a:cubicBezTo>
                  <a:cubicBezTo>
                    <a:pt x="153775" y="203825"/>
                    <a:pt x="155051" y="207238"/>
                    <a:pt x="218365" y="193169"/>
                  </a:cubicBezTo>
                  <a:cubicBezTo>
                    <a:pt x="236675" y="189100"/>
                    <a:pt x="254759" y="184071"/>
                    <a:pt x="272956" y="179522"/>
                  </a:cubicBezTo>
                  <a:cubicBezTo>
                    <a:pt x="341195" y="184071"/>
                    <a:pt x="409283" y="193169"/>
                    <a:pt x="477673" y="193169"/>
                  </a:cubicBezTo>
                  <a:cubicBezTo>
                    <a:pt x="527921" y="193169"/>
                    <a:pt x="577550" y="179522"/>
                    <a:pt x="627798" y="179522"/>
                  </a:cubicBezTo>
                  <a:cubicBezTo>
                    <a:pt x="709811" y="179522"/>
                    <a:pt x="791571" y="188620"/>
                    <a:pt x="873458" y="193169"/>
                  </a:cubicBezTo>
                  <a:cubicBezTo>
                    <a:pt x="991656" y="222719"/>
                    <a:pt x="863689" y="186532"/>
                    <a:pt x="982640" y="234113"/>
                  </a:cubicBezTo>
                  <a:cubicBezTo>
                    <a:pt x="1009354" y="244799"/>
                    <a:pt x="1038792" y="248541"/>
                    <a:pt x="1064526" y="261408"/>
                  </a:cubicBezTo>
                  <a:cubicBezTo>
                    <a:pt x="1082723" y="270507"/>
                    <a:pt x="1100228" y="281148"/>
                    <a:pt x="1119118" y="288704"/>
                  </a:cubicBezTo>
                  <a:cubicBezTo>
                    <a:pt x="1145832" y="299390"/>
                    <a:pt x="1173709" y="306901"/>
                    <a:pt x="1201004" y="315999"/>
                  </a:cubicBezTo>
                  <a:lnTo>
                    <a:pt x="1241947" y="329647"/>
                  </a:lnTo>
                  <a:lnTo>
                    <a:pt x="1282891" y="343295"/>
                  </a:lnTo>
                  <a:cubicBezTo>
                    <a:pt x="1332933" y="338746"/>
                    <a:pt x="1383533" y="338380"/>
                    <a:pt x="1433016" y="329647"/>
                  </a:cubicBezTo>
                  <a:cubicBezTo>
                    <a:pt x="1633059" y="294345"/>
                    <a:pt x="1432475" y="319918"/>
                    <a:pt x="1555846" y="275056"/>
                  </a:cubicBezTo>
                  <a:cubicBezTo>
                    <a:pt x="1591102" y="262236"/>
                    <a:pt x="1628634" y="256859"/>
                    <a:pt x="1665028" y="247760"/>
                  </a:cubicBezTo>
                  <a:cubicBezTo>
                    <a:pt x="1678984" y="244271"/>
                    <a:pt x="1692323" y="238662"/>
                    <a:pt x="1705971" y="234113"/>
                  </a:cubicBezTo>
                  <a:cubicBezTo>
                    <a:pt x="1823308" y="155889"/>
                    <a:pt x="1674853" y="249672"/>
                    <a:pt x="1787858" y="193169"/>
                  </a:cubicBezTo>
                  <a:cubicBezTo>
                    <a:pt x="1802529" y="185834"/>
                    <a:pt x="1813812" y="172536"/>
                    <a:pt x="1828801" y="165874"/>
                  </a:cubicBezTo>
                  <a:cubicBezTo>
                    <a:pt x="1855093" y="154189"/>
                    <a:pt x="1883392" y="147677"/>
                    <a:pt x="1910688" y="138578"/>
                  </a:cubicBezTo>
                  <a:cubicBezTo>
                    <a:pt x="1929989" y="132144"/>
                    <a:pt x="1965279" y="111283"/>
                    <a:pt x="1965279" y="111283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10" name="6 Forma libre"/>
            <p:cNvSpPr/>
            <p:nvPr/>
          </p:nvSpPr>
          <p:spPr>
            <a:xfrm>
              <a:off x="3670810" y="859453"/>
              <a:ext cx="1073220" cy="3808064"/>
            </a:xfrm>
            <a:custGeom>
              <a:avLst/>
              <a:gdLst>
                <a:gd name="connsiteX0" fmla="*/ 0 w 1072492"/>
                <a:gd name="connsiteY0" fmla="*/ 0 h 3807725"/>
                <a:gd name="connsiteX1" fmla="*/ 122830 w 1072492"/>
                <a:gd name="connsiteY1" fmla="*/ 68239 h 3807725"/>
                <a:gd name="connsiteX2" fmla="*/ 163773 w 1072492"/>
                <a:gd name="connsiteY2" fmla="*/ 191069 h 3807725"/>
                <a:gd name="connsiteX3" fmla="*/ 177421 w 1072492"/>
                <a:gd name="connsiteY3" fmla="*/ 232012 h 3807725"/>
                <a:gd name="connsiteX4" fmla="*/ 232012 w 1072492"/>
                <a:gd name="connsiteY4" fmla="*/ 313898 h 3807725"/>
                <a:gd name="connsiteX5" fmla="*/ 245659 w 1072492"/>
                <a:gd name="connsiteY5" fmla="*/ 368490 h 3807725"/>
                <a:gd name="connsiteX6" fmla="*/ 259307 w 1072492"/>
                <a:gd name="connsiteY6" fmla="*/ 409433 h 3807725"/>
                <a:gd name="connsiteX7" fmla="*/ 300251 w 1072492"/>
                <a:gd name="connsiteY7" fmla="*/ 559558 h 3807725"/>
                <a:gd name="connsiteX8" fmla="*/ 327546 w 1072492"/>
                <a:gd name="connsiteY8" fmla="*/ 600501 h 3807725"/>
                <a:gd name="connsiteX9" fmla="*/ 313898 w 1072492"/>
                <a:gd name="connsiteY9" fmla="*/ 818866 h 3807725"/>
                <a:gd name="connsiteX10" fmla="*/ 300251 w 1072492"/>
                <a:gd name="connsiteY10" fmla="*/ 859809 h 3807725"/>
                <a:gd name="connsiteX11" fmla="*/ 259307 w 1072492"/>
                <a:gd name="connsiteY11" fmla="*/ 900752 h 3807725"/>
                <a:gd name="connsiteX12" fmla="*/ 245659 w 1072492"/>
                <a:gd name="connsiteY12" fmla="*/ 941695 h 3807725"/>
                <a:gd name="connsiteX13" fmla="*/ 163773 w 1072492"/>
                <a:gd name="connsiteY13" fmla="*/ 1037230 h 3807725"/>
                <a:gd name="connsiteX14" fmla="*/ 136477 w 1072492"/>
                <a:gd name="connsiteY14" fmla="*/ 1119116 h 3807725"/>
                <a:gd name="connsiteX15" fmla="*/ 122830 w 1072492"/>
                <a:gd name="connsiteY15" fmla="*/ 1310185 h 3807725"/>
                <a:gd name="connsiteX16" fmla="*/ 109182 w 1072492"/>
                <a:gd name="connsiteY16" fmla="*/ 1351128 h 3807725"/>
                <a:gd name="connsiteX17" fmla="*/ 122830 w 1072492"/>
                <a:gd name="connsiteY17" fmla="*/ 1624084 h 3807725"/>
                <a:gd name="connsiteX18" fmla="*/ 136477 w 1072492"/>
                <a:gd name="connsiteY18" fmla="*/ 1665027 h 3807725"/>
                <a:gd name="connsiteX19" fmla="*/ 191068 w 1072492"/>
                <a:gd name="connsiteY19" fmla="*/ 1774209 h 3807725"/>
                <a:gd name="connsiteX20" fmla="*/ 245659 w 1072492"/>
                <a:gd name="connsiteY20" fmla="*/ 1801504 h 3807725"/>
                <a:gd name="connsiteX21" fmla="*/ 272955 w 1072492"/>
                <a:gd name="connsiteY21" fmla="*/ 1842448 h 3807725"/>
                <a:gd name="connsiteX22" fmla="*/ 368489 w 1072492"/>
                <a:gd name="connsiteY22" fmla="*/ 1924334 h 3807725"/>
                <a:gd name="connsiteX23" fmla="*/ 450376 w 1072492"/>
                <a:gd name="connsiteY23" fmla="*/ 1978925 h 3807725"/>
                <a:gd name="connsiteX24" fmla="*/ 518615 w 1072492"/>
                <a:gd name="connsiteY24" fmla="*/ 2060812 h 3807725"/>
                <a:gd name="connsiteX25" fmla="*/ 600501 w 1072492"/>
                <a:gd name="connsiteY25" fmla="*/ 2101755 h 3807725"/>
                <a:gd name="connsiteX26" fmla="*/ 641445 w 1072492"/>
                <a:gd name="connsiteY26" fmla="*/ 2129051 h 3807725"/>
                <a:gd name="connsiteX27" fmla="*/ 723331 w 1072492"/>
                <a:gd name="connsiteY27" fmla="*/ 2197290 h 3807725"/>
                <a:gd name="connsiteX28" fmla="*/ 764274 w 1072492"/>
                <a:gd name="connsiteY28" fmla="*/ 2210937 h 3807725"/>
                <a:gd name="connsiteX29" fmla="*/ 818865 w 1072492"/>
                <a:gd name="connsiteY29" fmla="*/ 2238233 h 3807725"/>
                <a:gd name="connsiteX30" fmla="*/ 900752 w 1072492"/>
                <a:gd name="connsiteY30" fmla="*/ 2306472 h 3807725"/>
                <a:gd name="connsiteX31" fmla="*/ 955343 w 1072492"/>
                <a:gd name="connsiteY31" fmla="*/ 2333767 h 3807725"/>
                <a:gd name="connsiteX32" fmla="*/ 968991 w 1072492"/>
                <a:gd name="connsiteY32" fmla="*/ 2374710 h 3807725"/>
                <a:gd name="connsiteX33" fmla="*/ 1009934 w 1072492"/>
                <a:gd name="connsiteY33" fmla="*/ 2402006 h 3807725"/>
                <a:gd name="connsiteX34" fmla="*/ 1037230 w 1072492"/>
                <a:gd name="connsiteY34" fmla="*/ 2442949 h 3807725"/>
                <a:gd name="connsiteX35" fmla="*/ 1050877 w 1072492"/>
                <a:gd name="connsiteY35" fmla="*/ 2674961 h 3807725"/>
                <a:gd name="connsiteX36" fmla="*/ 968991 w 1072492"/>
                <a:gd name="connsiteY36" fmla="*/ 2756848 h 3807725"/>
                <a:gd name="connsiteX37" fmla="*/ 887104 w 1072492"/>
                <a:gd name="connsiteY37" fmla="*/ 2811439 h 3807725"/>
                <a:gd name="connsiteX38" fmla="*/ 859809 w 1072492"/>
                <a:gd name="connsiteY38" fmla="*/ 2852382 h 3807725"/>
                <a:gd name="connsiteX39" fmla="*/ 791570 w 1072492"/>
                <a:gd name="connsiteY39" fmla="*/ 2920621 h 3807725"/>
                <a:gd name="connsiteX40" fmla="*/ 777922 w 1072492"/>
                <a:gd name="connsiteY40" fmla="*/ 2961564 h 3807725"/>
                <a:gd name="connsiteX41" fmla="*/ 750627 w 1072492"/>
                <a:gd name="connsiteY41" fmla="*/ 3002507 h 3807725"/>
                <a:gd name="connsiteX42" fmla="*/ 736979 w 1072492"/>
                <a:gd name="connsiteY42" fmla="*/ 3043451 h 3807725"/>
                <a:gd name="connsiteX43" fmla="*/ 696036 w 1072492"/>
                <a:gd name="connsiteY43" fmla="*/ 3084394 h 3807725"/>
                <a:gd name="connsiteX44" fmla="*/ 641445 w 1072492"/>
                <a:gd name="connsiteY44" fmla="*/ 3166281 h 3807725"/>
                <a:gd name="connsiteX45" fmla="*/ 614149 w 1072492"/>
                <a:gd name="connsiteY45" fmla="*/ 3248167 h 3807725"/>
                <a:gd name="connsiteX46" fmla="*/ 586853 w 1072492"/>
                <a:gd name="connsiteY46" fmla="*/ 3302758 h 3807725"/>
                <a:gd name="connsiteX47" fmla="*/ 559558 w 1072492"/>
                <a:gd name="connsiteY47" fmla="*/ 3384645 h 3807725"/>
                <a:gd name="connsiteX48" fmla="*/ 518615 w 1072492"/>
                <a:gd name="connsiteY48" fmla="*/ 3425588 h 3807725"/>
                <a:gd name="connsiteX49" fmla="*/ 464024 w 1072492"/>
                <a:gd name="connsiteY49" fmla="*/ 3548418 h 3807725"/>
                <a:gd name="connsiteX50" fmla="*/ 423080 w 1072492"/>
                <a:gd name="connsiteY50" fmla="*/ 3575713 h 3807725"/>
                <a:gd name="connsiteX51" fmla="*/ 368489 w 1072492"/>
                <a:gd name="connsiteY51" fmla="*/ 3698543 h 3807725"/>
                <a:gd name="connsiteX52" fmla="*/ 354842 w 1072492"/>
                <a:gd name="connsiteY52" fmla="*/ 3739487 h 3807725"/>
                <a:gd name="connsiteX53" fmla="*/ 341194 w 1072492"/>
                <a:gd name="connsiteY53" fmla="*/ 3807725 h 380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72492" h="3807725">
                  <a:moveTo>
                    <a:pt x="0" y="0"/>
                  </a:moveTo>
                  <a:cubicBezTo>
                    <a:pt x="30734" y="12293"/>
                    <a:pt x="103072" y="34368"/>
                    <a:pt x="122830" y="68239"/>
                  </a:cubicBezTo>
                  <a:cubicBezTo>
                    <a:pt x="144576" y="105518"/>
                    <a:pt x="150125" y="150126"/>
                    <a:pt x="163773" y="191069"/>
                  </a:cubicBezTo>
                  <a:cubicBezTo>
                    <a:pt x="168322" y="204717"/>
                    <a:pt x="169441" y="220042"/>
                    <a:pt x="177421" y="232012"/>
                  </a:cubicBezTo>
                  <a:lnTo>
                    <a:pt x="232012" y="313898"/>
                  </a:lnTo>
                  <a:cubicBezTo>
                    <a:pt x="236561" y="332095"/>
                    <a:pt x="240506" y="350454"/>
                    <a:pt x="245659" y="368490"/>
                  </a:cubicBezTo>
                  <a:cubicBezTo>
                    <a:pt x="249611" y="382322"/>
                    <a:pt x="255818" y="395477"/>
                    <a:pt x="259307" y="409433"/>
                  </a:cubicBezTo>
                  <a:cubicBezTo>
                    <a:pt x="269562" y="450452"/>
                    <a:pt x="276827" y="524421"/>
                    <a:pt x="300251" y="559558"/>
                  </a:cubicBezTo>
                  <a:lnTo>
                    <a:pt x="327546" y="600501"/>
                  </a:lnTo>
                  <a:cubicBezTo>
                    <a:pt x="322997" y="673289"/>
                    <a:pt x="321533" y="746336"/>
                    <a:pt x="313898" y="818866"/>
                  </a:cubicBezTo>
                  <a:cubicBezTo>
                    <a:pt x="312392" y="833173"/>
                    <a:pt x="308231" y="847839"/>
                    <a:pt x="300251" y="859809"/>
                  </a:cubicBezTo>
                  <a:cubicBezTo>
                    <a:pt x="289545" y="875868"/>
                    <a:pt x="272955" y="887104"/>
                    <a:pt x="259307" y="900752"/>
                  </a:cubicBezTo>
                  <a:cubicBezTo>
                    <a:pt x="254758" y="914400"/>
                    <a:pt x="254021" y="929989"/>
                    <a:pt x="245659" y="941695"/>
                  </a:cubicBezTo>
                  <a:cubicBezTo>
                    <a:pt x="205870" y="997401"/>
                    <a:pt x="188517" y="981557"/>
                    <a:pt x="163773" y="1037230"/>
                  </a:cubicBezTo>
                  <a:cubicBezTo>
                    <a:pt x="152088" y="1063522"/>
                    <a:pt x="136477" y="1119116"/>
                    <a:pt x="136477" y="1119116"/>
                  </a:cubicBezTo>
                  <a:cubicBezTo>
                    <a:pt x="131928" y="1182806"/>
                    <a:pt x="130290" y="1246770"/>
                    <a:pt x="122830" y="1310185"/>
                  </a:cubicBezTo>
                  <a:cubicBezTo>
                    <a:pt x="121149" y="1324472"/>
                    <a:pt x="109182" y="1336742"/>
                    <a:pt x="109182" y="1351128"/>
                  </a:cubicBezTo>
                  <a:cubicBezTo>
                    <a:pt x="109182" y="1442227"/>
                    <a:pt x="114938" y="1533327"/>
                    <a:pt x="122830" y="1624084"/>
                  </a:cubicBezTo>
                  <a:cubicBezTo>
                    <a:pt x="124076" y="1638416"/>
                    <a:pt x="132525" y="1651195"/>
                    <a:pt x="136477" y="1665027"/>
                  </a:cubicBezTo>
                  <a:cubicBezTo>
                    <a:pt x="151511" y="1717647"/>
                    <a:pt x="143880" y="1733762"/>
                    <a:pt x="191068" y="1774209"/>
                  </a:cubicBezTo>
                  <a:cubicBezTo>
                    <a:pt x="206515" y="1787449"/>
                    <a:pt x="227462" y="1792406"/>
                    <a:pt x="245659" y="1801504"/>
                  </a:cubicBezTo>
                  <a:cubicBezTo>
                    <a:pt x="254758" y="1815152"/>
                    <a:pt x="262454" y="1829847"/>
                    <a:pt x="272955" y="1842448"/>
                  </a:cubicBezTo>
                  <a:cubicBezTo>
                    <a:pt x="301229" y="1876377"/>
                    <a:pt x="332343" y="1899032"/>
                    <a:pt x="368489" y="1924334"/>
                  </a:cubicBezTo>
                  <a:cubicBezTo>
                    <a:pt x="395364" y="1943146"/>
                    <a:pt x="423080" y="1960728"/>
                    <a:pt x="450376" y="1978925"/>
                  </a:cubicBezTo>
                  <a:cubicBezTo>
                    <a:pt x="517445" y="2023638"/>
                    <a:pt x="468266" y="2010464"/>
                    <a:pt x="518615" y="2060812"/>
                  </a:cubicBezTo>
                  <a:cubicBezTo>
                    <a:pt x="557727" y="2099923"/>
                    <a:pt x="556102" y="2079555"/>
                    <a:pt x="600501" y="2101755"/>
                  </a:cubicBezTo>
                  <a:cubicBezTo>
                    <a:pt x="615172" y="2109091"/>
                    <a:pt x="628844" y="2118550"/>
                    <a:pt x="641445" y="2129051"/>
                  </a:cubicBezTo>
                  <a:cubicBezTo>
                    <a:pt x="686717" y="2166778"/>
                    <a:pt x="672507" y="2171878"/>
                    <a:pt x="723331" y="2197290"/>
                  </a:cubicBezTo>
                  <a:cubicBezTo>
                    <a:pt x="736198" y="2203724"/>
                    <a:pt x="751051" y="2205270"/>
                    <a:pt x="764274" y="2210937"/>
                  </a:cubicBezTo>
                  <a:cubicBezTo>
                    <a:pt x="782974" y="2218951"/>
                    <a:pt x="801201" y="2228139"/>
                    <a:pt x="818865" y="2238233"/>
                  </a:cubicBezTo>
                  <a:cubicBezTo>
                    <a:pt x="927180" y="2300127"/>
                    <a:pt x="787832" y="2225815"/>
                    <a:pt x="900752" y="2306472"/>
                  </a:cubicBezTo>
                  <a:cubicBezTo>
                    <a:pt x="917307" y="2318297"/>
                    <a:pt x="937146" y="2324669"/>
                    <a:pt x="955343" y="2333767"/>
                  </a:cubicBezTo>
                  <a:cubicBezTo>
                    <a:pt x="959892" y="2347415"/>
                    <a:pt x="960004" y="2363476"/>
                    <a:pt x="968991" y="2374710"/>
                  </a:cubicBezTo>
                  <a:cubicBezTo>
                    <a:pt x="979238" y="2387518"/>
                    <a:pt x="998336" y="2390408"/>
                    <a:pt x="1009934" y="2402006"/>
                  </a:cubicBezTo>
                  <a:cubicBezTo>
                    <a:pt x="1021532" y="2413604"/>
                    <a:pt x="1028131" y="2429301"/>
                    <a:pt x="1037230" y="2442949"/>
                  </a:cubicBezTo>
                  <a:cubicBezTo>
                    <a:pt x="1065721" y="2528423"/>
                    <a:pt x="1092791" y="2573168"/>
                    <a:pt x="1050877" y="2674961"/>
                  </a:cubicBezTo>
                  <a:cubicBezTo>
                    <a:pt x="1036179" y="2710655"/>
                    <a:pt x="1001110" y="2735436"/>
                    <a:pt x="968991" y="2756848"/>
                  </a:cubicBezTo>
                  <a:lnTo>
                    <a:pt x="887104" y="2811439"/>
                  </a:lnTo>
                  <a:cubicBezTo>
                    <a:pt x="878006" y="2825087"/>
                    <a:pt x="871407" y="2840784"/>
                    <a:pt x="859809" y="2852382"/>
                  </a:cubicBezTo>
                  <a:cubicBezTo>
                    <a:pt x="805217" y="2906974"/>
                    <a:pt x="827964" y="2847833"/>
                    <a:pt x="791570" y="2920621"/>
                  </a:cubicBezTo>
                  <a:cubicBezTo>
                    <a:pt x="785136" y="2933488"/>
                    <a:pt x="784356" y="2948697"/>
                    <a:pt x="777922" y="2961564"/>
                  </a:cubicBezTo>
                  <a:cubicBezTo>
                    <a:pt x="770587" y="2976235"/>
                    <a:pt x="757962" y="2987836"/>
                    <a:pt x="750627" y="3002507"/>
                  </a:cubicBezTo>
                  <a:cubicBezTo>
                    <a:pt x="744193" y="3015374"/>
                    <a:pt x="744959" y="3031481"/>
                    <a:pt x="736979" y="3043451"/>
                  </a:cubicBezTo>
                  <a:cubicBezTo>
                    <a:pt x="726273" y="3059510"/>
                    <a:pt x="709684" y="3070746"/>
                    <a:pt x="696036" y="3084394"/>
                  </a:cubicBezTo>
                  <a:cubicBezTo>
                    <a:pt x="650885" y="3219845"/>
                    <a:pt x="726638" y="3012934"/>
                    <a:pt x="641445" y="3166281"/>
                  </a:cubicBezTo>
                  <a:cubicBezTo>
                    <a:pt x="627472" y="3191432"/>
                    <a:pt x="623248" y="3220872"/>
                    <a:pt x="614149" y="3248167"/>
                  </a:cubicBezTo>
                  <a:cubicBezTo>
                    <a:pt x="607715" y="3267468"/>
                    <a:pt x="594409" y="3283868"/>
                    <a:pt x="586853" y="3302758"/>
                  </a:cubicBezTo>
                  <a:cubicBezTo>
                    <a:pt x="576167" y="3329472"/>
                    <a:pt x="579903" y="3364300"/>
                    <a:pt x="559558" y="3384645"/>
                  </a:cubicBezTo>
                  <a:lnTo>
                    <a:pt x="518615" y="3425588"/>
                  </a:lnTo>
                  <a:cubicBezTo>
                    <a:pt x="505102" y="3466126"/>
                    <a:pt x="496464" y="3515978"/>
                    <a:pt x="464024" y="3548418"/>
                  </a:cubicBezTo>
                  <a:cubicBezTo>
                    <a:pt x="452425" y="3560016"/>
                    <a:pt x="436728" y="3566615"/>
                    <a:pt x="423080" y="3575713"/>
                  </a:cubicBezTo>
                  <a:cubicBezTo>
                    <a:pt x="379827" y="3640595"/>
                    <a:pt x="400970" y="3601099"/>
                    <a:pt x="368489" y="3698543"/>
                  </a:cubicBezTo>
                  <a:cubicBezTo>
                    <a:pt x="363940" y="3712191"/>
                    <a:pt x="357663" y="3725380"/>
                    <a:pt x="354842" y="3739487"/>
                  </a:cubicBezTo>
                  <a:lnTo>
                    <a:pt x="341194" y="3807725"/>
                  </a:lnTo>
                </a:path>
              </a:pathLst>
            </a:cu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11" name="7 Forma libre"/>
            <p:cNvSpPr/>
            <p:nvPr/>
          </p:nvSpPr>
          <p:spPr>
            <a:xfrm>
              <a:off x="2675383" y="1200733"/>
              <a:ext cx="1131961" cy="1350839"/>
            </a:xfrm>
            <a:custGeom>
              <a:avLst/>
              <a:gdLst>
                <a:gd name="connsiteX0" fmla="*/ 0 w 1132764"/>
                <a:gd name="connsiteY0" fmla="*/ 0 h 1351139"/>
                <a:gd name="connsiteX1" fmla="*/ 68239 w 1132764"/>
                <a:gd name="connsiteY1" fmla="*/ 40943 h 1351139"/>
                <a:gd name="connsiteX2" fmla="*/ 163773 w 1132764"/>
                <a:gd name="connsiteY2" fmla="*/ 109182 h 1351139"/>
                <a:gd name="connsiteX3" fmla="*/ 177421 w 1132764"/>
                <a:gd name="connsiteY3" fmla="*/ 150125 h 1351139"/>
                <a:gd name="connsiteX4" fmla="*/ 259308 w 1132764"/>
                <a:gd name="connsiteY4" fmla="*/ 286603 h 1351139"/>
                <a:gd name="connsiteX5" fmla="*/ 286603 w 1132764"/>
                <a:gd name="connsiteY5" fmla="*/ 368490 h 1351139"/>
                <a:gd name="connsiteX6" fmla="*/ 313899 w 1132764"/>
                <a:gd name="connsiteY6" fmla="*/ 409433 h 1351139"/>
                <a:gd name="connsiteX7" fmla="*/ 341194 w 1132764"/>
                <a:gd name="connsiteY7" fmla="*/ 464024 h 1351139"/>
                <a:gd name="connsiteX8" fmla="*/ 382138 w 1132764"/>
                <a:gd name="connsiteY8" fmla="*/ 586854 h 1351139"/>
                <a:gd name="connsiteX9" fmla="*/ 477672 w 1132764"/>
                <a:gd name="connsiteY9" fmla="*/ 723331 h 1351139"/>
                <a:gd name="connsiteX10" fmla="*/ 532263 w 1132764"/>
                <a:gd name="connsiteY10" fmla="*/ 791570 h 1351139"/>
                <a:gd name="connsiteX11" fmla="*/ 573206 w 1132764"/>
                <a:gd name="connsiteY11" fmla="*/ 887104 h 1351139"/>
                <a:gd name="connsiteX12" fmla="*/ 614149 w 1132764"/>
                <a:gd name="connsiteY12" fmla="*/ 928048 h 1351139"/>
                <a:gd name="connsiteX13" fmla="*/ 668740 w 1132764"/>
                <a:gd name="connsiteY13" fmla="*/ 1009934 h 1351139"/>
                <a:gd name="connsiteX14" fmla="*/ 709684 w 1132764"/>
                <a:gd name="connsiteY14" fmla="*/ 1050878 h 1351139"/>
                <a:gd name="connsiteX15" fmla="*/ 736979 w 1132764"/>
                <a:gd name="connsiteY15" fmla="*/ 1091821 h 1351139"/>
                <a:gd name="connsiteX16" fmla="*/ 777923 w 1132764"/>
                <a:gd name="connsiteY16" fmla="*/ 1132764 h 1351139"/>
                <a:gd name="connsiteX17" fmla="*/ 805218 w 1132764"/>
                <a:gd name="connsiteY17" fmla="*/ 1173707 h 1351139"/>
                <a:gd name="connsiteX18" fmla="*/ 887105 w 1132764"/>
                <a:gd name="connsiteY18" fmla="*/ 1255594 h 1351139"/>
                <a:gd name="connsiteX19" fmla="*/ 941696 w 1132764"/>
                <a:gd name="connsiteY19" fmla="*/ 1269242 h 1351139"/>
                <a:gd name="connsiteX20" fmla="*/ 1037230 w 1132764"/>
                <a:gd name="connsiteY20" fmla="*/ 1323833 h 1351139"/>
                <a:gd name="connsiteX21" fmla="*/ 1132764 w 1132764"/>
                <a:gd name="connsiteY21" fmla="*/ 1351128 h 135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32764" h="1351139">
                  <a:moveTo>
                    <a:pt x="0" y="0"/>
                  </a:moveTo>
                  <a:cubicBezTo>
                    <a:pt x="22746" y="13648"/>
                    <a:pt x="47300" y="24657"/>
                    <a:pt x="68239" y="40943"/>
                  </a:cubicBezTo>
                  <a:cubicBezTo>
                    <a:pt x="165385" y="116501"/>
                    <a:pt x="80314" y="81362"/>
                    <a:pt x="163773" y="109182"/>
                  </a:cubicBezTo>
                  <a:cubicBezTo>
                    <a:pt x="168322" y="122830"/>
                    <a:pt x="170435" y="137549"/>
                    <a:pt x="177421" y="150125"/>
                  </a:cubicBezTo>
                  <a:cubicBezTo>
                    <a:pt x="223189" y="232507"/>
                    <a:pt x="229811" y="212861"/>
                    <a:pt x="259308" y="286603"/>
                  </a:cubicBezTo>
                  <a:cubicBezTo>
                    <a:pt x="269994" y="313317"/>
                    <a:pt x="277505" y="341194"/>
                    <a:pt x="286603" y="368490"/>
                  </a:cubicBezTo>
                  <a:cubicBezTo>
                    <a:pt x="291790" y="384051"/>
                    <a:pt x="305761" y="395192"/>
                    <a:pt x="313899" y="409433"/>
                  </a:cubicBezTo>
                  <a:cubicBezTo>
                    <a:pt x="323993" y="427097"/>
                    <a:pt x="333638" y="445134"/>
                    <a:pt x="341194" y="464024"/>
                  </a:cubicBezTo>
                  <a:cubicBezTo>
                    <a:pt x="341199" y="464036"/>
                    <a:pt x="375312" y="566377"/>
                    <a:pt x="382138" y="586854"/>
                  </a:cubicBezTo>
                  <a:cubicBezTo>
                    <a:pt x="388858" y="607015"/>
                    <a:pt x="458987" y="698418"/>
                    <a:pt x="477672" y="723331"/>
                  </a:cubicBezTo>
                  <a:cubicBezTo>
                    <a:pt x="522290" y="857184"/>
                    <a:pt x="449954" y="668107"/>
                    <a:pt x="532263" y="791570"/>
                  </a:cubicBezTo>
                  <a:cubicBezTo>
                    <a:pt x="653670" y="973679"/>
                    <a:pt x="444754" y="732959"/>
                    <a:pt x="573206" y="887104"/>
                  </a:cubicBezTo>
                  <a:cubicBezTo>
                    <a:pt x="585562" y="901932"/>
                    <a:pt x="602299" y="912813"/>
                    <a:pt x="614149" y="928048"/>
                  </a:cubicBezTo>
                  <a:cubicBezTo>
                    <a:pt x="634289" y="953943"/>
                    <a:pt x="650543" y="982639"/>
                    <a:pt x="668740" y="1009934"/>
                  </a:cubicBezTo>
                  <a:cubicBezTo>
                    <a:pt x="679446" y="1025994"/>
                    <a:pt x="697328" y="1036050"/>
                    <a:pt x="709684" y="1050878"/>
                  </a:cubicBezTo>
                  <a:cubicBezTo>
                    <a:pt x="720185" y="1063479"/>
                    <a:pt x="726478" y="1079220"/>
                    <a:pt x="736979" y="1091821"/>
                  </a:cubicBezTo>
                  <a:cubicBezTo>
                    <a:pt x="749335" y="1106648"/>
                    <a:pt x="765567" y="1117937"/>
                    <a:pt x="777923" y="1132764"/>
                  </a:cubicBezTo>
                  <a:cubicBezTo>
                    <a:pt x="788424" y="1145365"/>
                    <a:pt x="794321" y="1161448"/>
                    <a:pt x="805218" y="1173707"/>
                  </a:cubicBezTo>
                  <a:cubicBezTo>
                    <a:pt x="830864" y="1202558"/>
                    <a:pt x="859809" y="1228298"/>
                    <a:pt x="887105" y="1255594"/>
                  </a:cubicBezTo>
                  <a:cubicBezTo>
                    <a:pt x="900368" y="1268857"/>
                    <a:pt x="923499" y="1264693"/>
                    <a:pt x="941696" y="1269242"/>
                  </a:cubicBezTo>
                  <a:cubicBezTo>
                    <a:pt x="978624" y="1293861"/>
                    <a:pt x="993945" y="1306519"/>
                    <a:pt x="1037230" y="1323833"/>
                  </a:cubicBezTo>
                  <a:cubicBezTo>
                    <a:pt x="1109064" y="1352566"/>
                    <a:pt x="1092617" y="1351128"/>
                    <a:pt x="1132764" y="1351128"/>
                  </a:cubicBezTo>
                </a:path>
              </a:pathLst>
            </a:cu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</p:grpSp>
      <p:sp>
        <p:nvSpPr>
          <p:cNvPr id="12" name="11 Forma libre"/>
          <p:cNvSpPr/>
          <p:nvPr/>
        </p:nvSpPr>
        <p:spPr>
          <a:xfrm>
            <a:off x="5820918" y="1231901"/>
            <a:ext cx="1735138" cy="1624012"/>
          </a:xfrm>
          <a:custGeom>
            <a:avLst/>
            <a:gdLst>
              <a:gd name="connsiteX0" fmla="*/ 1734690 w 1734690"/>
              <a:gd name="connsiteY0" fmla="*/ 0 h 1624084"/>
              <a:gd name="connsiteX1" fmla="*/ 1652803 w 1734690"/>
              <a:gd name="connsiteY1" fmla="*/ 40944 h 1624084"/>
              <a:gd name="connsiteX2" fmla="*/ 1611860 w 1734690"/>
              <a:gd name="connsiteY2" fmla="*/ 54592 h 1624084"/>
              <a:gd name="connsiteX3" fmla="*/ 1570917 w 1734690"/>
              <a:gd name="connsiteY3" fmla="*/ 95535 h 1624084"/>
              <a:gd name="connsiteX4" fmla="*/ 1489030 w 1734690"/>
              <a:gd name="connsiteY4" fmla="*/ 163774 h 1624084"/>
              <a:gd name="connsiteX5" fmla="*/ 1434439 w 1734690"/>
              <a:gd name="connsiteY5" fmla="*/ 245660 h 1624084"/>
              <a:gd name="connsiteX6" fmla="*/ 1352552 w 1734690"/>
              <a:gd name="connsiteY6" fmla="*/ 327547 h 1624084"/>
              <a:gd name="connsiteX7" fmla="*/ 1243370 w 1734690"/>
              <a:gd name="connsiteY7" fmla="*/ 450377 h 1624084"/>
              <a:gd name="connsiteX8" fmla="*/ 1202427 w 1734690"/>
              <a:gd name="connsiteY8" fmla="*/ 464024 h 1624084"/>
              <a:gd name="connsiteX9" fmla="*/ 1161484 w 1734690"/>
              <a:gd name="connsiteY9" fmla="*/ 491320 h 1624084"/>
              <a:gd name="connsiteX10" fmla="*/ 997711 w 1734690"/>
              <a:gd name="connsiteY10" fmla="*/ 559559 h 1624084"/>
              <a:gd name="connsiteX11" fmla="*/ 915824 w 1734690"/>
              <a:gd name="connsiteY11" fmla="*/ 614150 h 1624084"/>
              <a:gd name="connsiteX12" fmla="*/ 820290 w 1734690"/>
              <a:gd name="connsiteY12" fmla="*/ 682389 h 1624084"/>
              <a:gd name="connsiteX13" fmla="*/ 779346 w 1734690"/>
              <a:gd name="connsiteY13" fmla="*/ 723332 h 1624084"/>
              <a:gd name="connsiteX14" fmla="*/ 765699 w 1734690"/>
              <a:gd name="connsiteY14" fmla="*/ 764275 h 1624084"/>
              <a:gd name="connsiteX15" fmla="*/ 683812 w 1734690"/>
              <a:gd name="connsiteY15" fmla="*/ 832514 h 1624084"/>
              <a:gd name="connsiteX16" fmla="*/ 560982 w 1734690"/>
              <a:gd name="connsiteY16" fmla="*/ 928048 h 1624084"/>
              <a:gd name="connsiteX17" fmla="*/ 520039 w 1734690"/>
              <a:gd name="connsiteY17" fmla="*/ 968992 h 1624084"/>
              <a:gd name="connsiteX18" fmla="*/ 438152 w 1734690"/>
              <a:gd name="connsiteY18" fmla="*/ 1023583 h 1624084"/>
              <a:gd name="connsiteX19" fmla="*/ 397209 w 1734690"/>
              <a:gd name="connsiteY19" fmla="*/ 1050878 h 1624084"/>
              <a:gd name="connsiteX20" fmla="*/ 356266 w 1734690"/>
              <a:gd name="connsiteY20" fmla="*/ 1078174 h 1624084"/>
              <a:gd name="connsiteX21" fmla="*/ 315323 w 1734690"/>
              <a:gd name="connsiteY21" fmla="*/ 1091821 h 1624084"/>
              <a:gd name="connsiteX22" fmla="*/ 274379 w 1734690"/>
              <a:gd name="connsiteY22" fmla="*/ 1119117 h 1624084"/>
              <a:gd name="connsiteX23" fmla="*/ 206140 w 1734690"/>
              <a:gd name="connsiteY23" fmla="*/ 1187356 h 1624084"/>
              <a:gd name="connsiteX24" fmla="*/ 137902 w 1734690"/>
              <a:gd name="connsiteY24" fmla="*/ 1201003 h 1624084"/>
              <a:gd name="connsiteX25" fmla="*/ 83311 w 1734690"/>
              <a:gd name="connsiteY25" fmla="*/ 1228299 h 1624084"/>
              <a:gd name="connsiteX26" fmla="*/ 28720 w 1734690"/>
              <a:gd name="connsiteY26" fmla="*/ 1351129 h 1624084"/>
              <a:gd name="connsiteX27" fmla="*/ 1424 w 1734690"/>
              <a:gd name="connsiteY27" fmla="*/ 1460311 h 1624084"/>
              <a:gd name="connsiteX28" fmla="*/ 1424 w 1734690"/>
              <a:gd name="connsiteY28" fmla="*/ 1624084 h 162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34690" h="1624084">
                <a:moveTo>
                  <a:pt x="1734690" y="0"/>
                </a:moveTo>
                <a:cubicBezTo>
                  <a:pt x="1707394" y="13648"/>
                  <a:pt x="1680690" y="28549"/>
                  <a:pt x="1652803" y="40944"/>
                </a:cubicBezTo>
                <a:cubicBezTo>
                  <a:pt x="1639657" y="46787"/>
                  <a:pt x="1623830" y="46612"/>
                  <a:pt x="1611860" y="54592"/>
                </a:cubicBezTo>
                <a:cubicBezTo>
                  <a:pt x="1595801" y="65298"/>
                  <a:pt x="1585744" y="83179"/>
                  <a:pt x="1570917" y="95535"/>
                </a:cubicBezTo>
                <a:cubicBezTo>
                  <a:pt x="1521110" y="137040"/>
                  <a:pt x="1533103" y="107108"/>
                  <a:pt x="1489030" y="163774"/>
                </a:cubicBezTo>
                <a:cubicBezTo>
                  <a:pt x="1468890" y="189669"/>
                  <a:pt x="1452636" y="218365"/>
                  <a:pt x="1434439" y="245660"/>
                </a:cubicBezTo>
                <a:cubicBezTo>
                  <a:pt x="1413026" y="277779"/>
                  <a:pt x="1373964" y="295428"/>
                  <a:pt x="1352552" y="327547"/>
                </a:cubicBezTo>
                <a:cubicBezTo>
                  <a:pt x="1326543" y="366560"/>
                  <a:pt x="1283435" y="437023"/>
                  <a:pt x="1243370" y="450377"/>
                </a:cubicBezTo>
                <a:lnTo>
                  <a:pt x="1202427" y="464024"/>
                </a:lnTo>
                <a:cubicBezTo>
                  <a:pt x="1188779" y="473123"/>
                  <a:pt x="1176560" y="484859"/>
                  <a:pt x="1161484" y="491320"/>
                </a:cubicBezTo>
                <a:cubicBezTo>
                  <a:pt x="1037509" y="544453"/>
                  <a:pt x="1188551" y="432333"/>
                  <a:pt x="997711" y="559559"/>
                </a:cubicBezTo>
                <a:lnTo>
                  <a:pt x="915824" y="614150"/>
                </a:lnTo>
                <a:cubicBezTo>
                  <a:pt x="883415" y="635756"/>
                  <a:pt x="849922" y="656990"/>
                  <a:pt x="820290" y="682389"/>
                </a:cubicBezTo>
                <a:cubicBezTo>
                  <a:pt x="805636" y="694950"/>
                  <a:pt x="792994" y="709684"/>
                  <a:pt x="779346" y="723332"/>
                </a:cubicBezTo>
                <a:cubicBezTo>
                  <a:pt x="774797" y="736980"/>
                  <a:pt x="773679" y="752305"/>
                  <a:pt x="765699" y="764275"/>
                </a:cubicBezTo>
                <a:cubicBezTo>
                  <a:pt x="735797" y="809127"/>
                  <a:pt x="721573" y="801046"/>
                  <a:pt x="683812" y="832514"/>
                </a:cubicBezTo>
                <a:cubicBezTo>
                  <a:pt x="555540" y="939408"/>
                  <a:pt x="767933" y="790082"/>
                  <a:pt x="560982" y="928048"/>
                </a:cubicBezTo>
                <a:cubicBezTo>
                  <a:pt x="544923" y="938754"/>
                  <a:pt x="535274" y="957142"/>
                  <a:pt x="520039" y="968992"/>
                </a:cubicBezTo>
                <a:cubicBezTo>
                  <a:pt x="494144" y="989133"/>
                  <a:pt x="465448" y="1005386"/>
                  <a:pt x="438152" y="1023583"/>
                </a:cubicBezTo>
                <a:lnTo>
                  <a:pt x="397209" y="1050878"/>
                </a:lnTo>
                <a:cubicBezTo>
                  <a:pt x="383561" y="1059977"/>
                  <a:pt x="371827" y="1072987"/>
                  <a:pt x="356266" y="1078174"/>
                </a:cubicBezTo>
                <a:lnTo>
                  <a:pt x="315323" y="1091821"/>
                </a:lnTo>
                <a:cubicBezTo>
                  <a:pt x="301675" y="1100920"/>
                  <a:pt x="285978" y="1107518"/>
                  <a:pt x="274379" y="1119117"/>
                </a:cubicBezTo>
                <a:cubicBezTo>
                  <a:pt x="234345" y="1159151"/>
                  <a:pt x="264372" y="1165519"/>
                  <a:pt x="206140" y="1187356"/>
                </a:cubicBezTo>
                <a:cubicBezTo>
                  <a:pt x="184420" y="1195501"/>
                  <a:pt x="160648" y="1196454"/>
                  <a:pt x="137902" y="1201003"/>
                </a:cubicBezTo>
                <a:cubicBezTo>
                  <a:pt x="119705" y="1210102"/>
                  <a:pt x="98940" y="1215275"/>
                  <a:pt x="83311" y="1228299"/>
                </a:cubicBezTo>
                <a:cubicBezTo>
                  <a:pt x="53363" y="1253255"/>
                  <a:pt x="37857" y="1323716"/>
                  <a:pt x="28720" y="1351129"/>
                </a:cubicBezTo>
                <a:cubicBezTo>
                  <a:pt x="16491" y="1387817"/>
                  <a:pt x="3777" y="1420312"/>
                  <a:pt x="1424" y="1460311"/>
                </a:cubicBezTo>
                <a:cubicBezTo>
                  <a:pt x="-1782" y="1514808"/>
                  <a:pt x="1424" y="1569493"/>
                  <a:pt x="1424" y="162408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" name="12 Forma libre"/>
          <p:cNvSpPr/>
          <p:nvPr/>
        </p:nvSpPr>
        <p:spPr>
          <a:xfrm>
            <a:off x="6486200" y="2112170"/>
            <a:ext cx="2062163" cy="1350962"/>
          </a:xfrm>
          <a:custGeom>
            <a:avLst/>
            <a:gdLst>
              <a:gd name="connsiteX0" fmla="*/ 2060812 w 2060812"/>
              <a:gd name="connsiteY0" fmla="*/ 0 h 1351128"/>
              <a:gd name="connsiteX1" fmla="*/ 2006221 w 2060812"/>
              <a:gd name="connsiteY1" fmla="*/ 68239 h 1351128"/>
              <a:gd name="connsiteX2" fmla="*/ 1992573 w 2060812"/>
              <a:gd name="connsiteY2" fmla="*/ 122830 h 1351128"/>
              <a:gd name="connsiteX3" fmla="*/ 1856095 w 2060812"/>
              <a:gd name="connsiteY3" fmla="*/ 286603 h 1351128"/>
              <a:gd name="connsiteX4" fmla="*/ 1815152 w 2060812"/>
              <a:gd name="connsiteY4" fmla="*/ 300251 h 1351128"/>
              <a:gd name="connsiteX5" fmla="*/ 1692322 w 2060812"/>
              <a:gd name="connsiteY5" fmla="*/ 423081 h 1351128"/>
              <a:gd name="connsiteX6" fmla="*/ 1637731 w 2060812"/>
              <a:gd name="connsiteY6" fmla="*/ 450376 h 1351128"/>
              <a:gd name="connsiteX7" fmla="*/ 1596788 w 2060812"/>
              <a:gd name="connsiteY7" fmla="*/ 477672 h 1351128"/>
              <a:gd name="connsiteX8" fmla="*/ 1514901 w 2060812"/>
              <a:gd name="connsiteY8" fmla="*/ 532263 h 1351128"/>
              <a:gd name="connsiteX9" fmla="*/ 1460310 w 2060812"/>
              <a:gd name="connsiteY9" fmla="*/ 586854 h 1351128"/>
              <a:gd name="connsiteX10" fmla="*/ 1378424 w 2060812"/>
              <a:gd name="connsiteY10" fmla="*/ 641445 h 1351128"/>
              <a:gd name="connsiteX11" fmla="*/ 1337480 w 2060812"/>
              <a:gd name="connsiteY11" fmla="*/ 682388 h 1351128"/>
              <a:gd name="connsiteX12" fmla="*/ 1255594 w 2060812"/>
              <a:gd name="connsiteY12" fmla="*/ 736979 h 1351128"/>
              <a:gd name="connsiteX13" fmla="*/ 1214650 w 2060812"/>
              <a:gd name="connsiteY13" fmla="*/ 764275 h 1351128"/>
              <a:gd name="connsiteX14" fmla="*/ 1132764 w 2060812"/>
              <a:gd name="connsiteY14" fmla="*/ 832513 h 1351128"/>
              <a:gd name="connsiteX15" fmla="*/ 1091821 w 2060812"/>
              <a:gd name="connsiteY15" fmla="*/ 846161 h 1351128"/>
              <a:gd name="connsiteX16" fmla="*/ 968991 w 2060812"/>
              <a:gd name="connsiteY16" fmla="*/ 941696 h 1351128"/>
              <a:gd name="connsiteX17" fmla="*/ 928047 w 2060812"/>
              <a:gd name="connsiteY17" fmla="*/ 982639 h 1351128"/>
              <a:gd name="connsiteX18" fmla="*/ 887104 w 2060812"/>
              <a:gd name="connsiteY18" fmla="*/ 996287 h 1351128"/>
              <a:gd name="connsiteX19" fmla="*/ 805218 w 2060812"/>
              <a:gd name="connsiteY19" fmla="*/ 1050878 h 1351128"/>
              <a:gd name="connsiteX20" fmla="*/ 764274 w 2060812"/>
              <a:gd name="connsiteY20" fmla="*/ 1064525 h 1351128"/>
              <a:gd name="connsiteX21" fmla="*/ 668740 w 2060812"/>
              <a:gd name="connsiteY21" fmla="*/ 1119116 h 1351128"/>
              <a:gd name="connsiteX22" fmla="*/ 600501 w 2060812"/>
              <a:gd name="connsiteY22" fmla="*/ 1173707 h 1351128"/>
              <a:gd name="connsiteX23" fmla="*/ 559558 w 2060812"/>
              <a:gd name="connsiteY23" fmla="*/ 1201003 h 1351128"/>
              <a:gd name="connsiteX24" fmla="*/ 477671 w 2060812"/>
              <a:gd name="connsiteY24" fmla="*/ 1228298 h 1351128"/>
              <a:gd name="connsiteX25" fmla="*/ 436728 w 2060812"/>
              <a:gd name="connsiteY25" fmla="*/ 1241946 h 1351128"/>
              <a:gd name="connsiteX26" fmla="*/ 300250 w 2060812"/>
              <a:gd name="connsiteY26" fmla="*/ 1255594 h 1351128"/>
              <a:gd name="connsiteX27" fmla="*/ 191068 w 2060812"/>
              <a:gd name="connsiteY27" fmla="*/ 1269242 h 1351128"/>
              <a:gd name="connsiteX28" fmla="*/ 150125 w 2060812"/>
              <a:gd name="connsiteY28" fmla="*/ 1282890 h 1351128"/>
              <a:gd name="connsiteX29" fmla="*/ 109182 w 2060812"/>
              <a:gd name="connsiteY29" fmla="*/ 1310185 h 1351128"/>
              <a:gd name="connsiteX30" fmla="*/ 27295 w 2060812"/>
              <a:gd name="connsiteY30" fmla="*/ 1337481 h 1351128"/>
              <a:gd name="connsiteX31" fmla="*/ 0 w 2060812"/>
              <a:gd name="connsiteY31" fmla="*/ 1351128 h 135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060812" h="1351128">
                <a:moveTo>
                  <a:pt x="2060812" y="0"/>
                </a:moveTo>
                <a:cubicBezTo>
                  <a:pt x="2042615" y="22746"/>
                  <a:pt x="2020368" y="42775"/>
                  <a:pt x="2006221" y="68239"/>
                </a:cubicBezTo>
                <a:cubicBezTo>
                  <a:pt x="1997112" y="84636"/>
                  <a:pt x="2000961" y="106053"/>
                  <a:pt x="1992573" y="122830"/>
                </a:cubicBezTo>
                <a:cubicBezTo>
                  <a:pt x="1975092" y="157792"/>
                  <a:pt x="1892315" y="274529"/>
                  <a:pt x="1856095" y="286603"/>
                </a:cubicBezTo>
                <a:lnTo>
                  <a:pt x="1815152" y="300251"/>
                </a:lnTo>
                <a:lnTo>
                  <a:pt x="1692322" y="423081"/>
                </a:lnTo>
                <a:cubicBezTo>
                  <a:pt x="1677936" y="437467"/>
                  <a:pt x="1655395" y="440282"/>
                  <a:pt x="1637731" y="450376"/>
                </a:cubicBezTo>
                <a:cubicBezTo>
                  <a:pt x="1623490" y="458514"/>
                  <a:pt x="1609389" y="467171"/>
                  <a:pt x="1596788" y="477672"/>
                </a:cubicBezTo>
                <a:cubicBezTo>
                  <a:pt x="1528635" y="534466"/>
                  <a:pt x="1586853" y="508278"/>
                  <a:pt x="1514901" y="532263"/>
                </a:cubicBezTo>
                <a:cubicBezTo>
                  <a:pt x="1496704" y="550460"/>
                  <a:pt x="1480405" y="570778"/>
                  <a:pt x="1460310" y="586854"/>
                </a:cubicBezTo>
                <a:cubicBezTo>
                  <a:pt x="1434694" y="607347"/>
                  <a:pt x="1401621" y="618249"/>
                  <a:pt x="1378424" y="641445"/>
                </a:cubicBezTo>
                <a:cubicBezTo>
                  <a:pt x="1364776" y="655093"/>
                  <a:pt x="1352715" y="670538"/>
                  <a:pt x="1337480" y="682388"/>
                </a:cubicBezTo>
                <a:cubicBezTo>
                  <a:pt x="1311585" y="702528"/>
                  <a:pt x="1282889" y="718782"/>
                  <a:pt x="1255594" y="736979"/>
                </a:cubicBezTo>
                <a:cubicBezTo>
                  <a:pt x="1241946" y="746078"/>
                  <a:pt x="1226249" y="752676"/>
                  <a:pt x="1214650" y="764275"/>
                </a:cubicBezTo>
                <a:cubicBezTo>
                  <a:pt x="1184466" y="794459"/>
                  <a:pt x="1170766" y="813512"/>
                  <a:pt x="1132764" y="832513"/>
                </a:cubicBezTo>
                <a:cubicBezTo>
                  <a:pt x="1119897" y="838947"/>
                  <a:pt x="1105469" y="841612"/>
                  <a:pt x="1091821" y="846161"/>
                </a:cubicBezTo>
                <a:cubicBezTo>
                  <a:pt x="1027680" y="910300"/>
                  <a:pt x="1066936" y="876398"/>
                  <a:pt x="968991" y="941696"/>
                </a:cubicBezTo>
                <a:cubicBezTo>
                  <a:pt x="952932" y="952402"/>
                  <a:pt x="944106" y="971933"/>
                  <a:pt x="928047" y="982639"/>
                </a:cubicBezTo>
                <a:cubicBezTo>
                  <a:pt x="916077" y="990619"/>
                  <a:pt x="899680" y="989301"/>
                  <a:pt x="887104" y="996287"/>
                </a:cubicBezTo>
                <a:cubicBezTo>
                  <a:pt x="858427" y="1012219"/>
                  <a:pt x="836340" y="1040505"/>
                  <a:pt x="805218" y="1050878"/>
                </a:cubicBezTo>
                <a:cubicBezTo>
                  <a:pt x="791570" y="1055427"/>
                  <a:pt x="777497" y="1058858"/>
                  <a:pt x="764274" y="1064525"/>
                </a:cubicBezTo>
                <a:cubicBezTo>
                  <a:pt x="715795" y="1085301"/>
                  <a:pt x="709855" y="1091706"/>
                  <a:pt x="668740" y="1119116"/>
                </a:cubicBezTo>
                <a:cubicBezTo>
                  <a:pt x="622725" y="1188138"/>
                  <a:pt x="666423" y="1140746"/>
                  <a:pt x="600501" y="1173707"/>
                </a:cubicBezTo>
                <a:cubicBezTo>
                  <a:pt x="585830" y="1181042"/>
                  <a:pt x="574547" y="1194341"/>
                  <a:pt x="559558" y="1201003"/>
                </a:cubicBezTo>
                <a:cubicBezTo>
                  <a:pt x="533266" y="1212688"/>
                  <a:pt x="504967" y="1219200"/>
                  <a:pt x="477671" y="1228298"/>
                </a:cubicBezTo>
                <a:lnTo>
                  <a:pt x="436728" y="1241946"/>
                </a:lnTo>
                <a:cubicBezTo>
                  <a:pt x="393355" y="1256404"/>
                  <a:pt x="345690" y="1250545"/>
                  <a:pt x="300250" y="1255594"/>
                </a:cubicBezTo>
                <a:cubicBezTo>
                  <a:pt x="263797" y="1259644"/>
                  <a:pt x="227462" y="1264693"/>
                  <a:pt x="191068" y="1269242"/>
                </a:cubicBezTo>
                <a:cubicBezTo>
                  <a:pt x="177420" y="1273791"/>
                  <a:pt x="162992" y="1276456"/>
                  <a:pt x="150125" y="1282890"/>
                </a:cubicBezTo>
                <a:cubicBezTo>
                  <a:pt x="135454" y="1290225"/>
                  <a:pt x="124171" y="1303523"/>
                  <a:pt x="109182" y="1310185"/>
                </a:cubicBezTo>
                <a:cubicBezTo>
                  <a:pt x="82890" y="1321870"/>
                  <a:pt x="53030" y="1324614"/>
                  <a:pt x="27295" y="1337481"/>
                </a:cubicBezTo>
                <a:lnTo>
                  <a:pt x="0" y="1351128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4" name="13 Forma libre"/>
          <p:cNvSpPr/>
          <p:nvPr/>
        </p:nvSpPr>
        <p:spPr>
          <a:xfrm>
            <a:off x="7627613" y="1824832"/>
            <a:ext cx="592137" cy="1036638"/>
          </a:xfrm>
          <a:custGeom>
            <a:avLst/>
            <a:gdLst>
              <a:gd name="connsiteX0" fmla="*/ 592946 w 592946"/>
              <a:gd name="connsiteY0" fmla="*/ 0 h 1037230"/>
              <a:gd name="connsiteX1" fmla="*/ 511060 w 592946"/>
              <a:gd name="connsiteY1" fmla="*/ 68239 h 1037230"/>
              <a:gd name="connsiteX2" fmla="*/ 470116 w 592946"/>
              <a:gd name="connsiteY2" fmla="*/ 95534 h 1037230"/>
              <a:gd name="connsiteX3" fmla="*/ 388230 w 592946"/>
              <a:gd name="connsiteY3" fmla="*/ 163773 h 1037230"/>
              <a:gd name="connsiteX4" fmla="*/ 347287 w 592946"/>
              <a:gd name="connsiteY4" fmla="*/ 218364 h 1037230"/>
              <a:gd name="connsiteX5" fmla="*/ 292696 w 592946"/>
              <a:gd name="connsiteY5" fmla="*/ 259307 h 1037230"/>
              <a:gd name="connsiteX6" fmla="*/ 238105 w 592946"/>
              <a:gd name="connsiteY6" fmla="*/ 341194 h 1037230"/>
              <a:gd name="connsiteX7" fmla="*/ 210809 w 592946"/>
              <a:gd name="connsiteY7" fmla="*/ 382137 h 1037230"/>
              <a:gd name="connsiteX8" fmla="*/ 128922 w 592946"/>
              <a:gd name="connsiteY8" fmla="*/ 464024 h 1037230"/>
              <a:gd name="connsiteX9" fmla="*/ 74331 w 592946"/>
              <a:gd name="connsiteY9" fmla="*/ 545910 h 1037230"/>
              <a:gd name="connsiteX10" fmla="*/ 19740 w 592946"/>
              <a:gd name="connsiteY10" fmla="*/ 668740 h 1037230"/>
              <a:gd name="connsiteX11" fmla="*/ 19740 w 592946"/>
              <a:gd name="connsiteY11" fmla="*/ 887104 h 1037230"/>
              <a:gd name="connsiteX12" fmla="*/ 33388 w 592946"/>
              <a:gd name="connsiteY12" fmla="*/ 928048 h 1037230"/>
              <a:gd name="connsiteX13" fmla="*/ 60684 w 592946"/>
              <a:gd name="connsiteY13" fmla="*/ 968991 h 1037230"/>
              <a:gd name="connsiteX14" fmla="*/ 74331 w 592946"/>
              <a:gd name="connsiteY1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2946" h="1037230">
                <a:moveTo>
                  <a:pt x="592946" y="0"/>
                </a:moveTo>
                <a:cubicBezTo>
                  <a:pt x="565651" y="22746"/>
                  <a:pt x="539106" y="46425"/>
                  <a:pt x="511060" y="68239"/>
                </a:cubicBezTo>
                <a:cubicBezTo>
                  <a:pt x="498112" y="78309"/>
                  <a:pt x="482717" y="85033"/>
                  <a:pt x="470116" y="95534"/>
                </a:cubicBezTo>
                <a:cubicBezTo>
                  <a:pt x="365027" y="183108"/>
                  <a:pt x="489889" y="96001"/>
                  <a:pt x="388230" y="163773"/>
                </a:cubicBezTo>
                <a:cubicBezTo>
                  <a:pt x="374582" y="181970"/>
                  <a:pt x="363371" y="202280"/>
                  <a:pt x="347287" y="218364"/>
                </a:cubicBezTo>
                <a:cubicBezTo>
                  <a:pt x="331203" y="234448"/>
                  <a:pt x="307808" y="242306"/>
                  <a:pt x="292696" y="259307"/>
                </a:cubicBezTo>
                <a:cubicBezTo>
                  <a:pt x="270901" y="283826"/>
                  <a:pt x="256302" y="313898"/>
                  <a:pt x="238105" y="341194"/>
                </a:cubicBezTo>
                <a:cubicBezTo>
                  <a:pt x="229006" y="354842"/>
                  <a:pt x="222407" y="370539"/>
                  <a:pt x="210809" y="382137"/>
                </a:cubicBezTo>
                <a:lnTo>
                  <a:pt x="128922" y="464024"/>
                </a:lnTo>
                <a:cubicBezTo>
                  <a:pt x="105725" y="487221"/>
                  <a:pt x="74331" y="545910"/>
                  <a:pt x="74331" y="545910"/>
                </a:cubicBezTo>
                <a:cubicBezTo>
                  <a:pt x="41849" y="643358"/>
                  <a:pt x="62996" y="603857"/>
                  <a:pt x="19740" y="668740"/>
                </a:cubicBezTo>
                <a:cubicBezTo>
                  <a:pt x="-11036" y="761076"/>
                  <a:pt x="-1715" y="715457"/>
                  <a:pt x="19740" y="887104"/>
                </a:cubicBezTo>
                <a:cubicBezTo>
                  <a:pt x="21524" y="901379"/>
                  <a:pt x="26954" y="915181"/>
                  <a:pt x="33388" y="928048"/>
                </a:cubicBezTo>
                <a:cubicBezTo>
                  <a:pt x="40724" y="942719"/>
                  <a:pt x="51585" y="955343"/>
                  <a:pt x="60684" y="968991"/>
                </a:cubicBezTo>
                <a:cubicBezTo>
                  <a:pt x="77208" y="1018566"/>
                  <a:pt x="74331" y="995548"/>
                  <a:pt x="74331" y="103723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5" name="19 Forma libre"/>
          <p:cNvSpPr/>
          <p:nvPr/>
        </p:nvSpPr>
        <p:spPr>
          <a:xfrm>
            <a:off x="5081263" y="1046957"/>
            <a:ext cx="587375" cy="695325"/>
          </a:xfrm>
          <a:custGeom>
            <a:avLst/>
            <a:gdLst>
              <a:gd name="connsiteX0" fmla="*/ 0 w 586854"/>
              <a:gd name="connsiteY0" fmla="*/ 0 h 696035"/>
              <a:gd name="connsiteX1" fmla="*/ 81887 w 586854"/>
              <a:gd name="connsiteY1" fmla="*/ 40943 h 696035"/>
              <a:gd name="connsiteX2" fmla="*/ 95535 w 586854"/>
              <a:gd name="connsiteY2" fmla="*/ 81886 h 696035"/>
              <a:gd name="connsiteX3" fmla="*/ 150126 w 586854"/>
              <a:gd name="connsiteY3" fmla="*/ 163773 h 696035"/>
              <a:gd name="connsiteX4" fmla="*/ 232012 w 586854"/>
              <a:gd name="connsiteY4" fmla="*/ 245659 h 696035"/>
              <a:gd name="connsiteX5" fmla="*/ 313899 w 586854"/>
              <a:gd name="connsiteY5" fmla="*/ 368489 h 696035"/>
              <a:gd name="connsiteX6" fmla="*/ 354842 w 586854"/>
              <a:gd name="connsiteY6" fmla="*/ 395785 h 696035"/>
              <a:gd name="connsiteX7" fmla="*/ 382138 w 586854"/>
              <a:gd name="connsiteY7" fmla="*/ 450376 h 696035"/>
              <a:gd name="connsiteX8" fmla="*/ 464024 w 586854"/>
              <a:gd name="connsiteY8" fmla="*/ 518615 h 696035"/>
              <a:gd name="connsiteX9" fmla="*/ 518615 w 586854"/>
              <a:gd name="connsiteY9" fmla="*/ 600501 h 696035"/>
              <a:gd name="connsiteX10" fmla="*/ 545911 w 586854"/>
              <a:gd name="connsiteY10" fmla="*/ 641444 h 696035"/>
              <a:gd name="connsiteX11" fmla="*/ 586854 w 586854"/>
              <a:gd name="connsiteY11" fmla="*/ 696035 h 69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854" h="696035">
                <a:moveTo>
                  <a:pt x="0" y="0"/>
                </a:moveTo>
                <a:cubicBezTo>
                  <a:pt x="27296" y="13648"/>
                  <a:pt x="58716" y="21083"/>
                  <a:pt x="81887" y="40943"/>
                </a:cubicBezTo>
                <a:cubicBezTo>
                  <a:pt x="92810" y="50305"/>
                  <a:pt x="88549" y="69310"/>
                  <a:pt x="95535" y="81886"/>
                </a:cubicBezTo>
                <a:cubicBezTo>
                  <a:pt x="111467" y="110563"/>
                  <a:pt x="126929" y="140576"/>
                  <a:pt x="150126" y="163773"/>
                </a:cubicBezTo>
                <a:cubicBezTo>
                  <a:pt x="177421" y="191068"/>
                  <a:pt x="210600" y="213541"/>
                  <a:pt x="232012" y="245659"/>
                </a:cubicBezTo>
                <a:lnTo>
                  <a:pt x="313899" y="368489"/>
                </a:lnTo>
                <a:cubicBezTo>
                  <a:pt x="322998" y="382137"/>
                  <a:pt x="341194" y="386686"/>
                  <a:pt x="354842" y="395785"/>
                </a:cubicBezTo>
                <a:cubicBezTo>
                  <a:pt x="363941" y="413982"/>
                  <a:pt x="370313" y="433821"/>
                  <a:pt x="382138" y="450376"/>
                </a:cubicBezTo>
                <a:cubicBezTo>
                  <a:pt x="406020" y="483811"/>
                  <a:pt x="431378" y="496850"/>
                  <a:pt x="464024" y="518615"/>
                </a:cubicBezTo>
                <a:lnTo>
                  <a:pt x="518615" y="600501"/>
                </a:lnTo>
                <a:lnTo>
                  <a:pt x="545911" y="641444"/>
                </a:lnTo>
                <a:cubicBezTo>
                  <a:pt x="562775" y="692039"/>
                  <a:pt x="546690" y="675955"/>
                  <a:pt x="586854" y="696035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4859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 bwMode="auto">
          <a:xfrm>
            <a:off x="431801" y="274638"/>
            <a:ext cx="11425767" cy="85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s-MX" altLang="es-CO" sz="2800" b="1" dirty="0" smtClean="0">
                <a:latin typeface="Arial" charset="0"/>
              </a:rPr>
              <a:t>PLAN DE ORDENACIÓN Y MANEJO </a:t>
            </a:r>
            <a:br>
              <a:rPr lang="es-MX" altLang="es-CO" sz="2800" b="1" dirty="0" smtClean="0">
                <a:latin typeface="Arial" charset="0"/>
              </a:rPr>
            </a:br>
            <a:r>
              <a:rPr lang="es-MX" altLang="es-CO" sz="2800" b="1" dirty="0" smtClean="0">
                <a:latin typeface="Arial" charset="0"/>
              </a:rPr>
              <a:t>DE LA CUENCA</a:t>
            </a:r>
            <a:endParaRPr lang="es-CO" altLang="es-CO" sz="2800" b="1" dirty="0" smtClean="0">
              <a:latin typeface="Arial" charset="0"/>
            </a:endParaRPr>
          </a:p>
        </p:txBody>
      </p:sp>
      <p:sp>
        <p:nvSpPr>
          <p:cNvPr id="22531" name="2 Rectángulo"/>
          <p:cNvSpPr>
            <a:spLocks noChangeArrowheads="1"/>
          </p:cNvSpPr>
          <p:nvPr/>
        </p:nvSpPr>
        <p:spPr bwMode="auto">
          <a:xfrm>
            <a:off x="431801" y="1557339"/>
            <a:ext cx="748876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s-CO" altLang="es-CO" sz="2400" b="1"/>
              <a:t>Instrumento a través del cual se realiza la planeación del uso coordinado del suelo, de las aguas, de la flora y la fauna y el manejo de la cuenca entendido como la ejecución de obras y tratamientos, en la perspectiva de mantener el equilibrio entre el aprovechamiento social y económico de tales recursos y la conservación de la estructura físico -biótica de la cuenca y particularmente del recurso hídrico </a:t>
            </a:r>
          </a:p>
        </p:txBody>
      </p:sp>
      <p:pic>
        <p:nvPicPr>
          <p:cNvPr id="22532" name="Picture 2" descr="G:\CUENCAS PORCE NUS\TALLERES DIAGNOSTICO\SANTO DOMINGO\DSC08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1196976"/>
            <a:ext cx="398356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C:\Users\consuelo\Documents\contrato PGAR Septiembre 5\Diagnostico socioeconomico y ambiental\Diagnosticos\DSCN06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3644900"/>
            <a:ext cx="398356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85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 bwMode="auto">
          <a:xfrm>
            <a:off x="431801" y="274638"/>
            <a:ext cx="11425767" cy="850900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  <a:defRPr/>
            </a:pPr>
            <a:r>
              <a:rPr lang="es-MX" altLang="es-CO" sz="2600" b="1" dirty="0" smtClean="0">
                <a:effectLst>
                  <a:outerShdw blurRad="38100" dist="38100" dir="2700000" algn="tl">
                    <a:srgbClr val="69676D"/>
                  </a:outerShdw>
                </a:effectLst>
                <a:latin typeface="Calibri" pitchFamily="34" charset="0"/>
                <a:ea typeface="+mn-ea"/>
                <a:cs typeface="+mn-cs"/>
              </a:rPr>
              <a:t>IMPORTANCIA </a:t>
            </a:r>
            <a:r>
              <a:rPr lang="es-MX" altLang="es-CO" sz="2600" b="1" dirty="0">
                <a:effectLst>
                  <a:outerShdw blurRad="38100" dist="38100" dir="2700000" algn="tl">
                    <a:srgbClr val="69676D"/>
                  </a:outerShdw>
                </a:effectLst>
                <a:latin typeface="Calibri" pitchFamily="34" charset="0"/>
                <a:ea typeface="+mn-ea"/>
                <a:cs typeface="+mn-cs"/>
              </a:rPr>
              <a:t>DE LAS CUENCAS </a:t>
            </a:r>
            <a:br>
              <a:rPr lang="es-MX" altLang="es-CO" sz="2600" b="1" dirty="0">
                <a:effectLst>
                  <a:outerShdw blurRad="38100" dist="38100" dir="2700000" algn="tl">
                    <a:srgbClr val="69676D"/>
                  </a:outerShdw>
                </a:effectLst>
                <a:latin typeface="Calibri" pitchFamily="34" charset="0"/>
                <a:ea typeface="+mn-ea"/>
                <a:cs typeface="+mn-cs"/>
              </a:rPr>
            </a:br>
            <a:r>
              <a:rPr lang="es-MX" altLang="es-CO" sz="2600" b="1" dirty="0">
                <a:effectLst>
                  <a:outerShdw blurRad="38100" dist="38100" dir="2700000" algn="tl">
                    <a:srgbClr val="69676D"/>
                  </a:outerShdw>
                </a:effectLst>
                <a:latin typeface="Calibri" pitchFamily="34" charset="0"/>
                <a:ea typeface="+mn-ea"/>
                <a:cs typeface="+mn-cs"/>
              </a:rPr>
              <a:t>HIDROGRÁFICAS</a:t>
            </a:r>
            <a:endParaRPr lang="es-CO" altLang="es-CO" sz="2600" b="1" dirty="0">
              <a:effectLst>
                <a:outerShdw blurRad="38100" dist="38100" dir="2700000" algn="tl">
                  <a:srgbClr val="69676D"/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1" y="1418888"/>
            <a:ext cx="7406217" cy="45259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s-MX" sz="2800" b="1" dirty="0">
                <a:effectLst>
                  <a:outerShdw blurRad="38100" dist="38100" dir="2700000" algn="tl">
                    <a:srgbClr val="69676D"/>
                  </a:outerShdw>
                </a:effectLst>
                <a:latin typeface="Calibri" pitchFamily="34" charset="0"/>
              </a:rPr>
              <a:t>Son esenciales para la producción y regulación del agua</a:t>
            </a:r>
          </a:p>
          <a:p>
            <a:pPr eaLnBrk="1" hangingPunct="1">
              <a:defRPr/>
            </a:pPr>
            <a:r>
              <a:rPr lang="es-MX" sz="2800" b="1" dirty="0">
                <a:effectLst>
                  <a:outerShdw blurRad="38100" dist="38100" dir="2700000" algn="tl">
                    <a:srgbClr val="69676D"/>
                  </a:outerShdw>
                </a:effectLst>
                <a:latin typeface="Calibri" pitchFamily="34" charset="0"/>
              </a:rPr>
              <a:t>Necesarias para el ganado y riego en agricultura</a:t>
            </a:r>
          </a:p>
          <a:p>
            <a:pPr eaLnBrk="1" hangingPunct="1">
              <a:defRPr/>
            </a:pPr>
            <a:r>
              <a:rPr lang="es-MX" sz="2800" b="1" dirty="0">
                <a:effectLst>
                  <a:outerShdw blurRad="38100" dist="38100" dir="2700000" algn="tl">
                    <a:srgbClr val="69676D"/>
                  </a:outerShdw>
                </a:effectLst>
                <a:latin typeface="Calibri" pitchFamily="34" charset="0"/>
              </a:rPr>
              <a:t>Fuente de alimento</a:t>
            </a:r>
          </a:p>
          <a:p>
            <a:pPr eaLnBrk="1" hangingPunct="1">
              <a:defRPr/>
            </a:pPr>
            <a:r>
              <a:rPr lang="es-MX" sz="2800" b="1" dirty="0">
                <a:effectLst>
                  <a:outerShdw blurRad="38100" dist="38100" dir="2700000" algn="tl">
                    <a:srgbClr val="69676D"/>
                  </a:outerShdw>
                </a:effectLst>
                <a:latin typeface="Calibri" pitchFamily="34" charset="0"/>
              </a:rPr>
              <a:t>Medio natural de vida para animales acuáticos y terrestres</a:t>
            </a:r>
          </a:p>
          <a:p>
            <a:pPr eaLnBrk="1" hangingPunct="1">
              <a:defRPr/>
            </a:pPr>
            <a:r>
              <a:rPr lang="es-MX" sz="2800" b="1" dirty="0">
                <a:effectLst>
                  <a:outerShdw blurRad="38100" dist="38100" dir="2700000" algn="tl">
                    <a:srgbClr val="69676D"/>
                  </a:outerShdw>
                </a:effectLst>
                <a:latin typeface="Calibri" pitchFamily="34" charset="0"/>
              </a:rPr>
              <a:t>Espacios para la recreación</a:t>
            </a:r>
          </a:p>
          <a:p>
            <a:pPr eaLnBrk="1" hangingPunct="1">
              <a:defRPr/>
            </a:pPr>
            <a:r>
              <a:rPr lang="es-MX" sz="2800" b="1" dirty="0">
                <a:effectLst>
                  <a:outerShdw blurRad="38100" dist="38100" dir="2700000" algn="tl">
                    <a:srgbClr val="69676D"/>
                  </a:outerShdw>
                </a:effectLst>
                <a:latin typeface="Calibri" pitchFamily="34" charset="0"/>
              </a:rPr>
              <a:t>Fuente de generación de energía</a:t>
            </a:r>
          </a:p>
          <a:p>
            <a:pPr eaLnBrk="1" hangingPunct="1">
              <a:defRPr/>
            </a:pPr>
            <a:r>
              <a:rPr lang="es-MX" sz="2800" b="1" dirty="0">
                <a:effectLst>
                  <a:outerShdw blurRad="38100" dist="38100" dir="2700000" algn="tl">
                    <a:srgbClr val="69676D"/>
                  </a:outerShdw>
                </a:effectLst>
                <a:latin typeface="Calibri" pitchFamily="34" charset="0"/>
              </a:rPr>
              <a:t>Conforman el paisaje</a:t>
            </a:r>
          </a:p>
          <a:p>
            <a:pPr eaLnBrk="1" hangingPunct="1">
              <a:defRPr/>
            </a:pPr>
            <a:r>
              <a:rPr lang="es-MX" sz="2800" b="1" dirty="0">
                <a:effectLst>
                  <a:outerShdw blurRad="38100" dist="38100" dir="2700000" algn="tl">
                    <a:srgbClr val="69676D"/>
                  </a:outerShdw>
                </a:effectLst>
                <a:latin typeface="Calibri" pitchFamily="34" charset="0"/>
              </a:rPr>
              <a:t>Espacios habitados por personas</a:t>
            </a:r>
          </a:p>
        </p:txBody>
      </p:sp>
      <p:pic>
        <p:nvPicPr>
          <p:cNvPr id="23556" name="Picture 2" descr="G:\CUENCAS ORIENTE\reconocimiento 124\San Antonio-Abejorral\DSC05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18" y="1844675"/>
            <a:ext cx="417618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53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 bwMode="auto">
          <a:xfrm>
            <a:off x="609601" y="635001"/>
            <a:ext cx="9613900" cy="561975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s-CO" altLang="es-CO" sz="24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DIRECTRICES DE ORDENACIÓN</a:t>
            </a:r>
          </a:p>
        </p:txBody>
      </p:sp>
      <p:sp>
        <p:nvSpPr>
          <p:cNvPr id="33795" name="2 Marcador de contenido"/>
          <p:cNvSpPr>
            <a:spLocks noGrp="1"/>
          </p:cNvSpPr>
          <p:nvPr>
            <p:ph idx="1"/>
          </p:nvPr>
        </p:nvSpPr>
        <p:spPr>
          <a:xfrm>
            <a:off x="609601" y="1600201"/>
            <a:ext cx="8174567" cy="4525963"/>
          </a:xfrm>
        </p:spPr>
        <p:txBody>
          <a:bodyPr/>
          <a:lstStyle/>
          <a:p>
            <a:pPr algn="just">
              <a:buFont typeface="Arial" charset="0"/>
              <a:buAutoNum type="arabicPeriod"/>
              <a:defRPr/>
            </a:pPr>
            <a:r>
              <a:rPr lang="es-CO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carácter especial de conservación de las Áreas de Especial Importancia Ecológica. </a:t>
            </a:r>
          </a:p>
          <a:p>
            <a:pPr marL="0" indent="0" algn="just">
              <a:buNone/>
              <a:defRPr/>
            </a:pPr>
            <a:endParaRPr lang="es-CO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Font typeface="Arial" charset="0"/>
              <a:buNone/>
              <a:defRPr/>
            </a:pPr>
            <a:r>
              <a:rPr lang="es-CO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Los ecosistemas y zonas que la legislación Ambiental ha priorizado en su protección, tales como: páramos, </a:t>
            </a:r>
            <a:r>
              <a:rPr lang="es-CO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subpáramos</a:t>
            </a:r>
            <a:r>
              <a:rPr lang="es-CO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nacimientos de aguas, humedales, rondas hídricas, zonas de recarga de acuíferos, zonas costeras, manglares, estuarios, meandros, ciénagas u otros hábitats similares de recursos hidrobiológicos, los criaderos y hábitats de peces, crustáceos u otros hábitats similares de recursos hidrobiológicos. </a:t>
            </a:r>
          </a:p>
          <a:p>
            <a:pPr marL="0" indent="0" algn="just">
              <a:buFont typeface="Arial" charset="0"/>
              <a:buNone/>
              <a:defRPr/>
            </a:pPr>
            <a:endParaRPr lang="es-CO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Font typeface="Arial" charset="0"/>
              <a:buNone/>
              <a:defRPr/>
            </a:pPr>
            <a:r>
              <a:rPr lang="es-CO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El consumo de agua para abastecimiento humano y en segundo lugar la producción de alimentos tendrá prioridad sobre cualquier otro uso y deberá ser tenido en cuenta en la ordenación de la respectiva cuenca hidrográfica</a:t>
            </a:r>
            <a:r>
              <a:rPr lang="es-CO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0" indent="0" algn="just">
              <a:buFont typeface="Arial" charset="0"/>
              <a:buNone/>
              <a:defRPr/>
            </a:pPr>
            <a:endParaRPr lang="es-CO" sz="1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80" name="Picture 4" descr="para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765" y="1010233"/>
            <a:ext cx="2798233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765" y="2581276"/>
            <a:ext cx="278341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937" y="4939407"/>
            <a:ext cx="283210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54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Título"/>
          <p:cNvSpPr>
            <a:spLocks noGrp="1"/>
          </p:cNvSpPr>
          <p:nvPr>
            <p:ph type="title"/>
          </p:nvPr>
        </p:nvSpPr>
        <p:spPr bwMode="auto">
          <a:xfrm>
            <a:off x="609600" y="448263"/>
            <a:ext cx="10972800" cy="749300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s-CO" altLang="es-CO" sz="24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DIRECTRICES DE ORDENACIÓN</a:t>
            </a:r>
          </a:p>
        </p:txBody>
      </p:sp>
      <p:sp>
        <p:nvSpPr>
          <p:cNvPr id="25603" name="2 Marcador de contenido"/>
          <p:cNvSpPr>
            <a:spLocks noGrp="1"/>
          </p:cNvSpPr>
          <p:nvPr>
            <p:ph idx="1"/>
          </p:nvPr>
        </p:nvSpPr>
        <p:spPr bwMode="auto">
          <a:xfrm>
            <a:off x="393540" y="1070388"/>
            <a:ext cx="7239162" cy="4913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just">
              <a:buFont typeface="Arial" charset="0"/>
              <a:buNone/>
            </a:pPr>
            <a:r>
              <a:rPr lang="es-CO" altLang="es-CO" sz="2400" dirty="0" smtClean="0">
                <a:latin typeface="Arial" charset="0"/>
              </a:rPr>
              <a:t>4. La prevención y control de la degradación de los recursos hídricos y demás recursos naturales de la cuenca. </a:t>
            </a:r>
          </a:p>
          <a:p>
            <a:pPr marL="0" indent="0" algn="just">
              <a:buFont typeface="Arial" charset="0"/>
              <a:buNone/>
            </a:pPr>
            <a:endParaRPr lang="es-CO" altLang="es-CO" sz="500" dirty="0" smtClean="0">
              <a:latin typeface="Arial" charset="0"/>
            </a:endParaRPr>
          </a:p>
          <a:p>
            <a:pPr marL="0" indent="0" algn="just">
              <a:buFont typeface="Arial" charset="0"/>
              <a:buNone/>
            </a:pPr>
            <a:r>
              <a:rPr lang="es-CO" altLang="es-CO" sz="2400" dirty="0" smtClean="0">
                <a:latin typeface="Arial" charset="0"/>
              </a:rPr>
              <a:t>5. La oferta, la demanda actual y futura de los recursos naturales renovables, incluidas las acciones de conservación y recuperación del medio natural para propender por su desarrollo sostenible y la definición de medidas de ahorro y uso eficiente del agua. </a:t>
            </a:r>
          </a:p>
          <a:p>
            <a:pPr marL="0" indent="0" algn="just">
              <a:buFont typeface="Arial" charset="0"/>
              <a:buNone/>
            </a:pPr>
            <a:endParaRPr lang="es-CO" altLang="es-CO" sz="100" dirty="0" smtClean="0">
              <a:latin typeface="Arial" charset="0"/>
            </a:endParaRPr>
          </a:p>
          <a:p>
            <a:pPr marL="0" indent="0" algn="just">
              <a:buFont typeface="Arial" charset="0"/>
              <a:buNone/>
            </a:pPr>
            <a:r>
              <a:rPr lang="es-CO" altLang="es-CO" sz="2400" dirty="0" smtClean="0">
                <a:latin typeface="Arial" charset="0"/>
              </a:rPr>
              <a:t>6. El riesgo que pueda afectar las condiciones fisicobióticas y socioeconómicas en la cuenca, incluyendo condiciones de variabilidad climática y eventos hidrometeorológicas extremos.</a:t>
            </a:r>
          </a:p>
        </p:txBody>
      </p:sp>
      <p:pic>
        <p:nvPicPr>
          <p:cNvPr id="2560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2" y="1023938"/>
            <a:ext cx="4235449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2" y="4005264"/>
            <a:ext cx="4235449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81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2186</Words>
  <Application>Microsoft Office PowerPoint</Application>
  <PresentationFormat>Panorámica</PresentationFormat>
  <Paragraphs>275</Paragraphs>
  <Slides>34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7" baseType="lpstr">
      <vt:lpstr>Batang</vt:lpstr>
      <vt:lpstr>ＭＳ Ｐゴシック</vt:lpstr>
      <vt:lpstr>Aharoni</vt:lpstr>
      <vt:lpstr>Arial</vt:lpstr>
      <vt:lpstr>Arial Black</vt:lpstr>
      <vt:lpstr>Arial Narrow</vt:lpstr>
      <vt:lpstr>Calibri</vt:lpstr>
      <vt:lpstr>Calibri Light</vt:lpstr>
      <vt:lpstr>Candara</vt:lpstr>
      <vt:lpstr>Tahoma</vt:lpstr>
      <vt:lpstr>Times New Roman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 DE ORDENACIÓN Y MANEJO  DE LA CUENCA</vt:lpstr>
      <vt:lpstr>IMPORTANCIA DE LAS CUENCAS  HIDROGRÁFICAS</vt:lpstr>
      <vt:lpstr>DIRECTRICES DE ORDENACIÓN</vt:lpstr>
      <vt:lpstr>DIRECTRICES DE ORDENACIÓN</vt:lpstr>
      <vt:lpstr>NORMAS RELACIONADAS CON EL ORDENAMIENTO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GESTION DEL RIESGO</vt:lpstr>
      <vt:lpstr>INSTANCIAS DE COORDINACIÓN</vt:lpstr>
      <vt:lpstr>COMISION CONJUNTA</vt:lpstr>
      <vt:lpstr>INSTANCIAS DE PARTICIPACIÓN</vt:lpstr>
      <vt:lpstr>                                          CONSEJO DE CUENCA</vt:lpstr>
      <vt:lpstr>INTEGRANTES DEL CONSEJO DE CUENCA</vt:lpstr>
      <vt:lpstr>FUNCIONES DEL CONSEJO DE CUENCA</vt:lpstr>
      <vt:lpstr> DECLARATORIA EN ORDENACIÓN</vt:lpstr>
      <vt:lpstr> EJERCICIO DE LA AUTORIDAD AMBIENTAL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FORMULACIÓN DEL POMCA</vt:lpstr>
      <vt:lpstr>APROBACIÓN DEL POMCA</vt:lpstr>
      <vt:lpstr>POMCA Y POT</vt:lpstr>
      <vt:lpstr>REGLAMENTACIONES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Diseño</dc:creator>
  <cp:lastModifiedBy>Consuelo Parra</cp:lastModifiedBy>
  <cp:revision>8</cp:revision>
  <dcterms:created xsi:type="dcterms:W3CDTF">2016-02-10T15:11:33Z</dcterms:created>
  <dcterms:modified xsi:type="dcterms:W3CDTF">2016-02-12T13:08:27Z</dcterms:modified>
</cp:coreProperties>
</file>